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9" r:id="rId8"/>
    <p:sldId id="263" r:id="rId9"/>
    <p:sldId id="270" r:id="rId10"/>
    <p:sldId id="265" r:id="rId11"/>
    <p:sldId id="266" r:id="rId12"/>
    <p:sldId id="267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4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trendline>
            <c:spPr>
              <a:ln w="25400">
                <a:solidFill>
                  <a:srgbClr val="FF0000"/>
                </a:solidFill>
              </a:ln>
            </c:spPr>
            <c:trendlineType val="poly"/>
            <c:order val="6"/>
          </c:trendline>
          <c:xVal>
            <c:numRef>
              <c:f>List1!$A$2:$A$11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-1</c:v>
                </c:pt>
                <c:pt idx="6">
                  <c:v>-2</c:v>
                </c:pt>
                <c:pt idx="7">
                  <c:v>-3</c:v>
                </c:pt>
                <c:pt idx="8">
                  <c:v>-4</c:v>
                </c:pt>
                <c:pt idx="9">
                  <c:v>-5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4</c:v>
                </c:pt>
                <c:pt idx="1">
                  <c:v>2</c:v>
                </c:pt>
                <c:pt idx="2">
                  <c:v>1.333</c:v>
                </c:pt>
                <c:pt idx="3">
                  <c:v>1</c:v>
                </c:pt>
                <c:pt idx="4">
                  <c:v>0.8</c:v>
                </c:pt>
              </c:numCache>
            </c:numRef>
          </c:y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Y2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</c:marker>
          <c:trendline>
            <c:spPr>
              <a:ln w="25400">
                <a:solidFill>
                  <a:srgbClr val="FF0000"/>
                </a:solidFill>
              </a:ln>
            </c:spPr>
            <c:trendlineType val="poly"/>
            <c:order val="6"/>
          </c:trendline>
          <c:xVal>
            <c:numRef>
              <c:f>List1!$A$2:$A$11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-1</c:v>
                </c:pt>
                <c:pt idx="6">
                  <c:v>-2</c:v>
                </c:pt>
                <c:pt idx="7">
                  <c:v>-3</c:v>
                </c:pt>
                <c:pt idx="8">
                  <c:v>-4</c:v>
                </c:pt>
                <c:pt idx="9">
                  <c:v>-5</c:v>
                </c:pt>
              </c:numCache>
            </c:numRef>
          </c:xVal>
          <c:yVal>
            <c:numRef>
              <c:f>List1!$C$2:$C$11</c:f>
              <c:numCache>
                <c:formatCode>General</c:formatCode>
                <c:ptCount val="10"/>
                <c:pt idx="5">
                  <c:v>-4</c:v>
                </c:pt>
                <c:pt idx="6">
                  <c:v>-2</c:v>
                </c:pt>
                <c:pt idx="7">
                  <c:v>-1.333</c:v>
                </c:pt>
                <c:pt idx="8">
                  <c:v>-1</c:v>
                </c:pt>
                <c:pt idx="9">
                  <c:v>-0.8</c:v>
                </c:pt>
              </c:numCache>
            </c:numRef>
          </c:yVal>
        </c:ser>
        <c:axId val="153950848"/>
        <c:axId val="153965312"/>
      </c:scatterChart>
      <c:valAx>
        <c:axId val="153950848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153965312"/>
        <c:crosses val="autoZero"/>
        <c:crossBetween val="midCat"/>
        <c:majorUnit val="1"/>
      </c:valAx>
      <c:valAx>
        <c:axId val="153965312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153950848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trendline>
            <c:spPr>
              <a:ln w="25400">
                <a:solidFill>
                  <a:srgbClr val="FF0000"/>
                </a:solidFill>
              </a:ln>
            </c:spPr>
            <c:trendlineType val="poly"/>
            <c:order val="6"/>
          </c:trendline>
          <c:xVal>
            <c:numRef>
              <c:f>List1!$A$2:$A$11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-1</c:v>
                </c:pt>
                <c:pt idx="6">
                  <c:v>-2</c:v>
                </c:pt>
                <c:pt idx="7">
                  <c:v>-3</c:v>
                </c:pt>
                <c:pt idx="8">
                  <c:v>-4</c:v>
                </c:pt>
                <c:pt idx="9">
                  <c:v>-5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-4</c:v>
                </c:pt>
                <c:pt idx="1">
                  <c:v>-2</c:v>
                </c:pt>
                <c:pt idx="2">
                  <c:v>-1.333</c:v>
                </c:pt>
                <c:pt idx="3">
                  <c:v>-1</c:v>
                </c:pt>
                <c:pt idx="4">
                  <c:v>-0.8</c:v>
                </c:pt>
              </c:numCache>
            </c:numRef>
          </c:y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Y2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</c:marker>
          <c:trendline>
            <c:spPr>
              <a:ln w="25400">
                <a:solidFill>
                  <a:srgbClr val="FF0000"/>
                </a:solidFill>
              </a:ln>
            </c:spPr>
            <c:trendlineType val="poly"/>
            <c:order val="6"/>
          </c:trendline>
          <c:xVal>
            <c:numRef>
              <c:f>List1!$A$2:$A$11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-1</c:v>
                </c:pt>
                <c:pt idx="6">
                  <c:v>-2</c:v>
                </c:pt>
                <c:pt idx="7">
                  <c:v>-3</c:v>
                </c:pt>
                <c:pt idx="8">
                  <c:v>-4</c:v>
                </c:pt>
                <c:pt idx="9">
                  <c:v>-5</c:v>
                </c:pt>
              </c:numCache>
            </c:numRef>
          </c:xVal>
          <c:yVal>
            <c:numRef>
              <c:f>List1!$C$2:$C$11</c:f>
              <c:numCache>
                <c:formatCode>General</c:formatCode>
                <c:ptCount val="10"/>
                <c:pt idx="5">
                  <c:v>4</c:v>
                </c:pt>
                <c:pt idx="6">
                  <c:v>2</c:v>
                </c:pt>
                <c:pt idx="7">
                  <c:v>1.333</c:v>
                </c:pt>
                <c:pt idx="8">
                  <c:v>1</c:v>
                </c:pt>
                <c:pt idx="9">
                  <c:v>0.8</c:v>
                </c:pt>
              </c:numCache>
            </c:numRef>
          </c:yVal>
        </c:ser>
        <c:axId val="154606976"/>
        <c:axId val="154625536"/>
      </c:scatterChart>
      <c:valAx>
        <c:axId val="154606976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154625536"/>
        <c:crosses val="autoZero"/>
        <c:crossBetween val="midCat"/>
        <c:majorUnit val="1"/>
      </c:valAx>
      <c:valAx>
        <c:axId val="154625536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3.806198786579449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154606976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trendline>
            <c:spPr>
              <a:ln w="25400">
                <a:solidFill>
                  <a:srgbClr val="FF0000"/>
                </a:solidFill>
              </a:ln>
            </c:spPr>
            <c:trendlineType val="poly"/>
            <c:order val="6"/>
          </c:trendline>
          <c:xVal>
            <c:numRef>
              <c:f>List1!$A$2:$A$11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-1</c:v>
                </c:pt>
                <c:pt idx="6">
                  <c:v>-2</c:v>
                </c:pt>
                <c:pt idx="7">
                  <c:v>-3</c:v>
                </c:pt>
                <c:pt idx="8">
                  <c:v>-4</c:v>
                </c:pt>
                <c:pt idx="9">
                  <c:v>-5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-4</c:v>
                </c:pt>
                <c:pt idx="1">
                  <c:v>-2</c:v>
                </c:pt>
                <c:pt idx="2">
                  <c:v>-1.333</c:v>
                </c:pt>
                <c:pt idx="3">
                  <c:v>-1</c:v>
                </c:pt>
                <c:pt idx="4">
                  <c:v>-0.8</c:v>
                </c:pt>
              </c:numCache>
            </c:numRef>
          </c:y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Y2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</c:marker>
          <c:trendline>
            <c:spPr>
              <a:ln w="25400">
                <a:solidFill>
                  <a:srgbClr val="FF0000"/>
                </a:solidFill>
              </a:ln>
            </c:spPr>
            <c:trendlineType val="poly"/>
            <c:order val="6"/>
          </c:trendline>
          <c:xVal>
            <c:numRef>
              <c:f>List1!$A$2:$A$11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-1</c:v>
                </c:pt>
                <c:pt idx="6">
                  <c:v>-2</c:v>
                </c:pt>
                <c:pt idx="7">
                  <c:v>-3</c:v>
                </c:pt>
                <c:pt idx="8">
                  <c:v>-4</c:v>
                </c:pt>
                <c:pt idx="9">
                  <c:v>-5</c:v>
                </c:pt>
              </c:numCache>
            </c:numRef>
          </c:xVal>
          <c:yVal>
            <c:numRef>
              <c:f>List1!$C$2:$C$11</c:f>
              <c:numCache>
                <c:formatCode>General</c:formatCode>
                <c:ptCount val="10"/>
                <c:pt idx="5">
                  <c:v>4</c:v>
                </c:pt>
                <c:pt idx="6">
                  <c:v>2</c:v>
                </c:pt>
                <c:pt idx="7">
                  <c:v>1.333</c:v>
                </c:pt>
                <c:pt idx="8">
                  <c:v>1</c:v>
                </c:pt>
                <c:pt idx="9">
                  <c:v>0.8</c:v>
                </c:pt>
              </c:numCache>
            </c:numRef>
          </c:yVal>
        </c:ser>
        <c:axId val="154641536"/>
        <c:axId val="153094016"/>
      </c:scatterChart>
      <c:valAx>
        <c:axId val="154641536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31787004111"/>
              <c:y val="0.47325653013802177"/>
            </c:manualLayout>
          </c:layout>
        </c:title>
        <c:numFmt formatCode="General" sourceLinked="1"/>
        <c:majorTickMark val="cross"/>
        <c:tickLblPos val="none"/>
        <c:spPr>
          <a:ln>
            <a:headEnd type="arrow"/>
            <a:tailEnd type="arrow"/>
          </a:ln>
        </c:spPr>
        <c:crossAx val="153094016"/>
        <c:crosses val="autoZero"/>
        <c:crossBetween val="midCat"/>
        <c:majorUnit val="1"/>
      </c:valAx>
      <c:valAx>
        <c:axId val="153094016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5821831518239551"/>
              <c:y val="2.9173199137713841E-2"/>
            </c:manualLayout>
          </c:layout>
        </c:title>
        <c:numFmt formatCode="General" sourceLinked="1"/>
        <c:majorTickMark val="cross"/>
        <c:tickLblPos val="none"/>
        <c:spPr>
          <a:ln>
            <a:headEnd type="arrow"/>
            <a:tailEnd type="arrow"/>
          </a:ln>
        </c:spPr>
        <c:crossAx val="154641536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trendline>
            <c:spPr>
              <a:ln w="25400">
                <a:solidFill>
                  <a:srgbClr val="FF0000"/>
                </a:solidFill>
              </a:ln>
            </c:spPr>
            <c:trendlineType val="poly"/>
            <c:order val="6"/>
          </c:trendline>
          <c:xVal>
            <c:numRef>
              <c:f>List1!$A$2:$A$11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-1</c:v>
                </c:pt>
                <c:pt idx="6">
                  <c:v>-2</c:v>
                </c:pt>
                <c:pt idx="7">
                  <c:v>-3</c:v>
                </c:pt>
                <c:pt idx="8">
                  <c:v>-4</c:v>
                </c:pt>
                <c:pt idx="9">
                  <c:v>-5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4</c:v>
                </c:pt>
                <c:pt idx="1">
                  <c:v>2</c:v>
                </c:pt>
                <c:pt idx="2">
                  <c:v>1.333</c:v>
                </c:pt>
                <c:pt idx="3">
                  <c:v>1</c:v>
                </c:pt>
                <c:pt idx="4">
                  <c:v>0.8</c:v>
                </c:pt>
              </c:numCache>
            </c:numRef>
          </c:y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Y2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</c:marker>
          <c:trendline>
            <c:spPr>
              <a:ln w="25400">
                <a:solidFill>
                  <a:srgbClr val="FF0000"/>
                </a:solidFill>
              </a:ln>
            </c:spPr>
            <c:trendlineType val="poly"/>
            <c:order val="6"/>
          </c:trendline>
          <c:xVal>
            <c:numRef>
              <c:f>List1!$A$2:$A$11</c:f>
              <c:numCache>
                <c:formatCode>General</c:formatCod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-1</c:v>
                </c:pt>
                <c:pt idx="6">
                  <c:v>-2</c:v>
                </c:pt>
                <c:pt idx="7">
                  <c:v>-3</c:v>
                </c:pt>
                <c:pt idx="8">
                  <c:v>-4</c:v>
                </c:pt>
                <c:pt idx="9">
                  <c:v>-5</c:v>
                </c:pt>
              </c:numCache>
            </c:numRef>
          </c:xVal>
          <c:yVal>
            <c:numRef>
              <c:f>List1!$C$2:$C$11</c:f>
              <c:numCache>
                <c:formatCode>General</c:formatCode>
                <c:ptCount val="10"/>
                <c:pt idx="5">
                  <c:v>-4</c:v>
                </c:pt>
                <c:pt idx="6">
                  <c:v>-2</c:v>
                </c:pt>
                <c:pt idx="7">
                  <c:v>-1.333</c:v>
                </c:pt>
                <c:pt idx="8">
                  <c:v>-1</c:v>
                </c:pt>
                <c:pt idx="9">
                  <c:v>-0.8</c:v>
                </c:pt>
              </c:numCache>
            </c:numRef>
          </c:yVal>
        </c:ser>
        <c:axId val="154807680"/>
        <c:axId val="154818048"/>
      </c:scatterChart>
      <c:valAx>
        <c:axId val="154807680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1231057500409951"/>
              <c:y val="0.47452636252014802"/>
            </c:manualLayout>
          </c:layout>
        </c:title>
        <c:numFmt formatCode="General" sourceLinked="1"/>
        <c:majorTickMark val="cross"/>
        <c:tickLblPos val="none"/>
        <c:spPr>
          <a:ln>
            <a:headEnd type="arrow"/>
            <a:tailEnd type="arrow"/>
          </a:ln>
        </c:spPr>
        <c:crossAx val="154818048"/>
        <c:crosses val="autoZero"/>
        <c:crossBetween val="midCat"/>
        <c:majorUnit val="1"/>
      </c:valAx>
      <c:valAx>
        <c:axId val="154818048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43174300992269032"/>
              <c:y val="4.8771562153795703E-2"/>
            </c:manualLayout>
          </c:layout>
        </c:title>
        <c:numFmt formatCode="General" sourceLinked="1"/>
        <c:majorTickMark val="cross"/>
        <c:tickLblPos val="none"/>
        <c:spPr>
          <a:ln>
            <a:headEnd type="arrow"/>
            <a:tailEnd type="arrow"/>
          </a:ln>
        </c:spPr>
        <c:crossAx val="154807680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C7C21-7B39-40F9-8B91-E0C252F175B2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328F7-48E4-433B-B08A-FA2535ADE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GRAF NEPŘÍME ÚMĚRNOSTI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</a:t>
            </a:r>
            <a:r>
              <a:rPr lang="cs-CZ" sz="1900" smtClean="0">
                <a:solidFill>
                  <a:schemeClr val="tx1"/>
                </a:solidFill>
              </a:rPr>
              <a:t>:  VY_32_INOVACE_02_B_13_Graf </a:t>
            </a:r>
            <a:r>
              <a:rPr lang="cs-CZ" sz="1900" dirty="0" smtClean="0">
                <a:solidFill>
                  <a:schemeClr val="tx1"/>
                </a:solidFill>
              </a:rPr>
              <a:t>nepřímé úměrnosti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Matematika 9.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6.2.2012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27.2.2012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</a:t>
                      </a:r>
                    </a:p>
                    <a:p>
                      <a:r>
                        <a:rPr lang="cs-CZ" dirty="0" smtClean="0"/>
                        <a:t>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Graf</a:t>
                      </a:r>
                      <a:r>
                        <a:rPr lang="cs-CZ" baseline="0" dirty="0" smtClean="0"/>
                        <a:t> nepřímé úměrnosti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Nepřímá</a:t>
                      </a:r>
                      <a:r>
                        <a:rPr lang="cs-CZ" baseline="0" dirty="0" smtClean="0"/>
                        <a:t> úměrnost, koeficient, hyperbola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GRAF NEPŘÍMÉ ÚMĚRNOSTI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Zopakuj si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Čas potřebný k ujetí 180 km je závislý na rychlosti vozidla: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/>
              <a:t>Kolikrát se zvětší rychlost vozidla, tolikrát se zmenší doba jízdy.</a:t>
            </a:r>
          </a:p>
          <a:p>
            <a:pPr marL="0">
              <a:buNone/>
            </a:pPr>
            <a:r>
              <a:rPr lang="cs-CZ" dirty="0" smtClean="0"/>
              <a:t>Kolikrát se zmenší rychlost vozidla, tolikrát se zvětší doba jízdy.</a:t>
            </a:r>
          </a:p>
          <a:p>
            <a:pPr marL="0">
              <a:buNone/>
            </a:pPr>
            <a:r>
              <a:rPr lang="cs-CZ" dirty="0" smtClean="0"/>
              <a:t>Rychlost vozidla a čas potřebný k překonání určité vzdálenosti jsou </a:t>
            </a:r>
            <a:r>
              <a:rPr lang="cs-CZ" dirty="0" smtClean="0">
                <a:solidFill>
                  <a:srgbClr val="FF0000"/>
                </a:solidFill>
              </a:rPr>
              <a:t>nepřímo úměrné.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2000240"/>
          <a:ext cx="5357849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4485"/>
                <a:gridCol w="752571"/>
                <a:gridCol w="695825"/>
                <a:gridCol w="765407"/>
                <a:gridCol w="834990"/>
                <a:gridCol w="90457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Rychlost </a:t>
                      </a:r>
                      <a:r>
                        <a:rPr lang="cs-CZ" baseline="0" dirty="0" smtClean="0"/>
                        <a:t> v </a:t>
                      </a:r>
                      <a:r>
                        <a:rPr lang="cs-CZ" dirty="0" smtClean="0"/>
                        <a:t>(km/h)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Čas t</a:t>
                      </a:r>
                    </a:p>
                    <a:p>
                      <a:r>
                        <a:rPr lang="cs-CZ" dirty="0" smtClean="0"/>
                        <a:t>(hodina)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572272"/>
          </a:xfrm>
        </p:spPr>
        <p:txBody>
          <a:bodyPr>
            <a:normAutofit fontScale="25000" lnSpcReduction="20000"/>
          </a:bodyPr>
          <a:lstStyle/>
          <a:p>
            <a:pPr marL="0">
              <a:buNone/>
            </a:pPr>
            <a:r>
              <a:rPr lang="cs-CZ" sz="12800" dirty="0" smtClean="0"/>
              <a:t>Rychlost vozidla označíme x, potřebný čas y </a:t>
            </a:r>
            <a:r>
              <a:rPr lang="cs-CZ" sz="12800" dirty="0" smtClean="0"/>
              <a:t>                   a </a:t>
            </a:r>
            <a:r>
              <a:rPr lang="cs-CZ" sz="12800" dirty="0" smtClean="0"/>
              <a:t>tabulku doplníme o třetí řádek x . y</a:t>
            </a:r>
          </a:p>
          <a:p>
            <a:pPr>
              <a:buNone/>
            </a:pPr>
            <a:endParaRPr lang="cs-CZ" sz="9800" dirty="0" smtClean="0"/>
          </a:p>
          <a:p>
            <a:pPr>
              <a:buNone/>
            </a:pPr>
            <a:endParaRPr lang="cs-CZ" sz="9800" dirty="0" smtClean="0"/>
          </a:p>
          <a:p>
            <a:pPr>
              <a:buNone/>
            </a:pPr>
            <a:endParaRPr lang="cs-CZ" sz="9800" dirty="0" smtClean="0"/>
          </a:p>
          <a:p>
            <a:pPr>
              <a:buNone/>
            </a:pPr>
            <a:endParaRPr lang="cs-CZ" sz="9800" dirty="0" smtClean="0"/>
          </a:p>
          <a:p>
            <a:pPr>
              <a:buNone/>
            </a:pPr>
            <a:endParaRPr lang="cs-CZ" sz="9800" dirty="0" smtClean="0"/>
          </a:p>
          <a:p>
            <a:pPr>
              <a:buNone/>
            </a:pPr>
            <a:endParaRPr lang="cs-CZ" sz="9800" dirty="0" smtClean="0"/>
          </a:p>
          <a:p>
            <a:pPr>
              <a:buNone/>
            </a:pPr>
            <a:endParaRPr lang="cs-CZ" sz="9800" dirty="0" smtClean="0"/>
          </a:p>
          <a:p>
            <a:pPr>
              <a:buNone/>
            </a:pPr>
            <a:r>
              <a:rPr lang="cs-CZ" sz="12800" dirty="0" smtClean="0"/>
              <a:t>Součin </a:t>
            </a:r>
            <a:r>
              <a:rPr lang="cs-CZ" sz="12800" dirty="0" smtClean="0">
                <a:solidFill>
                  <a:srgbClr val="FF0000"/>
                </a:solidFill>
              </a:rPr>
              <a:t>x . y  </a:t>
            </a:r>
            <a:r>
              <a:rPr lang="cs-CZ" sz="12800" dirty="0" smtClean="0"/>
              <a:t>je stále stejné číslo a označuje se </a:t>
            </a:r>
            <a:r>
              <a:rPr lang="cs-CZ" sz="12800" dirty="0" smtClean="0">
                <a:solidFill>
                  <a:srgbClr val="FF0000"/>
                </a:solidFill>
              </a:rPr>
              <a:t>k</a:t>
            </a:r>
          </a:p>
          <a:p>
            <a:pPr>
              <a:buNone/>
            </a:pPr>
            <a:r>
              <a:rPr lang="cs-CZ" sz="12800" dirty="0" smtClean="0">
                <a:solidFill>
                  <a:srgbClr val="FF0000"/>
                </a:solidFill>
              </a:rPr>
              <a:t>k-koeficient nepřímé úměrnosti</a:t>
            </a:r>
          </a:p>
          <a:p>
            <a:pPr>
              <a:buNone/>
            </a:pPr>
            <a:r>
              <a:rPr lang="cs-CZ" sz="12800" dirty="0" smtClean="0">
                <a:solidFill>
                  <a:schemeClr val="bg2">
                    <a:lumMod val="10000"/>
                  </a:schemeClr>
                </a:solidFill>
              </a:rPr>
              <a:t>Platí:  </a:t>
            </a:r>
            <a:r>
              <a:rPr lang="cs-CZ" sz="12800" dirty="0" smtClean="0">
                <a:solidFill>
                  <a:srgbClr val="00B050"/>
                </a:solidFill>
              </a:rPr>
              <a:t>x . y = k</a:t>
            </a:r>
          </a:p>
          <a:p>
            <a:pPr>
              <a:buNone/>
            </a:pPr>
            <a:r>
              <a:rPr lang="cs-CZ" sz="12800" dirty="0" smtClean="0">
                <a:solidFill>
                  <a:schemeClr val="bg2">
                    <a:lumMod val="10000"/>
                  </a:schemeClr>
                </a:solidFill>
              </a:rPr>
              <a:t>			 x=0, k=0</a:t>
            </a:r>
          </a:p>
          <a:p>
            <a:pPr>
              <a:buNone/>
            </a:pPr>
            <a:endParaRPr lang="cs-CZ" sz="12800" dirty="0" smtClean="0"/>
          </a:p>
          <a:p>
            <a:pPr>
              <a:buNone/>
            </a:pPr>
            <a:endParaRPr lang="cs-CZ" sz="12800" dirty="0" smtClean="0"/>
          </a:p>
          <a:p>
            <a:pPr>
              <a:buNone/>
            </a:pPr>
            <a:r>
              <a:rPr lang="cs-CZ" sz="12800" dirty="0" smtClean="0"/>
              <a:t> </a:t>
            </a:r>
            <a:endParaRPr lang="cs-CZ" sz="12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x . </a:t>
                      </a:r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285852" y="5286388"/>
          <a:ext cx="857272" cy="857272"/>
        </p:xfrm>
        <a:graphic>
          <a:graphicData uri="http://schemas.openxmlformats.org/presentationml/2006/ole">
            <p:oleObj spid="_x0000_s1026" name="Rovnice" r:id="rId3" imgW="393480" imgH="393480" progId="Equation.3">
              <p:embed/>
            </p:oleObj>
          </a:graphicData>
        </a:graphic>
      </p:graphicFrame>
      <p:cxnSp>
        <p:nvCxnSpPr>
          <p:cNvPr id="7" name="Přímá spojovací čára 6"/>
          <p:cNvCxnSpPr/>
          <p:nvPr/>
        </p:nvCxnSpPr>
        <p:spPr>
          <a:xfrm rot="5400000" flipH="1" flipV="1">
            <a:off x="2653587" y="5439677"/>
            <a:ext cx="142876" cy="1220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 flipH="1" flipV="1">
            <a:off x="3456000" y="5439677"/>
            <a:ext cx="142876" cy="1220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Doplň tabulky nepřímé úměrnosti  a urči k: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			k=…………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k=………….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	k=……………….			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57290" y="785794"/>
          <a:ext cx="6095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28728" y="2571744"/>
          <a:ext cx="6095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00166" y="4643446"/>
          <a:ext cx="6095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Řešení: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>
                <a:solidFill>
                  <a:srgbClr val="FF0000"/>
                </a:solidFill>
              </a:rPr>
              <a:t>k= 36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>
                <a:solidFill>
                  <a:srgbClr val="FF0000"/>
                </a:solidFill>
              </a:rPr>
              <a:t>k= 16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>
                <a:solidFill>
                  <a:srgbClr val="FF0000"/>
                </a:solidFill>
              </a:rPr>
              <a:t>k=50</a:t>
            </a:r>
            <a:r>
              <a:rPr lang="cs-CZ" dirty="0" smtClean="0"/>
              <a:t>		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57290" y="785794"/>
          <a:ext cx="6095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7,2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28728" y="2571744"/>
          <a:ext cx="6095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4/6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00166" y="4643446"/>
          <a:ext cx="6095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20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42852"/>
            <a:ext cx="8229600" cy="6429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Sestroj graf           	D=R-</a:t>
            </a:r>
            <a:r>
              <a:rPr lang="en-US" sz="2400" dirty="0" smtClean="0"/>
              <a:t>{0}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2" y="785794"/>
          <a:ext cx="3643339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0477"/>
                <a:gridCol w="520477"/>
                <a:gridCol w="520477"/>
                <a:gridCol w="520477"/>
                <a:gridCol w="520477"/>
                <a:gridCol w="520477"/>
                <a:gridCol w="520477"/>
              </a:tblGrid>
              <a:tr h="263683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</a:tr>
              <a:tr h="263683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Graf 11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5" name="Přímá spojovací čára 14"/>
          <p:cNvCxnSpPr/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endCxn id="14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2285984" y="0"/>
          <a:ext cx="714375" cy="714375"/>
        </p:xfrm>
        <a:graphic>
          <a:graphicData uri="http://schemas.openxmlformats.org/presentationml/2006/ole">
            <p:oleObj spid="_x0000_s2050" name="Rovnice" r:id="rId4" imgW="39348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42852"/>
            <a:ext cx="8229600" cy="6429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Sestroj graf           	D=R-</a:t>
            </a:r>
            <a:r>
              <a:rPr lang="en-US" sz="2400" dirty="0" smtClean="0"/>
              <a:t>{0}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4" y="714356"/>
          <a:ext cx="3429027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861"/>
                <a:gridCol w="489861"/>
                <a:gridCol w="489861"/>
                <a:gridCol w="489861"/>
                <a:gridCol w="489861"/>
                <a:gridCol w="489861"/>
                <a:gridCol w="489861"/>
              </a:tblGrid>
              <a:tr h="263683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</a:tr>
              <a:tr h="263683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Graf 11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5" name="Přímá spojovací čára 14"/>
          <p:cNvCxnSpPr/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endCxn id="14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2193925" y="0"/>
          <a:ext cx="898525" cy="714375"/>
        </p:xfrm>
        <a:graphic>
          <a:graphicData uri="http://schemas.openxmlformats.org/presentationml/2006/ole">
            <p:oleObj spid="_x0000_s3074" name="Rovnice" r:id="rId4" imgW="49500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Graf nepřímé úměrnosti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71480"/>
            <a:ext cx="8229600" cy="628652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Nepřímá úměrnost</a:t>
            </a:r>
          </a:p>
          <a:p>
            <a:pPr>
              <a:buNone/>
            </a:pPr>
            <a:r>
              <a:rPr lang="cs-CZ" dirty="0" smtClean="0"/>
              <a:t>funkce vyjádřená vzorcem 		k=0</a:t>
            </a:r>
          </a:p>
          <a:p>
            <a:pPr>
              <a:buNone/>
            </a:pPr>
            <a:r>
              <a:rPr lang="cs-CZ" dirty="0" smtClean="0"/>
              <a:t>Grafem nepřímé úměrnosti je </a:t>
            </a:r>
            <a:r>
              <a:rPr lang="cs-CZ" dirty="0" smtClean="0">
                <a:solidFill>
                  <a:srgbClr val="7030A0"/>
                </a:solidFill>
              </a:rPr>
              <a:t>hyperbola</a:t>
            </a:r>
          </a:p>
          <a:p>
            <a:pPr>
              <a:buNone/>
            </a:pPr>
            <a:r>
              <a:rPr lang="cs-CZ" dirty="0" smtClean="0"/>
              <a:t>D=R-</a:t>
            </a:r>
            <a:r>
              <a:rPr lang="en-US" dirty="0" smtClean="0"/>
              <a:t>{0}</a:t>
            </a:r>
            <a:r>
              <a:rPr lang="cs-CZ" dirty="0" smtClean="0"/>
              <a:t>, H=R-</a:t>
            </a:r>
            <a:r>
              <a:rPr lang="en-US" dirty="0" smtClean="0"/>
              <a:t>{0}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rgbClr val="7030A0"/>
                </a:solidFill>
              </a:rPr>
              <a:t>k</a:t>
            </a:r>
            <a:r>
              <a:rPr lang="en-US" dirty="0" smtClean="0">
                <a:solidFill>
                  <a:srgbClr val="7030A0"/>
                </a:solidFill>
              </a:rPr>
              <a:t>&gt;0			</a:t>
            </a:r>
            <a:r>
              <a:rPr lang="cs-CZ" dirty="0" smtClean="0">
                <a:solidFill>
                  <a:srgbClr val="7030A0"/>
                </a:solidFill>
              </a:rPr>
              <a:t>          </a:t>
            </a:r>
            <a:r>
              <a:rPr lang="en-US" dirty="0" smtClean="0">
                <a:solidFill>
                  <a:srgbClr val="7030A0"/>
                </a:solidFill>
              </a:rPr>
              <a:t>k&lt;0</a:t>
            </a:r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5000628" y="1000108"/>
          <a:ext cx="857250" cy="857250"/>
        </p:xfrm>
        <a:graphic>
          <a:graphicData uri="http://schemas.openxmlformats.org/presentationml/2006/ole">
            <p:oleObj spid="_x0000_s4099" name="Rovnice" r:id="rId3" imgW="393480" imgH="393480" progId="Equation.3">
              <p:embed/>
            </p:oleObj>
          </a:graphicData>
        </a:graphic>
      </p:graphicFrame>
      <p:cxnSp>
        <p:nvCxnSpPr>
          <p:cNvPr id="6" name="Přímá spojovací čára 5"/>
          <p:cNvCxnSpPr/>
          <p:nvPr/>
        </p:nvCxnSpPr>
        <p:spPr>
          <a:xfrm rot="5400000" flipH="1" flipV="1">
            <a:off x="6228000" y="1404000"/>
            <a:ext cx="142876" cy="1220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Graf 6"/>
          <p:cNvGraphicFramePr/>
          <p:nvPr/>
        </p:nvGraphicFramePr>
        <p:xfrm>
          <a:off x="4429124" y="3643314"/>
          <a:ext cx="3571900" cy="2857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8" name="Graf 7"/>
          <p:cNvGraphicFramePr/>
          <p:nvPr/>
        </p:nvGraphicFramePr>
        <p:xfrm>
          <a:off x="428596" y="3571876"/>
          <a:ext cx="4000528" cy="30003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Procvičení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Najdi rovnici nepřímé úměrnosti procházející bodem  A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[2,1]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Zjisti, který z bodů A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-8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B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[2,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C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5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 D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E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leží na grafu funkce 	</a:t>
            </a:r>
          </a:p>
          <a:p>
            <a:pPr marL="1771650" lvl="3" indent="-514350">
              <a:buAutoNum type="arabicPeriod"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	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6786578" y="3714752"/>
          <a:ext cx="857250" cy="857250"/>
        </p:xfrm>
        <a:graphic>
          <a:graphicData uri="http://schemas.openxmlformats.org/presentationml/2006/ole">
            <p:oleObj spid="_x0000_s5122" name="Rovnice" r:id="rId3" imgW="39348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786454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Najdi rovnici nepřímé úměrnosti procházející bodem  A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[2,1]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</a:p>
          <a:p>
            <a:pPr marL="514350" indent="-51435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k = 2</a:t>
            </a:r>
          </a:p>
          <a:p>
            <a:pPr marL="514350" indent="-51435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14350" indent="-51435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Zjisti, který z bodů A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-8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B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[2,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C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 D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E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leží na grafu funkce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	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B ,D, E leží na grafu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6072198" y="5500702"/>
          <a:ext cx="857250" cy="857250"/>
        </p:xfrm>
        <a:graphic>
          <a:graphicData uri="http://schemas.openxmlformats.org/presentationml/2006/ole">
            <p:oleObj spid="_x0000_s6146" name="Rovnice" r:id="rId3" imgW="393480" imgH="393480" progId="Equation.3">
              <p:embed/>
            </p:oleObj>
          </a:graphicData>
        </a:graphic>
      </p:graphicFrame>
      <p:graphicFrame>
        <p:nvGraphicFramePr>
          <p:cNvPr id="6148" name="Object 4"/>
          <p:cNvGraphicFramePr>
            <a:graphicFrameLocks noChangeAspect="1"/>
          </p:cNvGraphicFramePr>
          <p:nvPr/>
        </p:nvGraphicFramePr>
        <p:xfrm>
          <a:off x="1000100" y="4000504"/>
          <a:ext cx="857250" cy="857250"/>
        </p:xfrm>
        <a:graphic>
          <a:graphicData uri="http://schemas.openxmlformats.org/presentationml/2006/ole">
            <p:oleObj spid="_x0000_s6148" name="Rovnice" r:id="rId4" imgW="393480" imgH="393480" progId="Equation.3">
              <p:embed/>
            </p:oleObj>
          </a:graphicData>
        </a:graphic>
      </p:graphicFrame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1071538" y="2285992"/>
          <a:ext cx="773113" cy="857250"/>
        </p:xfrm>
        <a:graphic>
          <a:graphicData uri="http://schemas.openxmlformats.org/presentationml/2006/ole">
            <p:oleObj spid="_x0000_s6149" name="Rovnice" r:id="rId5" imgW="35532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3579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u="sng" dirty="0" smtClean="0"/>
              <a:t>Anotace:</a:t>
            </a:r>
          </a:p>
          <a:p>
            <a:pPr marL="0" algn="just">
              <a:buNone/>
            </a:pPr>
            <a:r>
              <a:rPr lang="cs-CZ" sz="2400" dirty="0" smtClean="0"/>
              <a:t>Tato prezentace slouží k výkladu grafu nepřímé úměrnosti. </a:t>
            </a:r>
            <a:r>
              <a:rPr lang="cs-CZ" sz="2400" dirty="0" smtClean="0"/>
              <a:t>                Na </a:t>
            </a:r>
            <a:r>
              <a:rPr lang="cs-CZ" sz="2400" dirty="0" smtClean="0"/>
              <a:t>začátku si zopakují znalosti z nepřímé úměrností. Doplňují tabulky a určují koeficient. </a:t>
            </a:r>
          </a:p>
          <a:p>
            <a:pPr marL="0" algn="just">
              <a:buNone/>
            </a:pPr>
            <a:r>
              <a:rPr lang="cs-CZ" sz="2400" dirty="0" smtClean="0"/>
              <a:t>Sestrojí grafy funkcí nepřímé úměrnosti.Procvičují zápis funkce nepřímé úměrnosti daný pomocí koeficientu. Zjišťují zda body leží na grafu funkce. Celý výklad a procvičení </a:t>
            </a:r>
            <a:r>
              <a:rPr lang="cs-CZ" sz="2400" smtClean="0"/>
              <a:t>probíhá </a:t>
            </a:r>
            <a:r>
              <a:rPr lang="cs-CZ" sz="2400" smtClean="0"/>
              <a:t>                           na </a:t>
            </a:r>
            <a:r>
              <a:rPr lang="cs-CZ" sz="2400" dirty="0" smtClean="0"/>
              <a:t>interaktivní tabuli.</a:t>
            </a:r>
          </a:p>
          <a:p>
            <a:pPr>
              <a:buNone/>
            </a:pPr>
            <a:endParaRPr lang="cs-CZ" sz="2400" b="1" u="sng" dirty="0" smtClean="0"/>
          </a:p>
          <a:p>
            <a:pPr>
              <a:buNone/>
            </a:pPr>
            <a:r>
              <a:rPr lang="cs-CZ" sz="2400" b="1" u="sng" dirty="0" smtClean="0"/>
              <a:t>Použité zdroje:</a:t>
            </a:r>
          </a:p>
          <a:p>
            <a:pPr>
              <a:buNone/>
            </a:pPr>
            <a:r>
              <a:rPr lang="cs-CZ" sz="2400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>
              <a:buNone/>
            </a:pPr>
            <a:r>
              <a:rPr lang="cs-CZ" sz="2400" dirty="0" smtClean="0"/>
              <a:t>	Odvárko Oldřich- Kadleček Jiří:  Matematika pro 9. ročník ZŠ  2.díl , 1.vydání 2000, 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, počet stran 91, ISBN 80-7196-208-2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b="1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427</Words>
  <Application>Microsoft Office PowerPoint</Application>
  <PresentationFormat>Předvádění na obrazovce (4:3)</PresentationFormat>
  <Paragraphs>253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Rovnice</vt:lpstr>
      <vt:lpstr>GRAF NEPŘÍME ÚMĚRNOSTI</vt:lpstr>
      <vt:lpstr>Snímek 2</vt:lpstr>
      <vt:lpstr>GRAF NEPŘÍMÉ ÚMĚRNOSTI</vt:lpstr>
      <vt:lpstr>Zopakuj si</vt:lpstr>
      <vt:lpstr>Snímek 5</vt:lpstr>
      <vt:lpstr>Snímek 6</vt:lpstr>
      <vt:lpstr>Snímek 7</vt:lpstr>
      <vt:lpstr>Snímek 8</vt:lpstr>
      <vt:lpstr>Snímek 9</vt:lpstr>
      <vt:lpstr>Graf nepřímé úměrnosti</vt:lpstr>
      <vt:lpstr>Procvičení</vt:lpstr>
      <vt:lpstr>Řešení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 NEPŘÍMÉ ÚMĚRNOSTI</dc:title>
  <dc:creator>Vaclav</dc:creator>
  <cp:lastModifiedBy>Dum</cp:lastModifiedBy>
  <cp:revision>42</cp:revision>
  <dcterms:created xsi:type="dcterms:W3CDTF">2012-02-07T20:40:09Z</dcterms:created>
  <dcterms:modified xsi:type="dcterms:W3CDTF">2012-03-25T17:55:39Z</dcterms:modified>
</cp:coreProperties>
</file>