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72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smooth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80</c:v>
                </c:pt>
                <c:pt idx="9">
                  <c:v>90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0</c:v>
                </c:pt>
                <c:pt idx="1">
                  <c:v>0.17</c:v>
                </c:pt>
                <c:pt idx="2">
                  <c:v>0.34000000000000064</c:v>
                </c:pt>
                <c:pt idx="3">
                  <c:v>0.5</c:v>
                </c:pt>
                <c:pt idx="4">
                  <c:v>0.64000000000000112</c:v>
                </c:pt>
                <c:pt idx="5">
                  <c:v>0.77</c:v>
                </c:pt>
                <c:pt idx="6">
                  <c:v>0.87000000000000099</c:v>
                </c:pt>
                <c:pt idx="7">
                  <c:v>0.94000000000000061</c:v>
                </c:pt>
                <c:pt idx="8">
                  <c:v>0.99</c:v>
                </c:pt>
                <c:pt idx="9">
                  <c:v>1</c:v>
                </c:pt>
              </c:numCache>
            </c:numRef>
          </c:yVal>
          <c:smooth val="1"/>
        </c:ser>
        <c:axId val="152468864"/>
        <c:axId val="153302144"/>
      </c:scatterChart>
      <c:valAx>
        <c:axId val="152468864"/>
        <c:scaling>
          <c:orientation val="minMax"/>
          <c:max val="90"/>
          <c:min val="0"/>
        </c:scaling>
        <c:axPos val="b"/>
        <c:numFmt formatCode="General" sourceLinked="1"/>
        <c:tickLblPos val="nextTo"/>
        <c:crossAx val="153302144"/>
        <c:crosses val="autoZero"/>
        <c:crossBetween val="midCat"/>
      </c:valAx>
      <c:valAx>
        <c:axId val="153302144"/>
        <c:scaling>
          <c:orientation val="minMax"/>
          <c:max val="1"/>
        </c:scaling>
        <c:axPos val="l"/>
        <c:numFmt formatCode="General" sourceLinked="1"/>
        <c:tickLblPos val="nextTo"/>
        <c:crossAx val="152468864"/>
        <c:crosses val="autoZero"/>
        <c:crossBetween val="midCat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F505B3-AE86-4505-861C-942F0C60AC3C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3A2CEE-176A-41CA-8B47-87AF58E998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02_B_14_Goniometrick&#225;%20funkce%20sinus-pracovn&#237;list%20.doc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 GONIOMETRICKÁ  FUNKCE  SINUS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VY_32_INOVACE_02_B_14_Goniometrická funkce  sinus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Matematika 9.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6.2.2012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29.2.2012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Goniometrická funkce  sinus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Protilehlá</a:t>
                      </a:r>
                      <a:r>
                        <a:rPr lang="cs-CZ" baseline="0" dirty="0" smtClean="0"/>
                        <a:t> odvěsna, přepona, sinus, sinusoida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GONIOMETRICKÉ  FUNKCE SINUS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Pravoúhlý trojúhelník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Opakuj!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Načrtni pravoúhlý trojúhelník ABC( pravý úhel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při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vrcholu C )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Jak se nazývá strana proti pravému úhlu a označ ji?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Jak se nazývají zbývající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strany?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znač je.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Jaká věta platí pro pravoúhlý trojúhelník?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Napiš vztah pro Pythagorovu větu?</a:t>
            </a:r>
          </a:p>
          <a:p>
            <a:pPr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Pravoúhlý trojúhelník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2714612" y="2714620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2357422" y="4286256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2795252" y="450977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471488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57422" y="228599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857884" y="471488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14810" y="3214686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 - přepona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7620" y="4714884"/>
            <a:ext cx="164307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 - odvěsna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85852" y="3357562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 - odvěsna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14348" y="5286388"/>
            <a:ext cx="7572428" cy="64633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PYTHAGOROVA VĚTA	c</a:t>
            </a:r>
            <a:r>
              <a:rPr lang="cs-CZ" sz="3600" baseline="30000" dirty="0" smtClean="0">
                <a:solidFill>
                  <a:srgbClr val="7030A0"/>
                </a:solidFill>
              </a:rPr>
              <a:t>2</a:t>
            </a:r>
            <a:r>
              <a:rPr lang="cs-CZ" sz="3600" dirty="0">
                <a:solidFill>
                  <a:srgbClr val="7030A0"/>
                </a:solidFill>
              </a:rPr>
              <a:t> </a:t>
            </a:r>
            <a:r>
              <a:rPr lang="cs-CZ" sz="3600" dirty="0" smtClean="0">
                <a:solidFill>
                  <a:srgbClr val="7030A0"/>
                </a:solidFill>
              </a:rPr>
              <a:t>= a</a:t>
            </a:r>
            <a:r>
              <a:rPr lang="cs-CZ" sz="3600" baseline="30000" dirty="0" smtClean="0">
                <a:solidFill>
                  <a:srgbClr val="7030A0"/>
                </a:solidFill>
              </a:rPr>
              <a:t>2</a:t>
            </a:r>
            <a:r>
              <a:rPr lang="cs-CZ" sz="3600" dirty="0" smtClean="0">
                <a:solidFill>
                  <a:srgbClr val="7030A0"/>
                </a:solidFill>
              </a:rPr>
              <a:t> + b</a:t>
            </a:r>
            <a:r>
              <a:rPr lang="cs-CZ" sz="3600" baseline="30000" dirty="0" smtClean="0">
                <a:solidFill>
                  <a:srgbClr val="7030A0"/>
                </a:solidFill>
              </a:rPr>
              <a:t>2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Pravoúhlý trojúhelník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2714612" y="2714620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2357422" y="4286256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2795252" y="450977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471488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57422" y="228599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857884" y="471488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14810" y="3214686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 - přepona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00364" y="4714884"/>
            <a:ext cx="292895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 – odvěsna přilehlá k úhlu </a:t>
            </a:r>
            <a:r>
              <a:rPr lang="el-GR" dirty="0" smtClean="0"/>
              <a:t>α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57290" y="2928934"/>
            <a:ext cx="1285884" cy="1200329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 </a:t>
            </a:r>
          </a:p>
          <a:p>
            <a:r>
              <a:rPr lang="cs-CZ" dirty="0" smtClean="0"/>
              <a:t> odvěsna protilehlá k úhlu </a:t>
            </a:r>
            <a:r>
              <a:rPr lang="el-GR" dirty="0" smtClean="0"/>
              <a:t>α</a:t>
            </a:r>
            <a:endParaRPr lang="cs-CZ" dirty="0" smtClean="0"/>
          </a:p>
        </p:txBody>
      </p:sp>
      <p:sp>
        <p:nvSpPr>
          <p:cNvPr id="13" name="Oblouk 12"/>
          <p:cNvSpPr/>
          <p:nvPr/>
        </p:nvSpPr>
        <p:spPr>
          <a:xfrm rot="14136026">
            <a:off x="5193839" y="4153507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786314" y="421481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Procvičuj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14422"/>
            <a:ext cx="8784976" cy="49117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Urči, která strana v pravoúhlém trojúhelníku </a:t>
            </a:r>
            <a:r>
              <a:rPr lang="cs-CZ" sz="2800" dirty="0" smtClean="0"/>
              <a:t>na obrázku je:</a:t>
            </a: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odvěsna přilehlá k úhlu </a:t>
            </a:r>
            <a:r>
              <a:rPr lang="el-GR" sz="2800" dirty="0" smtClean="0"/>
              <a:t>γ</a:t>
            </a: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/>
              <a:t>o</a:t>
            </a:r>
            <a:r>
              <a:rPr lang="cs-CZ" sz="2800" dirty="0" smtClean="0"/>
              <a:t>dvěsna protilehlá k úhlu </a:t>
            </a:r>
            <a:r>
              <a:rPr lang="el-GR" sz="2800" dirty="0" smtClean="0"/>
              <a:t>γ</a:t>
            </a: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odvěsna přilehlá k úhlu </a:t>
            </a:r>
            <a:r>
              <a:rPr lang="el-GR" sz="2800" dirty="0" smtClean="0"/>
              <a:t>δ</a:t>
            </a: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odvěsna protilehlá </a:t>
            </a:r>
            <a:r>
              <a:rPr lang="el-GR" sz="2800" dirty="0" smtClean="0"/>
              <a:t>δ</a:t>
            </a:r>
            <a:endParaRPr lang="cs-CZ" sz="2800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4786314" y="421481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4429124" y="5786454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 rot="19342622">
            <a:off x="4866954" y="600996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429124" y="621508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G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429124" y="378619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929586" y="621508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286512" y="4714884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72198" y="628652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6248" y="500063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</a:p>
        </p:txBody>
      </p:sp>
      <p:sp>
        <p:nvSpPr>
          <p:cNvPr id="14" name="Oblouk 13"/>
          <p:cNvSpPr/>
          <p:nvPr/>
        </p:nvSpPr>
        <p:spPr>
          <a:xfrm rot="14136026">
            <a:off x="7265541" y="5653705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858016" y="571501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δ</a:t>
            </a:r>
            <a:endParaRPr lang="cs-CZ" dirty="0"/>
          </a:p>
        </p:txBody>
      </p:sp>
      <p:sp>
        <p:nvSpPr>
          <p:cNvPr id="16" name="Oblouk 15"/>
          <p:cNvSpPr/>
          <p:nvPr/>
        </p:nvSpPr>
        <p:spPr>
          <a:xfrm rot="5793508">
            <a:off x="4580385" y="4055050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929190" y="464344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γ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Definice sinus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Poměr délky odvěsny protilehlé k úhlu </a:t>
            </a:r>
            <a:r>
              <a:rPr lang="el-GR" dirty="0" smtClean="0"/>
              <a:t>α</a:t>
            </a:r>
            <a:r>
              <a:rPr lang="cs-CZ" dirty="0" smtClean="0"/>
              <a:t> a délky</a:t>
            </a:r>
          </a:p>
          <a:p>
            <a:pPr>
              <a:buNone/>
            </a:pPr>
            <a:r>
              <a:rPr lang="cs-CZ" dirty="0" smtClean="0"/>
              <a:t>p</a:t>
            </a:r>
            <a:r>
              <a:rPr lang="cs-CZ" dirty="0" smtClean="0"/>
              <a:t>řepony </a:t>
            </a:r>
            <a:r>
              <a:rPr lang="cs-CZ" dirty="0" smtClean="0"/>
              <a:t>nazýváme sinus </a:t>
            </a:r>
            <a:r>
              <a:rPr lang="el-GR" dirty="0" smtClean="0"/>
              <a:t>α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3714744" y="3429000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3357554" y="5000636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3795384" y="522415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357554" y="542926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57554" y="300037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58016" y="542926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214942" y="3929066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 - přepona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57422" y="3643314"/>
            <a:ext cx="1285884" cy="1200329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 </a:t>
            </a:r>
          </a:p>
          <a:p>
            <a:r>
              <a:rPr lang="cs-CZ" dirty="0" smtClean="0"/>
              <a:t> odvěsna protilehlá k úhlu </a:t>
            </a:r>
            <a:r>
              <a:rPr lang="el-GR" dirty="0" smtClean="0"/>
              <a:t>α</a:t>
            </a:r>
            <a:endParaRPr lang="cs-CZ" dirty="0" smtClean="0"/>
          </a:p>
        </p:txBody>
      </p:sp>
      <p:sp>
        <p:nvSpPr>
          <p:cNvPr id="12" name="Oblouk 11"/>
          <p:cNvSpPr/>
          <p:nvPr/>
        </p:nvSpPr>
        <p:spPr>
          <a:xfrm rot="14136026">
            <a:off x="6193971" y="4867887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786446" y="492919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642910" y="3286124"/>
          <a:ext cx="1437978" cy="928694"/>
        </p:xfrm>
        <a:graphic>
          <a:graphicData uri="http://schemas.openxmlformats.org/presentationml/2006/ole">
            <p:oleObj spid="_x0000_s1026" name="Rovnice" r:id="rId3" imgW="60948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in </a:t>
            </a:r>
            <a:r>
              <a:rPr lang="el-GR" dirty="0" smtClean="0"/>
              <a:t>α </a:t>
            </a:r>
            <a:r>
              <a:rPr lang="cs-CZ" dirty="0" smtClean="0"/>
              <a:t>=…………			sin </a:t>
            </a:r>
            <a:r>
              <a:rPr lang="el-GR" dirty="0" smtClean="0"/>
              <a:t>γ</a:t>
            </a:r>
            <a:r>
              <a:rPr lang="cs-CZ" dirty="0" smtClean="0"/>
              <a:t> = ………</a:t>
            </a:r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in </a:t>
            </a:r>
            <a:r>
              <a:rPr lang="el-GR" dirty="0" smtClean="0"/>
              <a:t>β</a:t>
            </a:r>
            <a:r>
              <a:rPr lang="cs-CZ" dirty="0" smtClean="0"/>
              <a:t> = ………..			sin </a:t>
            </a:r>
            <a:r>
              <a:rPr lang="el-GR" dirty="0" smtClean="0"/>
              <a:t>δ</a:t>
            </a:r>
            <a:r>
              <a:rPr lang="cs-CZ" dirty="0" smtClean="0"/>
              <a:t> = ………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000100" y="1428736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642910" y="3000372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1080740" y="3223886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2910" y="342900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2910" y="100010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143372" y="342900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00298" y="1928802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85984" y="350043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221455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</a:p>
        </p:txBody>
      </p:sp>
      <p:sp>
        <p:nvSpPr>
          <p:cNvPr id="13" name="Oblouk 12"/>
          <p:cNvSpPr/>
          <p:nvPr/>
        </p:nvSpPr>
        <p:spPr>
          <a:xfrm rot="14136026">
            <a:off x="3479327" y="2867623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071802" y="292893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sp>
        <p:nvSpPr>
          <p:cNvPr id="15" name="Oblouk 14"/>
          <p:cNvSpPr/>
          <p:nvPr/>
        </p:nvSpPr>
        <p:spPr>
          <a:xfrm rot="5793508">
            <a:off x="794171" y="1268968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142976" y="185736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β</a:t>
            </a:r>
            <a:endParaRPr lang="cs-CZ" dirty="0"/>
          </a:p>
        </p:txBody>
      </p:sp>
      <p:sp>
        <p:nvSpPr>
          <p:cNvPr id="17" name="Pravoúhlý trojúhelník 16"/>
          <p:cNvSpPr/>
          <p:nvPr/>
        </p:nvSpPr>
        <p:spPr>
          <a:xfrm>
            <a:off x="5000628" y="135729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4643438" y="2928934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 rot="19342622">
            <a:off x="5081268" y="315244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643438" y="335756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G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643438" y="92867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8143900" y="335756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500826" y="1857364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86512" y="342900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00562" y="214311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</a:p>
        </p:txBody>
      </p:sp>
      <p:sp>
        <p:nvSpPr>
          <p:cNvPr id="26" name="Oblouk 25"/>
          <p:cNvSpPr/>
          <p:nvPr/>
        </p:nvSpPr>
        <p:spPr>
          <a:xfrm rot="14136026">
            <a:off x="7479855" y="2796185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7072330" y="285749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δ</a:t>
            </a:r>
            <a:endParaRPr lang="cs-CZ" dirty="0"/>
          </a:p>
        </p:txBody>
      </p:sp>
      <p:sp>
        <p:nvSpPr>
          <p:cNvPr id="28" name="Oblouk 27"/>
          <p:cNvSpPr/>
          <p:nvPr/>
        </p:nvSpPr>
        <p:spPr>
          <a:xfrm rot="5793508">
            <a:off x="4794699" y="1197530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143504" y="178592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γ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Graf funkce sinus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42913" y="1610360"/>
          <a:ext cx="8043882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262"/>
                <a:gridCol w="731262"/>
                <a:gridCol w="731262"/>
                <a:gridCol w="731262"/>
                <a:gridCol w="731262"/>
                <a:gridCol w="731262"/>
                <a:gridCol w="731262"/>
                <a:gridCol w="731262"/>
                <a:gridCol w="731262"/>
                <a:gridCol w="731262"/>
                <a:gridCol w="731262"/>
              </a:tblGrid>
              <a:tr h="349415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49415">
                <a:tc>
                  <a:txBody>
                    <a:bodyPr/>
                    <a:lstStyle/>
                    <a:p>
                      <a:r>
                        <a:rPr lang="cs-CZ" dirty="0" smtClean="0"/>
                        <a:t>sin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Graf 5"/>
          <p:cNvGraphicFramePr/>
          <p:nvPr/>
        </p:nvGraphicFramePr>
        <p:xfrm>
          <a:off x="1643042" y="2500306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929190" y="3929066"/>
            <a:ext cx="292895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grafem je sinusoida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Hodnoty sinus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Hodnoty funkce určujeme pomocí tabulek.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Pomocí tabulek řešíme dvě úlohy: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K velikosti daného úhlu určit hodnotu příslušné funkce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dirty="0" smtClean="0"/>
              <a:t>sin 32° = </a:t>
            </a:r>
            <a:r>
              <a:rPr lang="cs-CZ" dirty="0" smtClean="0">
                <a:solidFill>
                  <a:srgbClr val="FF0000"/>
                </a:solidFill>
              </a:rPr>
              <a:t>0,5299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7030A0"/>
                </a:solidFill>
              </a:rPr>
              <a:t>2.  K dané hodnotě funkce určit velikost příslušného ostrého úhlu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sin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0,8258	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55°40´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290"/>
            <a:ext cx="8229600" cy="584043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1. K velikosti daného úhlu urči hodnotu příslušné funkce.</a:t>
            </a:r>
          </a:p>
          <a:p>
            <a:pPr>
              <a:buNone/>
            </a:pPr>
            <a:r>
              <a:rPr lang="cs-CZ" dirty="0" smtClean="0"/>
              <a:t>Urči hodnotu sinus úhlu:</a:t>
            </a:r>
          </a:p>
          <a:p>
            <a:pPr>
              <a:buNone/>
            </a:pPr>
            <a:r>
              <a:rPr lang="cs-CZ" dirty="0" smtClean="0"/>
              <a:t>sin 32° = 		</a:t>
            </a:r>
            <a:r>
              <a:rPr lang="cs-CZ" dirty="0" smtClean="0">
                <a:solidFill>
                  <a:srgbClr val="FF0000"/>
                </a:solidFill>
              </a:rPr>
              <a:t>0,5299</a:t>
            </a:r>
          </a:p>
          <a:p>
            <a:pPr>
              <a:buNone/>
            </a:pPr>
            <a:r>
              <a:rPr lang="cs-CZ" dirty="0" smtClean="0"/>
              <a:t>sin 32°20´ =	</a:t>
            </a:r>
            <a:r>
              <a:rPr lang="cs-CZ" dirty="0" smtClean="0">
                <a:solidFill>
                  <a:srgbClr val="FF0000"/>
                </a:solidFill>
              </a:rPr>
              <a:t>0,5348</a:t>
            </a:r>
          </a:p>
          <a:p>
            <a:pPr>
              <a:buNone/>
            </a:pPr>
            <a:r>
              <a:rPr lang="cs-CZ" dirty="0" smtClean="0"/>
              <a:t>sin 45° =		</a:t>
            </a:r>
            <a:r>
              <a:rPr lang="cs-CZ" dirty="0" smtClean="0">
                <a:solidFill>
                  <a:srgbClr val="FF0000"/>
                </a:solidFill>
              </a:rPr>
              <a:t>0,7071</a:t>
            </a:r>
          </a:p>
          <a:p>
            <a:pPr>
              <a:buNone/>
            </a:pPr>
            <a:r>
              <a:rPr lang="cs-CZ" dirty="0" smtClean="0"/>
              <a:t>sin 52°50´ =	</a:t>
            </a:r>
            <a:r>
              <a:rPr lang="cs-CZ" dirty="0" smtClean="0">
                <a:solidFill>
                  <a:srgbClr val="FF0000"/>
                </a:solidFill>
              </a:rPr>
              <a:t>0,7969</a:t>
            </a:r>
          </a:p>
          <a:p>
            <a:pPr>
              <a:buNone/>
            </a:pPr>
            <a:r>
              <a:rPr lang="cs-CZ" dirty="0" smtClean="0"/>
              <a:t>sin 87° =		</a:t>
            </a:r>
            <a:r>
              <a:rPr lang="cs-CZ" dirty="0" smtClean="0">
                <a:solidFill>
                  <a:srgbClr val="FF0000"/>
                </a:solidFill>
              </a:rPr>
              <a:t>0,9986</a:t>
            </a:r>
          </a:p>
          <a:p>
            <a:pPr>
              <a:buNone/>
            </a:pPr>
            <a:r>
              <a:rPr lang="cs-CZ" dirty="0" smtClean="0"/>
              <a:t>sin 15°30´ =	</a:t>
            </a:r>
            <a:r>
              <a:rPr lang="cs-CZ" dirty="0" smtClean="0">
                <a:solidFill>
                  <a:srgbClr val="FF0000"/>
                </a:solidFill>
              </a:rPr>
              <a:t>0,2672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2. K dané hodnotě funkce urči velikost příslušného ostrého úhlu</a:t>
            </a:r>
          </a:p>
          <a:p>
            <a:pPr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0,8258		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55°40´</a:t>
            </a:r>
          </a:p>
          <a:p>
            <a:pPr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0,27564		</a:t>
            </a:r>
            <a:r>
              <a:rPr lang="el-GR" dirty="0" smtClean="0">
                <a:solidFill>
                  <a:srgbClr val="FF0000"/>
                </a:solidFill>
              </a:rPr>
              <a:t> α</a:t>
            </a:r>
            <a:r>
              <a:rPr lang="cs-CZ" dirty="0" smtClean="0">
                <a:solidFill>
                  <a:srgbClr val="FF0000"/>
                </a:solidFill>
              </a:rPr>
              <a:t> = 16°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sin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0,98986		</a:t>
            </a:r>
            <a:r>
              <a:rPr lang="el-GR" dirty="0" smtClean="0">
                <a:solidFill>
                  <a:srgbClr val="FF0000"/>
                </a:solidFill>
              </a:rPr>
              <a:t> α</a:t>
            </a:r>
            <a:r>
              <a:rPr lang="cs-CZ" dirty="0" smtClean="0">
                <a:solidFill>
                  <a:srgbClr val="FF0000"/>
                </a:solidFill>
              </a:rPr>
              <a:t> = 81°50´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sin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0,28254		</a:t>
            </a:r>
            <a:r>
              <a:rPr lang="el-GR" dirty="0" smtClean="0">
                <a:solidFill>
                  <a:srgbClr val="FF0000"/>
                </a:solidFill>
              </a:rPr>
              <a:t> α</a:t>
            </a:r>
            <a:r>
              <a:rPr lang="cs-CZ" dirty="0" smtClean="0">
                <a:solidFill>
                  <a:srgbClr val="FF0000"/>
                </a:solidFill>
              </a:rPr>
              <a:t> = 16°20´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sin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0,73580		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47°20´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sin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0,43313		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25°40´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sin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0,80730		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53°50´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</p:spPr>
        <p:txBody>
          <a:bodyPr>
            <a:normAutofit lnSpcReduction="10000"/>
          </a:bodyPr>
          <a:lstStyle/>
          <a:p>
            <a:pPr marL="0">
              <a:buNone/>
            </a:pPr>
            <a:r>
              <a:rPr lang="cs-CZ" dirty="0" smtClean="0"/>
              <a:t>Vypočítej velikost úhlu </a:t>
            </a:r>
            <a:r>
              <a:rPr lang="el-GR" dirty="0" smtClean="0"/>
              <a:t>α</a:t>
            </a:r>
            <a:r>
              <a:rPr lang="cs-CZ" dirty="0" smtClean="0"/>
              <a:t> v pravoúhlém trojúhelníku.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/>
              <a:t>sin </a:t>
            </a:r>
            <a:r>
              <a:rPr lang="el-GR" dirty="0" smtClean="0"/>
              <a:t>α</a:t>
            </a:r>
            <a:r>
              <a:rPr lang="cs-CZ" dirty="0" smtClean="0"/>
              <a:t> = 0,6</a:t>
            </a:r>
          </a:p>
          <a:p>
            <a:pPr marL="0">
              <a:buNone/>
            </a:pPr>
            <a:r>
              <a:rPr lang="cs-CZ" dirty="0" smtClean="0"/>
              <a:t>      </a:t>
            </a:r>
            <a:r>
              <a:rPr lang="el-GR" dirty="0" smtClean="0"/>
              <a:t>α</a:t>
            </a:r>
            <a:r>
              <a:rPr lang="cs-CZ" dirty="0" smtClean="0"/>
              <a:t> = 36°50´	</a:t>
            </a:r>
          </a:p>
          <a:p>
            <a:pPr marL="0">
              <a:buNone/>
            </a:pPr>
            <a:r>
              <a:rPr lang="cs-CZ" dirty="0" smtClean="0"/>
              <a:t>Velikost úhlu je 36°50´.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 rot="10800000">
            <a:off x="3786182" y="3429000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 rot="10646740">
            <a:off x="6659367" y="3087660"/>
            <a:ext cx="727299" cy="719187"/>
          </a:xfrm>
          <a:prstGeom prst="arc">
            <a:avLst>
              <a:gd name="adj1" fmla="val 16200000"/>
              <a:gd name="adj2" fmla="val 31750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 flipH="1">
            <a:off x="6867217" y="358107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768" y="328612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72330" y="535782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28992" y="300037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4500570"/>
            <a:ext cx="78581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10 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768" y="4000504"/>
            <a:ext cx="64294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6 cm</a:t>
            </a:r>
          </a:p>
        </p:txBody>
      </p:sp>
      <p:sp>
        <p:nvSpPr>
          <p:cNvPr id="12" name="Oblouk 11"/>
          <p:cNvSpPr/>
          <p:nvPr/>
        </p:nvSpPr>
        <p:spPr>
          <a:xfrm rot="3215516">
            <a:off x="4005196" y="3299925"/>
            <a:ext cx="532994" cy="635924"/>
          </a:xfrm>
          <a:prstGeom prst="arc">
            <a:avLst>
              <a:gd name="adj1" fmla="val 16477684"/>
              <a:gd name="adj2" fmla="val 21140109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643438" y="350043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584200" y="3286125"/>
          <a:ext cx="1557338" cy="928688"/>
        </p:xfrm>
        <a:graphic>
          <a:graphicData uri="http://schemas.openxmlformats.org/presentationml/2006/ole">
            <p:oleObj spid="_x0000_s2050" name="Rovnice" r:id="rId3" imgW="66024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/>
          <a:lstStyle/>
          <a:p>
            <a:pPr marL="0">
              <a:buNone/>
            </a:pPr>
            <a:r>
              <a:rPr lang="cs-CZ" dirty="0" smtClean="0"/>
              <a:t>Vypočítej délku odvěsny pravoúhlého trojúhelníku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/>
              <a:t>b = sin 55°. 9</a:t>
            </a:r>
          </a:p>
          <a:p>
            <a:pPr marL="0">
              <a:buNone/>
            </a:pPr>
            <a:r>
              <a:rPr lang="cs-CZ" dirty="0" smtClean="0"/>
              <a:t>b = 0,819 . 9</a:t>
            </a:r>
          </a:p>
          <a:p>
            <a:pPr marL="0">
              <a:buNone/>
            </a:pPr>
            <a:r>
              <a:rPr lang="cs-CZ" dirty="0" smtClean="0"/>
              <a:t>b = 7,371 cm	Délka odvěsny je </a:t>
            </a:r>
            <a:r>
              <a:rPr lang="cs-CZ" dirty="0" smtClean="0"/>
              <a:t>7,4 </a:t>
            </a:r>
            <a:r>
              <a:rPr lang="cs-CZ" dirty="0" smtClean="0"/>
              <a:t>cm.</a:t>
            </a:r>
            <a:endParaRPr lang="cs-CZ" dirty="0"/>
          </a:p>
        </p:txBody>
      </p:sp>
      <p:sp>
        <p:nvSpPr>
          <p:cNvPr id="15" name="Pravoúhlý trojúhelník 14"/>
          <p:cNvSpPr/>
          <p:nvPr/>
        </p:nvSpPr>
        <p:spPr>
          <a:xfrm rot="20310588">
            <a:off x="3668071" y="267799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20067357">
            <a:off x="3787584" y="4799920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19342622">
            <a:off x="4177339" y="490177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000496" y="528638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310881" y="296375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239971" y="389244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357818" y="4786322"/>
            <a:ext cx="100013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 = ?</a:t>
            </a:r>
          </a:p>
        </p:txBody>
      </p:sp>
      <p:sp>
        <p:nvSpPr>
          <p:cNvPr id="22" name="Oblouk 21"/>
          <p:cNvSpPr/>
          <p:nvPr/>
        </p:nvSpPr>
        <p:spPr>
          <a:xfrm rot="4500121">
            <a:off x="3252840" y="3164988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786182" y="3643314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55°</a:t>
            </a:r>
            <a:endParaRPr lang="cs-CZ" dirty="0"/>
          </a:p>
        </p:txBody>
      </p:sp>
      <p:graphicFrame>
        <p:nvGraphicFramePr>
          <p:cNvPr id="24" name="Objekt 23"/>
          <p:cNvGraphicFramePr>
            <a:graphicFrameLocks noChangeAspect="1"/>
          </p:cNvGraphicFramePr>
          <p:nvPr/>
        </p:nvGraphicFramePr>
        <p:xfrm>
          <a:off x="523875" y="3286125"/>
          <a:ext cx="1677988" cy="928688"/>
        </p:xfrm>
        <a:graphic>
          <a:graphicData uri="http://schemas.openxmlformats.org/presentationml/2006/ole">
            <p:oleObj spid="_x0000_s3075" name="Rovnice" r:id="rId3" imgW="711000" imgH="393480" progId="Equation.3">
              <p:embed/>
            </p:oleObj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4714876" y="3071810"/>
            <a:ext cx="100013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9 cm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214678" y="428604"/>
            <a:ext cx="371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Příklad 2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357850"/>
          </a:xfrm>
        </p:spPr>
        <p:txBody>
          <a:bodyPr/>
          <a:lstStyle/>
          <a:p>
            <a:pPr marL="0">
              <a:buNone/>
            </a:pPr>
            <a:r>
              <a:rPr lang="cs-CZ" dirty="0" smtClean="0"/>
              <a:t>Vypočítej délku přepony pravoúhlého trojúhelníku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/>
              <a:t>c . sin 53° = 17</a:t>
            </a:r>
          </a:p>
          <a:p>
            <a:pPr marL="0">
              <a:buNone/>
            </a:pPr>
            <a:r>
              <a:rPr lang="cs-CZ" dirty="0" smtClean="0"/>
              <a:t>c . 0,7896 = 17</a:t>
            </a:r>
          </a:p>
          <a:p>
            <a:pPr marL="0">
              <a:buNone/>
            </a:pPr>
            <a:r>
              <a:rPr lang="cs-CZ" dirty="0" smtClean="0"/>
              <a:t>	c = 17 : 0,7896</a:t>
            </a:r>
          </a:p>
          <a:p>
            <a:pPr marL="0">
              <a:buNone/>
            </a:pPr>
            <a:r>
              <a:rPr lang="cs-CZ" dirty="0" smtClean="0"/>
              <a:t>	c = 21,3 cm	Délka přepony je 21,3 cm.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</p:txBody>
      </p:sp>
      <p:sp>
        <p:nvSpPr>
          <p:cNvPr id="4" name="Pravoúhlý trojúhelník 3"/>
          <p:cNvSpPr/>
          <p:nvPr/>
        </p:nvSpPr>
        <p:spPr>
          <a:xfrm rot="10800000">
            <a:off x="3714744" y="3429000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 rot="10646740">
            <a:off x="6587928" y="3087659"/>
            <a:ext cx="727299" cy="719187"/>
          </a:xfrm>
          <a:prstGeom prst="arc">
            <a:avLst>
              <a:gd name="adj1" fmla="val 16200000"/>
              <a:gd name="adj2" fmla="val 31750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6867217" y="3509639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072330" y="328612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72330" y="535782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28992" y="300037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4500570"/>
            <a:ext cx="78581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 = 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768" y="4000504"/>
            <a:ext cx="64294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</p:txBody>
      </p:sp>
      <p:sp>
        <p:nvSpPr>
          <p:cNvPr id="12" name="Oblouk 11"/>
          <p:cNvSpPr/>
          <p:nvPr/>
        </p:nvSpPr>
        <p:spPr>
          <a:xfrm rot="16745008">
            <a:off x="6661815" y="4853150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357950" y="4500570"/>
            <a:ext cx="5715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53°</a:t>
            </a:r>
            <a:endParaRPr lang="cs-CZ" dirty="0"/>
          </a:p>
        </p:txBody>
      </p:sp>
      <p:graphicFrame>
        <p:nvGraphicFramePr>
          <p:cNvPr id="14" name="Object 2"/>
          <p:cNvGraphicFramePr>
            <a:graphicFrameLocks noChangeAspect="1"/>
          </p:cNvGraphicFramePr>
          <p:nvPr/>
        </p:nvGraphicFramePr>
        <p:xfrm>
          <a:off x="447675" y="3286125"/>
          <a:ext cx="1828800" cy="928688"/>
        </p:xfrm>
        <a:graphic>
          <a:graphicData uri="http://schemas.openxmlformats.org/presentationml/2006/ole">
            <p:oleObj spid="_x0000_s4098" name="Rovnice" r:id="rId3" imgW="774360" imgH="393480" progId="Equation.3">
              <p:embed/>
            </p:oleObj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4929190" y="3000372"/>
            <a:ext cx="78581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17 cm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215106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b="1" u="sng" dirty="0" smtClean="0"/>
              <a:t>Anotace:</a:t>
            </a:r>
          </a:p>
          <a:p>
            <a:pPr marL="0" algn="just">
              <a:buNone/>
            </a:pPr>
            <a:r>
              <a:rPr lang="cs-CZ" sz="2800" dirty="0" smtClean="0"/>
              <a:t>Tato prezentace slouží k výkladu goniometrické funkce sinus. Nejdříve pracujeme s pravoúhlým trojúhelníkem. Zopakujeme pojmy odvěsna, přepona a Pythagorova věta.</a:t>
            </a:r>
          </a:p>
          <a:p>
            <a:pPr marL="0" algn="just">
              <a:buNone/>
            </a:pPr>
            <a:r>
              <a:rPr lang="cs-CZ" sz="2800" dirty="0" smtClean="0"/>
              <a:t>Na konkrétním obrázku procvičujeme slova </a:t>
            </a:r>
            <a:r>
              <a:rPr lang="cs-CZ" sz="2800" smtClean="0"/>
              <a:t>protilehlá </a:t>
            </a:r>
            <a:r>
              <a:rPr lang="cs-CZ" sz="2800" smtClean="0"/>
              <a:t>                  a </a:t>
            </a:r>
            <a:r>
              <a:rPr lang="cs-CZ" sz="2800" dirty="0" smtClean="0"/>
              <a:t>přilehlá. Zavedeme definici funkce sinus. Společně s žáky vyhledáváme hodnoty funkce pomocí tabulek. Vyřešíme vzorové příklady, ve kterých využíváme funkci sinus.</a:t>
            </a:r>
          </a:p>
          <a:p>
            <a:pPr>
              <a:buNone/>
            </a:pPr>
            <a:r>
              <a:rPr lang="cs-CZ" sz="2800" dirty="0" smtClean="0"/>
              <a:t>Na závěr procvičujeme funkci sinus </a:t>
            </a:r>
            <a:r>
              <a:rPr lang="cs-CZ" sz="2800" dirty="0" smtClean="0">
                <a:hlinkClick r:id="rId2" action="ppaction://hlinkfile"/>
              </a:rPr>
              <a:t>pracovním listem</a:t>
            </a:r>
            <a:r>
              <a:rPr lang="cs-CZ" sz="2800" dirty="0" smtClean="0"/>
              <a:t>. </a:t>
            </a:r>
          </a:p>
          <a:p>
            <a:pPr>
              <a:buNone/>
            </a:pPr>
            <a:r>
              <a:rPr lang="cs-CZ" sz="2800" b="1" u="sng" dirty="0" smtClean="0"/>
              <a:t>Použité zdroje:</a:t>
            </a:r>
          </a:p>
          <a:p>
            <a:pPr>
              <a:buNone/>
            </a:pPr>
            <a:r>
              <a:rPr lang="cs-CZ" sz="2800" dirty="0" smtClean="0"/>
              <a:t>	Odvárko Oldřich- Kadleček Jiří:  Matematika pro 9. ročník ZŠ  2.díl , 1.vydání 2000,  </a:t>
            </a:r>
            <a:r>
              <a:rPr lang="cs-CZ" sz="2800" dirty="0" err="1" smtClean="0"/>
              <a:t>Prometheus</a:t>
            </a:r>
            <a:r>
              <a:rPr lang="cs-CZ" sz="2800" dirty="0" smtClean="0"/>
              <a:t>, počet stran 91, ISBN 80-7196-208-2</a:t>
            </a:r>
          </a:p>
          <a:p>
            <a:pPr>
              <a:buNone/>
            </a:pPr>
            <a:r>
              <a:rPr lang="cs-CZ" sz="2800" dirty="0" smtClean="0"/>
              <a:t>	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499</Words>
  <Application>Microsoft Office PowerPoint</Application>
  <PresentationFormat>Předvádění na obrazovce (4:3)</PresentationFormat>
  <Paragraphs>204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Rovnice</vt:lpstr>
      <vt:lpstr> GONIOMETRICKÁ  FUNKCE  SINUS</vt:lpstr>
      <vt:lpstr>Snímek 2</vt:lpstr>
      <vt:lpstr>GONIOMETRICKÉ  FUNKCE SINUS</vt:lpstr>
      <vt:lpstr>Pravoúhlý trojúhelník</vt:lpstr>
      <vt:lpstr>Pravoúhlý trojúhelník</vt:lpstr>
      <vt:lpstr>Pravoúhlý trojúhelník</vt:lpstr>
      <vt:lpstr>Procvičuj</vt:lpstr>
      <vt:lpstr>Definice sinus</vt:lpstr>
      <vt:lpstr>Snímek 9</vt:lpstr>
      <vt:lpstr>Graf funkce sinus</vt:lpstr>
      <vt:lpstr>Hodnoty sinus</vt:lpstr>
      <vt:lpstr>Snímek 12</vt:lpstr>
      <vt:lpstr>Snímek 13</vt:lpstr>
      <vt:lpstr>Příklad 1</vt:lpstr>
      <vt:lpstr>Snímek 15</vt:lpstr>
      <vt:lpstr>Příklad 3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GONIOMETRICKÁ  FUNKCE  SINUS</dc:title>
  <dc:creator>Vaclav</dc:creator>
  <cp:lastModifiedBy>Dum</cp:lastModifiedBy>
  <cp:revision>45</cp:revision>
  <dcterms:created xsi:type="dcterms:W3CDTF">2012-02-21T17:41:51Z</dcterms:created>
  <dcterms:modified xsi:type="dcterms:W3CDTF">2012-03-25T17:37:02Z</dcterms:modified>
</cp:coreProperties>
</file>