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8" r:id="rId3"/>
    <p:sldId id="270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66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/>
      <c:scatterChart>
        <c:scatterStyle val="smoothMarker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marker>
            <c:symbol val="none"/>
          </c:marker>
          <c:xVal>
            <c:numRef>
              <c:f>List1!$A$2:$A$11</c:f>
              <c:numCache>
                <c:formatCode>General</c:formatCode>
                <c:ptCount val="10"/>
                <c:pt idx="0">
                  <c:v>0</c:v>
                </c:pt>
                <c:pt idx="1">
                  <c:v>10</c:v>
                </c:pt>
                <c:pt idx="2">
                  <c:v>20</c:v>
                </c:pt>
                <c:pt idx="3">
                  <c:v>30</c:v>
                </c:pt>
                <c:pt idx="4">
                  <c:v>40</c:v>
                </c:pt>
                <c:pt idx="5">
                  <c:v>50</c:v>
                </c:pt>
                <c:pt idx="6">
                  <c:v>60</c:v>
                </c:pt>
                <c:pt idx="7">
                  <c:v>70</c:v>
                </c:pt>
                <c:pt idx="8">
                  <c:v>80</c:v>
                </c:pt>
                <c:pt idx="9">
                  <c:v>90</c:v>
                </c:pt>
              </c:numCache>
            </c:numRef>
          </c:xVal>
          <c:yVal>
            <c:numRef>
              <c:f>List1!$B$2:$B$11</c:f>
              <c:numCache>
                <c:formatCode>General</c:formatCode>
                <c:ptCount val="10"/>
                <c:pt idx="0">
                  <c:v>1</c:v>
                </c:pt>
                <c:pt idx="1">
                  <c:v>0.98</c:v>
                </c:pt>
                <c:pt idx="2">
                  <c:v>0.94000000000000061</c:v>
                </c:pt>
                <c:pt idx="3">
                  <c:v>0.87000000000000099</c:v>
                </c:pt>
                <c:pt idx="4">
                  <c:v>0.77</c:v>
                </c:pt>
                <c:pt idx="5">
                  <c:v>0.64000000000000112</c:v>
                </c:pt>
                <c:pt idx="6">
                  <c:v>0.5</c:v>
                </c:pt>
                <c:pt idx="7">
                  <c:v>0.34000000000000064</c:v>
                </c:pt>
                <c:pt idx="8">
                  <c:v>0.17</c:v>
                </c:pt>
                <c:pt idx="9">
                  <c:v>0</c:v>
                </c:pt>
              </c:numCache>
            </c:numRef>
          </c:yVal>
          <c:smooth val="1"/>
        </c:ser>
        <c:axId val="154359296"/>
        <c:axId val="154360832"/>
      </c:scatterChart>
      <c:valAx>
        <c:axId val="154359296"/>
        <c:scaling>
          <c:orientation val="minMax"/>
          <c:max val="90"/>
          <c:min val="0"/>
        </c:scaling>
        <c:axPos val="b"/>
        <c:numFmt formatCode="General" sourceLinked="1"/>
        <c:tickLblPos val="nextTo"/>
        <c:crossAx val="154360832"/>
        <c:crosses val="autoZero"/>
        <c:crossBetween val="midCat"/>
      </c:valAx>
      <c:valAx>
        <c:axId val="154360832"/>
        <c:scaling>
          <c:orientation val="minMax"/>
          <c:max val="1"/>
        </c:scaling>
        <c:axPos val="l"/>
        <c:numFmt formatCode="General" sourceLinked="1"/>
        <c:tickLblPos val="nextTo"/>
        <c:crossAx val="154359296"/>
        <c:crosses val="autoZero"/>
        <c:crossBetween val="midCat"/>
      </c:valAx>
    </c:plotArea>
    <c:plotVisOnly val="1"/>
  </c:chart>
  <c:txPr>
    <a:bodyPr/>
    <a:lstStyle/>
    <a:p>
      <a:pPr>
        <a:defRPr sz="1800"/>
      </a:pPr>
      <a:endParaRPr lang="cs-CZ"/>
    </a:p>
  </c:txPr>
  <c:externalData r:id="rId1"/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339C1-346F-47F2-92BD-014C945C361E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E3DF0-D64D-4951-BF37-887B13AAE9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339C1-346F-47F2-92BD-014C945C361E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E3DF0-D64D-4951-BF37-887B13AAE9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339C1-346F-47F2-92BD-014C945C361E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E3DF0-D64D-4951-BF37-887B13AAE9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339C1-346F-47F2-92BD-014C945C361E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E3DF0-D64D-4951-BF37-887B13AAE9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339C1-346F-47F2-92BD-014C945C361E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E3DF0-D64D-4951-BF37-887B13AAE9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339C1-346F-47F2-92BD-014C945C361E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E3DF0-D64D-4951-BF37-887B13AAE9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339C1-346F-47F2-92BD-014C945C361E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E3DF0-D64D-4951-BF37-887B13AAE9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339C1-346F-47F2-92BD-014C945C361E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E3DF0-D64D-4951-BF37-887B13AAE9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339C1-346F-47F2-92BD-014C945C361E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E3DF0-D64D-4951-BF37-887B13AAE9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339C1-346F-47F2-92BD-014C945C361E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E3DF0-D64D-4951-BF37-887B13AAE9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339C1-346F-47F2-92BD-014C945C361E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E3DF0-D64D-4951-BF37-887B13AAE9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0339C1-346F-47F2-92BD-014C945C361E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FE3DF0-D64D-4951-BF37-887B13AAE9C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VY_32_inovace_02_B_15_Goniometrick&#225;%20funkce%20kosinus-pracovn&#237;%20list.docx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42938" y="428625"/>
            <a:ext cx="7772400" cy="1470025"/>
          </a:xfrm>
        </p:spPr>
        <p:txBody>
          <a:bodyPr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 GONIOMETRICKÁ  FUNKCE  </a:t>
            </a:r>
            <a:r>
              <a:rPr lang="cs-CZ" sz="3600" dirty="0">
                <a:solidFill>
                  <a:srgbClr val="FF0000"/>
                </a:solidFill>
              </a:rPr>
              <a:t>K</a:t>
            </a:r>
            <a:r>
              <a:rPr lang="cs-CZ" sz="3600" dirty="0" smtClean="0">
                <a:solidFill>
                  <a:srgbClr val="FF0000"/>
                </a:solidFill>
              </a:rPr>
              <a:t>OSINUS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Autor: Mgr. Hana </a:t>
            </a:r>
            <a:r>
              <a:rPr lang="cs-CZ" sz="1900" dirty="0" err="1" smtClean="0">
                <a:solidFill>
                  <a:schemeClr val="tx1"/>
                </a:solidFill>
              </a:rPr>
              <a:t>Kuříková</a:t>
            </a:r>
            <a:endParaRPr lang="cs-CZ" sz="1900" dirty="0" smtClean="0">
              <a:solidFill>
                <a:schemeClr val="tx1"/>
              </a:solidFill>
            </a:endParaRP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Název:  VY_32_INOVACE_02_B_15_Goniometrická funkce  </a:t>
            </a:r>
            <a:r>
              <a:rPr lang="cs-CZ" sz="1900" dirty="0">
                <a:solidFill>
                  <a:schemeClr val="tx1"/>
                </a:solidFill>
              </a:rPr>
              <a:t>k</a:t>
            </a:r>
            <a:r>
              <a:rPr lang="cs-CZ" sz="1900" dirty="0" smtClean="0">
                <a:solidFill>
                  <a:schemeClr val="tx1"/>
                </a:solidFill>
              </a:rPr>
              <a:t>osinus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Téma:   Matematika 9. ročník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42910" y="928670"/>
          <a:ext cx="6477024" cy="38564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7388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Hana </a:t>
                      </a:r>
                      <a:r>
                        <a:rPr lang="cs-CZ" dirty="0" err="1" smtClean="0"/>
                        <a:t>Kuříková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18.2.2012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5.3.2012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9.A</a:t>
                      </a:r>
                    </a:p>
                    <a:p>
                      <a:r>
                        <a:rPr lang="cs-CZ" dirty="0" smtClean="0"/>
                        <a:t>9.B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9. ročník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/>
                        <a:t>Goniometrická funkce  kosinus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Protilehlá</a:t>
                      </a:r>
                      <a:r>
                        <a:rPr lang="cs-CZ" baseline="0" dirty="0" smtClean="0"/>
                        <a:t> odvěsna, přepona, kosinus, </a:t>
                      </a:r>
                    </a:p>
                    <a:p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kosinusoida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786058"/>
            <a:ext cx="88582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dirty="0" smtClean="0">
                <a:solidFill>
                  <a:srgbClr val="FF0000"/>
                </a:solidFill>
              </a:rPr>
              <a:t>  GONIOMETRICKÁ FUNKCE KOSINUS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Definice kosinus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Poměr délky odvěsny přilehlé k úhlu </a:t>
            </a:r>
            <a:r>
              <a:rPr lang="el-GR" dirty="0" smtClean="0"/>
              <a:t>α</a:t>
            </a:r>
            <a:r>
              <a:rPr lang="cs-CZ" dirty="0" smtClean="0"/>
              <a:t> a délky</a:t>
            </a:r>
          </a:p>
          <a:p>
            <a:pPr>
              <a:buNone/>
            </a:pPr>
            <a:r>
              <a:rPr lang="cs-CZ" dirty="0"/>
              <a:t>p</a:t>
            </a:r>
            <a:r>
              <a:rPr lang="cs-CZ" dirty="0" smtClean="0"/>
              <a:t>řepony nazýváme kosinus </a:t>
            </a:r>
            <a:r>
              <a:rPr lang="el-GR" dirty="0" smtClean="0"/>
              <a:t>α</a:t>
            </a: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sp>
        <p:nvSpPr>
          <p:cNvPr id="4" name="Pravoúhlý trojúhelník 3"/>
          <p:cNvSpPr/>
          <p:nvPr/>
        </p:nvSpPr>
        <p:spPr>
          <a:xfrm>
            <a:off x="3714744" y="3429000"/>
            <a:ext cx="3286148" cy="1928826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ouk 4"/>
          <p:cNvSpPr/>
          <p:nvPr/>
        </p:nvSpPr>
        <p:spPr>
          <a:xfrm>
            <a:off x="3357554" y="5000636"/>
            <a:ext cx="727299" cy="719187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 rot="19342622">
            <a:off x="3795384" y="5224150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357554" y="5429264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C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357554" y="3000372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B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858016" y="5429264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214942" y="3929066"/>
            <a:ext cx="1285884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c - přepona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57752" y="5429264"/>
            <a:ext cx="1285884" cy="1200329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b </a:t>
            </a:r>
          </a:p>
          <a:p>
            <a:pPr algn="r"/>
            <a:r>
              <a:rPr lang="cs-CZ" dirty="0" smtClean="0"/>
              <a:t>odvěsna přilehlá </a:t>
            </a:r>
            <a:r>
              <a:rPr lang="cs-CZ" dirty="0" smtClean="0"/>
              <a:t>                k </a:t>
            </a:r>
            <a:r>
              <a:rPr lang="cs-CZ" dirty="0" smtClean="0"/>
              <a:t>úhlu </a:t>
            </a:r>
            <a:r>
              <a:rPr lang="el-GR" dirty="0" smtClean="0"/>
              <a:t>α</a:t>
            </a:r>
            <a:endParaRPr lang="cs-CZ" dirty="0" smtClean="0"/>
          </a:p>
        </p:txBody>
      </p:sp>
      <p:sp>
        <p:nvSpPr>
          <p:cNvPr id="12" name="Oblouk 11"/>
          <p:cNvSpPr/>
          <p:nvPr/>
        </p:nvSpPr>
        <p:spPr>
          <a:xfrm rot="14136026">
            <a:off x="6193971" y="4867887"/>
            <a:ext cx="532994" cy="635924"/>
          </a:xfrm>
          <a:prstGeom prst="arc">
            <a:avLst>
              <a:gd name="adj1" fmla="val 16477684"/>
              <a:gd name="adj2" fmla="val 249544"/>
            </a:avLst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5786446" y="4929198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α</a:t>
            </a:r>
            <a:endParaRPr lang="cs-CZ" dirty="0"/>
          </a:p>
        </p:txBody>
      </p:sp>
      <p:graphicFrame>
        <p:nvGraphicFramePr>
          <p:cNvPr id="14" name="Objekt 13"/>
          <p:cNvGraphicFramePr>
            <a:graphicFrameLocks noChangeAspect="1"/>
          </p:cNvGraphicFramePr>
          <p:nvPr/>
        </p:nvGraphicFramePr>
        <p:xfrm>
          <a:off x="627063" y="3286125"/>
          <a:ext cx="1468437" cy="928688"/>
        </p:xfrm>
        <a:graphic>
          <a:graphicData uri="http://schemas.openxmlformats.org/presentationml/2006/ole">
            <p:oleObj spid="_x0000_s1026" name="Rovnice" r:id="rId3" imgW="622080" imgH="393480" progId="Equation.3">
              <p:embed/>
            </p:oleObj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Doplň: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cos </a:t>
            </a:r>
            <a:r>
              <a:rPr lang="el-GR" dirty="0" smtClean="0"/>
              <a:t>α </a:t>
            </a:r>
            <a:r>
              <a:rPr lang="cs-CZ" dirty="0" smtClean="0"/>
              <a:t>=…………			cos </a:t>
            </a:r>
            <a:r>
              <a:rPr lang="el-GR" dirty="0" smtClean="0"/>
              <a:t>γ</a:t>
            </a:r>
            <a:r>
              <a:rPr lang="cs-CZ" dirty="0" smtClean="0"/>
              <a:t> = ………</a:t>
            </a:r>
          </a:p>
          <a:p>
            <a:pPr>
              <a:buNone/>
            </a:pPr>
            <a:r>
              <a:rPr lang="cs-CZ" dirty="0" smtClean="0"/>
              <a:t>cos </a:t>
            </a:r>
            <a:r>
              <a:rPr lang="el-GR" dirty="0" smtClean="0"/>
              <a:t>β</a:t>
            </a:r>
            <a:r>
              <a:rPr lang="cs-CZ" dirty="0" smtClean="0"/>
              <a:t> = ………..			cos </a:t>
            </a:r>
            <a:r>
              <a:rPr lang="el-GR" dirty="0" smtClean="0"/>
              <a:t>δ</a:t>
            </a:r>
            <a:r>
              <a:rPr lang="cs-CZ" dirty="0" smtClean="0"/>
              <a:t> = ………</a:t>
            </a:r>
            <a:endParaRPr lang="cs-CZ" dirty="0"/>
          </a:p>
        </p:txBody>
      </p:sp>
      <p:sp>
        <p:nvSpPr>
          <p:cNvPr id="4" name="Pravoúhlý trojúhelník 3"/>
          <p:cNvSpPr/>
          <p:nvPr/>
        </p:nvSpPr>
        <p:spPr>
          <a:xfrm>
            <a:off x="1000100" y="1428736"/>
            <a:ext cx="3286148" cy="1928826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ouk 4"/>
          <p:cNvSpPr/>
          <p:nvPr/>
        </p:nvSpPr>
        <p:spPr>
          <a:xfrm>
            <a:off x="642910" y="3000372"/>
            <a:ext cx="727299" cy="719187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 rot="19342622">
            <a:off x="1080740" y="3223886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42910" y="3429000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C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42910" y="1000108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B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143372" y="3429000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500298" y="1928802"/>
            <a:ext cx="1285884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85984" y="3500438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0034" y="2214554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</a:p>
        </p:txBody>
      </p:sp>
      <p:sp>
        <p:nvSpPr>
          <p:cNvPr id="13" name="Oblouk 12"/>
          <p:cNvSpPr/>
          <p:nvPr/>
        </p:nvSpPr>
        <p:spPr>
          <a:xfrm rot="14136026">
            <a:off x="3479327" y="2867623"/>
            <a:ext cx="532994" cy="635924"/>
          </a:xfrm>
          <a:prstGeom prst="arc">
            <a:avLst>
              <a:gd name="adj1" fmla="val 16477684"/>
              <a:gd name="adj2" fmla="val 249544"/>
            </a:avLst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3071802" y="2928934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α</a:t>
            </a:r>
            <a:endParaRPr lang="cs-CZ" dirty="0"/>
          </a:p>
        </p:txBody>
      </p:sp>
      <p:sp>
        <p:nvSpPr>
          <p:cNvPr id="15" name="Oblouk 14"/>
          <p:cNvSpPr/>
          <p:nvPr/>
        </p:nvSpPr>
        <p:spPr>
          <a:xfrm rot="5793508">
            <a:off x="794171" y="1268968"/>
            <a:ext cx="532994" cy="635924"/>
          </a:xfrm>
          <a:prstGeom prst="arc">
            <a:avLst>
              <a:gd name="adj1" fmla="val 16477684"/>
              <a:gd name="adj2" fmla="val 249544"/>
            </a:avLst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1142976" y="1857364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β</a:t>
            </a:r>
            <a:endParaRPr lang="cs-CZ" dirty="0"/>
          </a:p>
        </p:txBody>
      </p:sp>
      <p:sp>
        <p:nvSpPr>
          <p:cNvPr id="17" name="Pravoúhlý trojúhelník 16"/>
          <p:cNvSpPr/>
          <p:nvPr/>
        </p:nvSpPr>
        <p:spPr>
          <a:xfrm>
            <a:off x="5000628" y="1357298"/>
            <a:ext cx="3286148" cy="1928826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louk 17"/>
          <p:cNvSpPr/>
          <p:nvPr/>
        </p:nvSpPr>
        <p:spPr>
          <a:xfrm>
            <a:off x="4643438" y="2928934"/>
            <a:ext cx="727299" cy="719187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 rot="19342622">
            <a:off x="5081268" y="3152448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4643438" y="3357562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G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4643438" y="928670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F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8143900" y="3357562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E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6500826" y="1857364"/>
            <a:ext cx="1285884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286512" y="3429000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500562" y="2143116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e</a:t>
            </a:r>
          </a:p>
        </p:txBody>
      </p:sp>
      <p:sp>
        <p:nvSpPr>
          <p:cNvPr id="26" name="Oblouk 25"/>
          <p:cNvSpPr/>
          <p:nvPr/>
        </p:nvSpPr>
        <p:spPr>
          <a:xfrm rot="14136026">
            <a:off x="7479855" y="2796185"/>
            <a:ext cx="532994" cy="635924"/>
          </a:xfrm>
          <a:prstGeom prst="arc">
            <a:avLst>
              <a:gd name="adj1" fmla="val 16477684"/>
              <a:gd name="adj2" fmla="val 249544"/>
            </a:avLst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7072330" y="2857496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δ</a:t>
            </a:r>
            <a:endParaRPr lang="cs-CZ" dirty="0"/>
          </a:p>
        </p:txBody>
      </p:sp>
      <p:sp>
        <p:nvSpPr>
          <p:cNvPr id="28" name="Oblouk 27"/>
          <p:cNvSpPr/>
          <p:nvPr/>
        </p:nvSpPr>
        <p:spPr>
          <a:xfrm rot="5793508">
            <a:off x="4794699" y="1197530"/>
            <a:ext cx="532994" cy="635924"/>
          </a:xfrm>
          <a:prstGeom prst="arc">
            <a:avLst>
              <a:gd name="adj1" fmla="val 16477684"/>
              <a:gd name="adj2" fmla="val 249544"/>
            </a:avLst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5143504" y="1785926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γ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Graf funkce kosinus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642913" y="1610360"/>
          <a:ext cx="8043882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1262"/>
                <a:gridCol w="731262"/>
                <a:gridCol w="731262"/>
                <a:gridCol w="731262"/>
                <a:gridCol w="731262"/>
                <a:gridCol w="731262"/>
                <a:gridCol w="731262"/>
                <a:gridCol w="731262"/>
                <a:gridCol w="731262"/>
                <a:gridCol w="731262"/>
                <a:gridCol w="731262"/>
              </a:tblGrid>
              <a:tr h="349415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90</a:t>
                      </a:r>
                      <a:endParaRPr lang="cs-CZ" dirty="0"/>
                    </a:p>
                  </a:txBody>
                  <a:tcPr/>
                </a:tc>
              </a:tr>
              <a:tr h="349415">
                <a:tc>
                  <a:txBody>
                    <a:bodyPr/>
                    <a:lstStyle/>
                    <a:p>
                      <a:r>
                        <a:rPr lang="cs-CZ" dirty="0" smtClean="0"/>
                        <a:t>sin 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1,00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0,98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0,94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0,87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0,77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0,64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0,34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Graf 5"/>
          <p:cNvGraphicFramePr/>
          <p:nvPr/>
        </p:nvGraphicFramePr>
        <p:xfrm>
          <a:off x="1643042" y="2500306"/>
          <a:ext cx="6096000" cy="4064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43504" y="3143248"/>
            <a:ext cx="2928958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grafem je </a:t>
            </a:r>
            <a:r>
              <a:rPr lang="cs-CZ" dirty="0" err="1" smtClean="0"/>
              <a:t>kosinusoida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Hodnoty kosinus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4292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Hodnoty funkce určujeme pomocí tabulek.</a:t>
            </a: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Pomocí tabulek řešíme dvě úlohy: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7030A0"/>
                </a:solidFill>
              </a:rPr>
              <a:t>K velikosti daného úhlu určit hodnotu příslušné funkce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	cos</a:t>
            </a:r>
            <a:r>
              <a:rPr lang="cs-CZ" dirty="0" smtClean="0"/>
              <a:t> 32° = </a:t>
            </a:r>
            <a:r>
              <a:rPr lang="cs-CZ" dirty="0" smtClean="0">
                <a:solidFill>
                  <a:srgbClr val="FF0000"/>
                </a:solidFill>
              </a:rPr>
              <a:t>0,8480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7030A0"/>
                </a:solidFill>
              </a:rPr>
              <a:t>2.  K dané hodnotě funkce určit velikost příslušného ostrého úhlu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	cos </a:t>
            </a:r>
            <a:r>
              <a:rPr lang="el-GR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α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= 0,8258	</a:t>
            </a:r>
            <a:r>
              <a:rPr lang="el-GR" dirty="0" smtClean="0">
                <a:solidFill>
                  <a:srgbClr val="FF0000"/>
                </a:solidFill>
              </a:rPr>
              <a:t>α</a:t>
            </a:r>
            <a:r>
              <a:rPr lang="cs-CZ" dirty="0" smtClean="0">
                <a:solidFill>
                  <a:srgbClr val="FF0000"/>
                </a:solidFill>
              </a:rPr>
              <a:t> = 34°20´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14290"/>
            <a:ext cx="8229600" cy="5840435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1. K velikosti daného úhlu urči hodnotu příslušné funkce.</a:t>
            </a:r>
          </a:p>
          <a:p>
            <a:pPr>
              <a:buNone/>
            </a:pPr>
            <a:r>
              <a:rPr lang="cs-CZ" dirty="0" smtClean="0"/>
              <a:t>Urči hodnotu kosinus úhlu:</a:t>
            </a:r>
          </a:p>
          <a:p>
            <a:pPr>
              <a:buNone/>
            </a:pPr>
            <a:r>
              <a:rPr lang="cs-CZ" dirty="0" smtClean="0"/>
              <a:t>cos 32° = 		</a:t>
            </a:r>
            <a:r>
              <a:rPr lang="cs-CZ" dirty="0" smtClean="0">
                <a:solidFill>
                  <a:srgbClr val="FF0000"/>
                </a:solidFill>
              </a:rPr>
              <a:t>0,8480</a:t>
            </a:r>
          </a:p>
          <a:p>
            <a:pPr>
              <a:buNone/>
            </a:pPr>
            <a:r>
              <a:rPr lang="cs-CZ" dirty="0"/>
              <a:t>c</a:t>
            </a:r>
            <a:r>
              <a:rPr lang="cs-CZ" dirty="0" smtClean="0"/>
              <a:t>os 32°20´ =	</a:t>
            </a:r>
            <a:r>
              <a:rPr lang="cs-CZ" dirty="0" smtClean="0">
                <a:solidFill>
                  <a:srgbClr val="FF0000"/>
                </a:solidFill>
              </a:rPr>
              <a:t>0,8450</a:t>
            </a:r>
          </a:p>
          <a:p>
            <a:pPr>
              <a:buNone/>
            </a:pPr>
            <a:r>
              <a:rPr lang="cs-CZ" dirty="0" smtClean="0"/>
              <a:t>cos 45° =		</a:t>
            </a:r>
            <a:r>
              <a:rPr lang="cs-CZ" dirty="0" smtClean="0">
                <a:solidFill>
                  <a:srgbClr val="FF0000"/>
                </a:solidFill>
              </a:rPr>
              <a:t>0,7071</a:t>
            </a:r>
          </a:p>
          <a:p>
            <a:pPr>
              <a:buNone/>
            </a:pPr>
            <a:r>
              <a:rPr lang="cs-CZ" dirty="0" smtClean="0"/>
              <a:t>Cos 52°50´ =	</a:t>
            </a:r>
            <a:r>
              <a:rPr lang="cs-CZ" dirty="0" smtClean="0">
                <a:solidFill>
                  <a:srgbClr val="FF0000"/>
                </a:solidFill>
              </a:rPr>
              <a:t>0,6041</a:t>
            </a:r>
          </a:p>
          <a:p>
            <a:pPr>
              <a:buNone/>
            </a:pPr>
            <a:r>
              <a:rPr lang="cs-CZ" dirty="0" smtClean="0"/>
              <a:t> cos 87° =		</a:t>
            </a:r>
            <a:r>
              <a:rPr lang="cs-CZ" dirty="0" smtClean="0">
                <a:solidFill>
                  <a:srgbClr val="FF0000"/>
                </a:solidFill>
              </a:rPr>
              <a:t>0,0523</a:t>
            </a:r>
          </a:p>
          <a:p>
            <a:pPr>
              <a:buNone/>
            </a:pPr>
            <a:r>
              <a:rPr lang="cs-CZ" dirty="0" smtClean="0"/>
              <a:t> cos 15°30´ =	</a:t>
            </a:r>
            <a:r>
              <a:rPr lang="cs-CZ" dirty="0" smtClean="0">
                <a:solidFill>
                  <a:srgbClr val="FF0000"/>
                </a:solidFill>
              </a:rPr>
              <a:t>0,9636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2. K dané hodnotě funkce urči velikost příslušného ostrého úhlu</a:t>
            </a: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cos </a:t>
            </a:r>
            <a:r>
              <a:rPr lang="el-GR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α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= 0,8258		</a:t>
            </a:r>
            <a:r>
              <a:rPr lang="el-GR" dirty="0" smtClean="0">
                <a:solidFill>
                  <a:srgbClr val="FF0000"/>
                </a:solidFill>
              </a:rPr>
              <a:t>α</a:t>
            </a:r>
            <a:r>
              <a:rPr lang="cs-CZ" dirty="0" smtClean="0">
                <a:solidFill>
                  <a:srgbClr val="FF0000"/>
                </a:solidFill>
              </a:rPr>
              <a:t> = 34°20´</a:t>
            </a:r>
          </a:p>
          <a:p>
            <a:pPr>
              <a:buNone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c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os </a:t>
            </a:r>
            <a:r>
              <a:rPr lang="el-GR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α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= 0,27564		</a:t>
            </a:r>
            <a:r>
              <a:rPr lang="el-GR" dirty="0" smtClean="0">
                <a:solidFill>
                  <a:srgbClr val="FF0000"/>
                </a:solidFill>
              </a:rPr>
              <a:t> α</a:t>
            </a:r>
            <a:r>
              <a:rPr lang="cs-CZ" dirty="0" smtClean="0">
                <a:solidFill>
                  <a:srgbClr val="FF0000"/>
                </a:solidFill>
              </a:rPr>
              <a:t> = 74°</a:t>
            </a: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cos </a:t>
            </a:r>
            <a:r>
              <a:rPr lang="el-GR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α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= 0,98986		</a:t>
            </a:r>
            <a:r>
              <a:rPr lang="el-GR" dirty="0" smtClean="0">
                <a:solidFill>
                  <a:srgbClr val="FF0000"/>
                </a:solidFill>
              </a:rPr>
              <a:t> α</a:t>
            </a:r>
            <a:r>
              <a:rPr lang="cs-CZ" dirty="0" smtClean="0">
                <a:solidFill>
                  <a:srgbClr val="FF0000"/>
                </a:solidFill>
              </a:rPr>
              <a:t> = 8°10´</a:t>
            </a: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cos </a:t>
            </a:r>
            <a:r>
              <a:rPr lang="el-GR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α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= 0,28254		</a:t>
            </a:r>
            <a:r>
              <a:rPr lang="el-GR" dirty="0" smtClean="0">
                <a:solidFill>
                  <a:srgbClr val="FF0000"/>
                </a:solidFill>
              </a:rPr>
              <a:t> α</a:t>
            </a:r>
            <a:r>
              <a:rPr lang="cs-CZ" dirty="0" smtClean="0">
                <a:solidFill>
                  <a:srgbClr val="FF0000"/>
                </a:solidFill>
              </a:rPr>
              <a:t> = 73°30´</a:t>
            </a: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cos </a:t>
            </a:r>
            <a:r>
              <a:rPr lang="el-GR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α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= 0,73580		</a:t>
            </a:r>
            <a:r>
              <a:rPr lang="el-GR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l-GR" dirty="0" smtClean="0">
                <a:solidFill>
                  <a:srgbClr val="FF0000"/>
                </a:solidFill>
              </a:rPr>
              <a:t>α</a:t>
            </a:r>
            <a:r>
              <a:rPr lang="cs-CZ" dirty="0" smtClean="0">
                <a:solidFill>
                  <a:srgbClr val="FF0000"/>
                </a:solidFill>
              </a:rPr>
              <a:t> = 42°40´</a:t>
            </a: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cos </a:t>
            </a:r>
            <a:r>
              <a:rPr lang="el-GR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α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= 0,43313		</a:t>
            </a:r>
            <a:r>
              <a:rPr lang="el-GR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l-GR" dirty="0" smtClean="0">
                <a:solidFill>
                  <a:srgbClr val="FF0000"/>
                </a:solidFill>
              </a:rPr>
              <a:t>α</a:t>
            </a:r>
            <a:r>
              <a:rPr lang="cs-CZ" dirty="0" smtClean="0">
                <a:solidFill>
                  <a:srgbClr val="FF0000"/>
                </a:solidFill>
              </a:rPr>
              <a:t> = 64°20´</a:t>
            </a: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cos </a:t>
            </a:r>
            <a:r>
              <a:rPr lang="el-GR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α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= 0,80730		</a:t>
            </a:r>
            <a:r>
              <a:rPr lang="el-GR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l-GR" dirty="0" smtClean="0">
                <a:solidFill>
                  <a:srgbClr val="FF0000"/>
                </a:solidFill>
              </a:rPr>
              <a:t>α</a:t>
            </a:r>
            <a:r>
              <a:rPr lang="cs-CZ" dirty="0" smtClean="0">
                <a:solidFill>
                  <a:srgbClr val="FF0000"/>
                </a:solidFill>
              </a:rPr>
              <a:t> = 36°10´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Příklad 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143536"/>
          </a:xfrm>
        </p:spPr>
        <p:txBody>
          <a:bodyPr>
            <a:normAutofit lnSpcReduction="10000"/>
          </a:bodyPr>
          <a:lstStyle/>
          <a:p>
            <a:pPr marL="0">
              <a:buNone/>
            </a:pPr>
            <a:r>
              <a:rPr lang="cs-CZ" dirty="0" smtClean="0"/>
              <a:t>Vypočítej velikost úhlu </a:t>
            </a:r>
            <a:r>
              <a:rPr lang="el-GR" dirty="0" smtClean="0"/>
              <a:t>α</a:t>
            </a:r>
            <a:r>
              <a:rPr lang="cs-CZ" dirty="0" smtClean="0"/>
              <a:t> v pravoúhlém trojúhelníku.</a:t>
            </a:r>
          </a:p>
          <a:p>
            <a:pPr marL="0">
              <a:buNone/>
            </a:pPr>
            <a:endParaRPr lang="cs-CZ" dirty="0" smtClean="0"/>
          </a:p>
          <a:p>
            <a:pPr marL="0">
              <a:buNone/>
            </a:pPr>
            <a:endParaRPr lang="cs-CZ" dirty="0" smtClean="0"/>
          </a:p>
          <a:p>
            <a:pPr marL="0">
              <a:buNone/>
            </a:pPr>
            <a:endParaRPr lang="cs-CZ" dirty="0" smtClean="0"/>
          </a:p>
          <a:p>
            <a:pPr marL="0">
              <a:buNone/>
            </a:pPr>
            <a:endParaRPr lang="cs-CZ" dirty="0" smtClean="0"/>
          </a:p>
          <a:p>
            <a:pPr marL="0">
              <a:buNone/>
            </a:pPr>
            <a:r>
              <a:rPr lang="cs-CZ" dirty="0" smtClean="0"/>
              <a:t>cos </a:t>
            </a:r>
            <a:r>
              <a:rPr lang="el-GR" dirty="0" smtClean="0"/>
              <a:t>α</a:t>
            </a:r>
            <a:r>
              <a:rPr lang="cs-CZ" dirty="0" smtClean="0"/>
              <a:t> = 0,6</a:t>
            </a:r>
          </a:p>
          <a:p>
            <a:pPr marL="0">
              <a:buNone/>
            </a:pPr>
            <a:r>
              <a:rPr lang="cs-CZ" dirty="0" smtClean="0"/>
              <a:t>      </a:t>
            </a:r>
            <a:r>
              <a:rPr lang="el-GR" dirty="0" smtClean="0"/>
              <a:t>α</a:t>
            </a:r>
            <a:r>
              <a:rPr lang="cs-CZ" dirty="0" smtClean="0"/>
              <a:t> = 53°10´	</a:t>
            </a:r>
          </a:p>
          <a:p>
            <a:pPr marL="0">
              <a:buNone/>
            </a:pPr>
            <a:r>
              <a:rPr lang="cs-CZ" dirty="0" smtClean="0"/>
              <a:t>Velikost úhlu je 53°10´.</a:t>
            </a:r>
            <a:endParaRPr lang="cs-CZ" dirty="0"/>
          </a:p>
        </p:txBody>
      </p:sp>
      <p:sp>
        <p:nvSpPr>
          <p:cNvPr id="4" name="Pravoúhlý trojúhelník 3"/>
          <p:cNvSpPr/>
          <p:nvPr/>
        </p:nvSpPr>
        <p:spPr>
          <a:xfrm rot="10800000">
            <a:off x="3786182" y="3429000"/>
            <a:ext cx="3286148" cy="1928826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ouk 4"/>
          <p:cNvSpPr/>
          <p:nvPr/>
        </p:nvSpPr>
        <p:spPr>
          <a:xfrm rot="10646740">
            <a:off x="6659366" y="3087659"/>
            <a:ext cx="727299" cy="719187"/>
          </a:xfrm>
          <a:prstGeom prst="arc">
            <a:avLst>
              <a:gd name="adj1" fmla="val 15886509"/>
              <a:gd name="adj2" fmla="val 317509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 rot="19342622">
            <a:off x="6867217" y="3509639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143768" y="3143248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C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072330" y="5357826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B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428992" y="3000372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572000" y="4500570"/>
            <a:ext cx="785818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10 cm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00694" y="3000372"/>
            <a:ext cx="642942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6 cm</a:t>
            </a:r>
          </a:p>
        </p:txBody>
      </p:sp>
      <p:sp>
        <p:nvSpPr>
          <p:cNvPr id="12" name="Oblouk 11"/>
          <p:cNvSpPr/>
          <p:nvPr/>
        </p:nvSpPr>
        <p:spPr>
          <a:xfrm rot="3215516">
            <a:off x="3994508" y="3276959"/>
            <a:ext cx="532994" cy="635924"/>
          </a:xfrm>
          <a:prstGeom prst="arc">
            <a:avLst>
              <a:gd name="adj1" fmla="val 16477684"/>
              <a:gd name="adj2" fmla="val 21140096"/>
            </a:avLst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4643438" y="3500438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α</a:t>
            </a:r>
            <a:endParaRPr lang="cs-CZ" dirty="0"/>
          </a:p>
        </p:txBody>
      </p:sp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554038" y="3286125"/>
          <a:ext cx="1617662" cy="928688"/>
        </p:xfrm>
        <a:graphic>
          <a:graphicData uri="http://schemas.openxmlformats.org/presentationml/2006/ole">
            <p:oleObj spid="_x0000_s3074" name="Rovnice" r:id="rId3" imgW="685800" imgH="393480" progId="Equation.3">
              <p:embed/>
            </p:oleObj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500726"/>
          </a:xfrm>
        </p:spPr>
        <p:txBody>
          <a:bodyPr/>
          <a:lstStyle/>
          <a:p>
            <a:pPr marL="0">
              <a:buNone/>
            </a:pPr>
            <a:r>
              <a:rPr lang="cs-CZ" dirty="0" smtClean="0"/>
              <a:t>Vypočítej délku odvěsny pravoúhlého trojúhelníku</a:t>
            </a:r>
          </a:p>
          <a:p>
            <a:pPr marL="0">
              <a:buNone/>
            </a:pPr>
            <a:endParaRPr lang="cs-CZ" dirty="0" smtClean="0"/>
          </a:p>
          <a:p>
            <a:pPr marL="0">
              <a:buNone/>
            </a:pPr>
            <a:endParaRPr lang="cs-CZ" dirty="0" smtClean="0"/>
          </a:p>
          <a:p>
            <a:pPr marL="0">
              <a:buNone/>
            </a:pPr>
            <a:endParaRPr lang="cs-CZ" dirty="0" smtClean="0"/>
          </a:p>
          <a:p>
            <a:pPr marL="0">
              <a:buNone/>
            </a:pPr>
            <a:endParaRPr lang="cs-CZ" dirty="0" smtClean="0"/>
          </a:p>
          <a:p>
            <a:pPr marL="0">
              <a:buNone/>
            </a:pPr>
            <a:r>
              <a:rPr lang="cs-CZ" dirty="0" smtClean="0"/>
              <a:t>b = cos 55°. 9</a:t>
            </a:r>
          </a:p>
          <a:p>
            <a:pPr marL="0">
              <a:buNone/>
            </a:pPr>
            <a:r>
              <a:rPr lang="cs-CZ" dirty="0" smtClean="0"/>
              <a:t>b = 0,5736 . 9</a:t>
            </a:r>
          </a:p>
          <a:p>
            <a:pPr marL="0">
              <a:buNone/>
            </a:pPr>
            <a:r>
              <a:rPr lang="cs-CZ" dirty="0" smtClean="0"/>
              <a:t>b = 5,16 cm	Délka odvěsny je 5,2 cm.</a:t>
            </a:r>
            <a:endParaRPr lang="cs-CZ" dirty="0"/>
          </a:p>
        </p:txBody>
      </p:sp>
      <p:sp>
        <p:nvSpPr>
          <p:cNvPr id="15" name="Pravoúhlý trojúhelník 14"/>
          <p:cNvSpPr/>
          <p:nvPr/>
        </p:nvSpPr>
        <p:spPr>
          <a:xfrm rot="20310588">
            <a:off x="3668071" y="2677998"/>
            <a:ext cx="3286148" cy="1928826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louk 15"/>
          <p:cNvSpPr/>
          <p:nvPr/>
        </p:nvSpPr>
        <p:spPr>
          <a:xfrm rot="20067357">
            <a:off x="3787584" y="4799920"/>
            <a:ext cx="727299" cy="719187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 rot="19342622">
            <a:off x="4177339" y="4901778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4000496" y="5286388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C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3310881" y="2963750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B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7239971" y="3892444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2714612" y="4214818"/>
            <a:ext cx="1000132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a = ?</a:t>
            </a:r>
          </a:p>
        </p:txBody>
      </p:sp>
      <p:sp>
        <p:nvSpPr>
          <p:cNvPr id="22" name="Oblouk 21"/>
          <p:cNvSpPr/>
          <p:nvPr/>
        </p:nvSpPr>
        <p:spPr>
          <a:xfrm rot="4500121">
            <a:off x="3252840" y="3164988"/>
            <a:ext cx="532994" cy="635924"/>
          </a:xfrm>
          <a:prstGeom prst="arc">
            <a:avLst>
              <a:gd name="adj1" fmla="val 16477684"/>
              <a:gd name="adj2" fmla="val 249544"/>
            </a:avLst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3786182" y="3643314"/>
            <a:ext cx="500066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55°</a:t>
            </a:r>
            <a:endParaRPr lang="cs-CZ" dirty="0"/>
          </a:p>
        </p:txBody>
      </p:sp>
      <p:graphicFrame>
        <p:nvGraphicFramePr>
          <p:cNvPr id="24" name="Objekt 23"/>
          <p:cNvGraphicFramePr>
            <a:graphicFrameLocks noChangeAspect="1"/>
          </p:cNvGraphicFramePr>
          <p:nvPr/>
        </p:nvGraphicFramePr>
        <p:xfrm>
          <a:off x="495300" y="3286125"/>
          <a:ext cx="1738313" cy="928688"/>
        </p:xfrm>
        <a:graphic>
          <a:graphicData uri="http://schemas.openxmlformats.org/presentationml/2006/ole">
            <p:oleObj spid="_x0000_s2050" name="Rovnice" r:id="rId3" imgW="736560" imgH="393480" progId="Equation.3">
              <p:embed/>
            </p:oleObj>
          </a:graphicData>
        </a:graphic>
      </p:graphicFrame>
      <p:sp>
        <p:nvSpPr>
          <p:cNvPr id="25" name="TextovéPole 24"/>
          <p:cNvSpPr txBox="1"/>
          <p:nvPr/>
        </p:nvSpPr>
        <p:spPr>
          <a:xfrm>
            <a:off x="4714876" y="3071810"/>
            <a:ext cx="1000132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9 cm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3214678" y="428604"/>
            <a:ext cx="3714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Příklad 2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Příklad 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357850"/>
          </a:xfrm>
        </p:spPr>
        <p:txBody>
          <a:bodyPr>
            <a:normAutofit/>
          </a:bodyPr>
          <a:lstStyle/>
          <a:p>
            <a:pPr marL="0">
              <a:buNone/>
            </a:pPr>
            <a:r>
              <a:rPr lang="cs-CZ" dirty="0" smtClean="0"/>
              <a:t>Vypočítej délku přepony pravoúhlého trojúhelníku</a:t>
            </a:r>
          </a:p>
          <a:p>
            <a:pPr marL="0">
              <a:buNone/>
            </a:pPr>
            <a:endParaRPr lang="cs-CZ" dirty="0" smtClean="0"/>
          </a:p>
          <a:p>
            <a:pPr marL="0">
              <a:buNone/>
            </a:pPr>
            <a:endParaRPr lang="cs-CZ" dirty="0" smtClean="0"/>
          </a:p>
          <a:p>
            <a:pPr marL="0">
              <a:buNone/>
            </a:pPr>
            <a:endParaRPr lang="cs-CZ" dirty="0" smtClean="0"/>
          </a:p>
          <a:p>
            <a:pPr marL="0">
              <a:buNone/>
            </a:pPr>
            <a:r>
              <a:rPr lang="cs-CZ" dirty="0" smtClean="0"/>
              <a:t>c . cos 53° = 17</a:t>
            </a:r>
          </a:p>
          <a:p>
            <a:pPr marL="0">
              <a:buNone/>
            </a:pPr>
            <a:r>
              <a:rPr lang="cs-CZ" dirty="0" smtClean="0"/>
              <a:t>c . 0,6018 = 17</a:t>
            </a:r>
          </a:p>
          <a:p>
            <a:pPr marL="0">
              <a:buNone/>
            </a:pPr>
            <a:r>
              <a:rPr lang="cs-CZ" dirty="0" smtClean="0"/>
              <a:t>	c = 17 : 0,6018</a:t>
            </a:r>
          </a:p>
          <a:p>
            <a:pPr marL="0">
              <a:buNone/>
            </a:pPr>
            <a:r>
              <a:rPr lang="cs-CZ" dirty="0" smtClean="0"/>
              <a:t>	c = 28,25 cm	Délka přepony je 28,3 cm.</a:t>
            </a:r>
          </a:p>
          <a:p>
            <a:pPr marL="0">
              <a:buNone/>
            </a:pPr>
            <a:endParaRPr lang="cs-CZ" dirty="0" smtClean="0"/>
          </a:p>
          <a:p>
            <a:pPr marL="0">
              <a:buNone/>
            </a:pPr>
            <a:endParaRPr lang="cs-CZ" dirty="0" smtClean="0"/>
          </a:p>
        </p:txBody>
      </p:sp>
      <p:sp>
        <p:nvSpPr>
          <p:cNvPr id="4" name="Pravoúhlý trojúhelník 3"/>
          <p:cNvSpPr/>
          <p:nvPr/>
        </p:nvSpPr>
        <p:spPr>
          <a:xfrm rot="10800000">
            <a:off x="3714744" y="3429000"/>
            <a:ext cx="3286148" cy="1928826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ouk 4"/>
          <p:cNvSpPr/>
          <p:nvPr/>
        </p:nvSpPr>
        <p:spPr>
          <a:xfrm rot="10646740">
            <a:off x="6587928" y="3087659"/>
            <a:ext cx="727299" cy="719187"/>
          </a:xfrm>
          <a:prstGeom prst="arc">
            <a:avLst>
              <a:gd name="adj1" fmla="val 16200000"/>
              <a:gd name="adj2" fmla="val 317509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 rot="19342622">
            <a:off x="6867217" y="3509639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072330" y="3286124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C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072330" y="5357826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B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428992" y="3000372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072330" y="4286256"/>
            <a:ext cx="785818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17 cm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57752" y="4572008"/>
            <a:ext cx="642942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c=?</a:t>
            </a:r>
          </a:p>
        </p:txBody>
      </p:sp>
      <p:sp>
        <p:nvSpPr>
          <p:cNvPr id="12" name="Oblouk 11"/>
          <p:cNvSpPr/>
          <p:nvPr/>
        </p:nvSpPr>
        <p:spPr>
          <a:xfrm rot="16745008">
            <a:off x="6661815" y="4853150"/>
            <a:ext cx="532994" cy="635924"/>
          </a:xfrm>
          <a:prstGeom prst="arc">
            <a:avLst>
              <a:gd name="adj1" fmla="val 16477684"/>
              <a:gd name="adj2" fmla="val 249544"/>
            </a:avLst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6357950" y="4500570"/>
            <a:ext cx="571504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53°</a:t>
            </a:r>
            <a:endParaRPr lang="cs-CZ" dirty="0"/>
          </a:p>
        </p:txBody>
      </p:sp>
      <p:graphicFrame>
        <p:nvGraphicFramePr>
          <p:cNvPr id="14" name="Object 2"/>
          <p:cNvGraphicFramePr>
            <a:graphicFrameLocks noChangeAspect="1"/>
          </p:cNvGraphicFramePr>
          <p:nvPr/>
        </p:nvGraphicFramePr>
        <p:xfrm>
          <a:off x="433388" y="3286125"/>
          <a:ext cx="1858962" cy="928688"/>
        </p:xfrm>
        <a:graphic>
          <a:graphicData uri="http://schemas.openxmlformats.org/presentationml/2006/ole">
            <p:oleObj spid="_x0000_s4098" name="Rovnice" r:id="rId3" imgW="787320" imgH="393480" progId="Equation.3">
              <p:embed/>
            </p:oleObj>
          </a:graphicData>
        </a:graphic>
      </p:graphicFrame>
      <p:sp>
        <p:nvSpPr>
          <p:cNvPr id="15" name="TextovéPole 14"/>
          <p:cNvSpPr txBox="1"/>
          <p:nvPr/>
        </p:nvSpPr>
        <p:spPr>
          <a:xfrm>
            <a:off x="4929190" y="3000372"/>
            <a:ext cx="785818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229600" cy="621510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/>
              <a:t>Anotace:</a:t>
            </a:r>
          </a:p>
          <a:p>
            <a:pPr marL="0" algn="just">
              <a:buNone/>
            </a:pPr>
            <a:r>
              <a:rPr lang="cs-CZ" sz="2800" dirty="0" smtClean="0"/>
              <a:t>Tato prezentace slouží k výkladu goniometrické funkce kosinus. Nejdříve pracujeme s pravoúhlým trojúhelníkem. Zavedeme definici funkce kosinus. Společně s žáky vyhledáváme hodnoty funkce pomocí tabulek. Vyřešíme vzorové příklady, ve kterých využíváme funkci kosinus.</a:t>
            </a:r>
          </a:p>
          <a:p>
            <a:pPr>
              <a:buNone/>
            </a:pPr>
            <a:r>
              <a:rPr lang="cs-CZ" sz="2800" dirty="0" smtClean="0"/>
              <a:t>Na závěr procvičujeme funkci kosinus </a:t>
            </a:r>
            <a:r>
              <a:rPr lang="cs-CZ" sz="2800" dirty="0" smtClean="0">
                <a:hlinkClick r:id="rId2" action="ppaction://hlinkfile"/>
              </a:rPr>
              <a:t>pracovním listem</a:t>
            </a:r>
            <a:r>
              <a:rPr lang="cs-CZ" sz="2800" dirty="0" smtClean="0"/>
              <a:t>. </a:t>
            </a:r>
          </a:p>
          <a:p>
            <a:pPr>
              <a:buNone/>
            </a:pPr>
            <a:r>
              <a:rPr lang="cs-CZ" sz="2800" b="1" u="sng" dirty="0" smtClean="0"/>
              <a:t>Použité zdroje:</a:t>
            </a:r>
          </a:p>
          <a:p>
            <a:pPr>
              <a:buNone/>
            </a:pPr>
            <a:r>
              <a:rPr lang="cs-CZ" sz="2800" dirty="0" smtClean="0"/>
              <a:t>	Odvárko Oldřich- Kadleček Jiří:  Matematika pro 9. ročník ZŠ  2.díl , 1.vydání 2000,  </a:t>
            </a:r>
            <a:r>
              <a:rPr lang="cs-CZ" sz="2800" dirty="0" err="1" smtClean="0"/>
              <a:t>Prometheus</a:t>
            </a:r>
            <a:r>
              <a:rPr lang="cs-CZ" sz="2800" dirty="0" smtClean="0"/>
              <a:t>, počet stran 91, ISBN 80-7196-208-2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b="1" u="sng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</TotalTime>
  <Words>357</Words>
  <Application>Microsoft Office PowerPoint</Application>
  <PresentationFormat>Předvádění na obrazovce (4:3)</PresentationFormat>
  <Paragraphs>164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sady Office</vt:lpstr>
      <vt:lpstr>Rovnice</vt:lpstr>
      <vt:lpstr> GONIOMETRICKÁ  FUNKCE  KOSINUS</vt:lpstr>
      <vt:lpstr>Snímek 2</vt:lpstr>
      <vt:lpstr>Snímek 3</vt:lpstr>
      <vt:lpstr>Definice kosinus</vt:lpstr>
      <vt:lpstr>Snímek 5</vt:lpstr>
      <vt:lpstr>Graf funkce kosinus</vt:lpstr>
      <vt:lpstr>Hodnoty kosinus</vt:lpstr>
      <vt:lpstr>Snímek 8</vt:lpstr>
      <vt:lpstr>Snímek 9</vt:lpstr>
      <vt:lpstr>Příklad 1</vt:lpstr>
      <vt:lpstr>Snímek 11</vt:lpstr>
      <vt:lpstr>Příklad 3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GONIOMETRICKÁ  FUNKCE  KOSINUS</dc:title>
  <dc:creator>Vaclav</dc:creator>
  <cp:lastModifiedBy>Dum</cp:lastModifiedBy>
  <cp:revision>16</cp:revision>
  <dcterms:created xsi:type="dcterms:W3CDTF">2012-02-23T15:25:18Z</dcterms:created>
  <dcterms:modified xsi:type="dcterms:W3CDTF">2012-03-25T17:40:48Z</dcterms:modified>
</cp:coreProperties>
</file>