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scatterChart>
        <c:scatterStyle val="smoothMarker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List1!$A$2:$A$11</c:f>
              <c:numCache>
                <c:formatCode>General</c:formatCode>
                <c:ptCount val="10"/>
                <c:pt idx="0">
                  <c:v>0</c:v>
                </c:pt>
                <c:pt idx="1">
                  <c:v>10</c:v>
                </c:pt>
                <c:pt idx="2">
                  <c:v>20</c:v>
                </c:pt>
                <c:pt idx="3">
                  <c:v>30</c:v>
                </c:pt>
                <c:pt idx="4">
                  <c:v>40</c:v>
                </c:pt>
                <c:pt idx="5">
                  <c:v>50</c:v>
                </c:pt>
                <c:pt idx="6">
                  <c:v>60</c:v>
                </c:pt>
                <c:pt idx="7">
                  <c:v>70</c:v>
                </c:pt>
                <c:pt idx="8">
                  <c:v>80</c:v>
                </c:pt>
              </c:numCache>
            </c:numRef>
          </c:xVal>
          <c:yVal>
            <c:numRef>
              <c:f>List1!$B$2:$B$11</c:f>
              <c:numCache>
                <c:formatCode>General</c:formatCode>
                <c:ptCount val="10"/>
                <c:pt idx="0">
                  <c:v>0</c:v>
                </c:pt>
                <c:pt idx="1">
                  <c:v>0.18000000000000013</c:v>
                </c:pt>
                <c:pt idx="2">
                  <c:v>0.36000000000000026</c:v>
                </c:pt>
                <c:pt idx="3">
                  <c:v>0.58000000000000052</c:v>
                </c:pt>
                <c:pt idx="4">
                  <c:v>0.84000000000000052</c:v>
                </c:pt>
                <c:pt idx="5">
                  <c:v>1.1900000000000011</c:v>
                </c:pt>
                <c:pt idx="6">
                  <c:v>1.7300000000000011</c:v>
                </c:pt>
                <c:pt idx="7">
                  <c:v>2.75</c:v>
                </c:pt>
                <c:pt idx="8">
                  <c:v>5.67</c:v>
                </c:pt>
              </c:numCache>
            </c:numRef>
          </c:yVal>
          <c:smooth val="1"/>
        </c:ser>
        <c:axId val="154301568"/>
        <c:axId val="154303104"/>
      </c:scatterChart>
      <c:valAx>
        <c:axId val="154301568"/>
        <c:scaling>
          <c:orientation val="minMax"/>
          <c:max val="90"/>
          <c:min val="0"/>
        </c:scaling>
        <c:axPos val="b"/>
        <c:numFmt formatCode="General" sourceLinked="1"/>
        <c:tickLblPos val="nextTo"/>
        <c:crossAx val="154303104"/>
        <c:crosses val="autoZero"/>
        <c:crossBetween val="midCat"/>
      </c:valAx>
      <c:valAx>
        <c:axId val="154303104"/>
        <c:scaling>
          <c:orientation val="minMax"/>
          <c:max val="1"/>
        </c:scaling>
        <c:axPos val="l"/>
        <c:numFmt formatCode="General" sourceLinked="1"/>
        <c:tickLblPos val="nextTo"/>
        <c:crossAx val="154301568"/>
        <c:crosses val="autoZero"/>
        <c:crossBetween val="midCat"/>
      </c:valAx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46B0A-6AD5-4328-9F19-CC99808499F0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EB3E4-5B7E-469C-8455-44687A8EA8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7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 GONIOMETRICKÁ  FUNKCE  TANGENS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VY_32_INOVACE_02_B_16_Goniometrická funkce  tangens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Matematika 9.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856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18.2.2012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9.3.2012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9.A</a:t>
                      </a:r>
                    </a:p>
                    <a:p>
                      <a:r>
                        <a:rPr lang="cs-CZ" dirty="0" smtClean="0"/>
                        <a:t>9.B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9.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Goniometrická funkce  tangens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Protilehlá</a:t>
                      </a:r>
                      <a:r>
                        <a:rPr lang="cs-CZ" baseline="0" dirty="0" smtClean="0"/>
                        <a:t> odvěsna, přilehlá odvěsna, tangens, </a:t>
                      </a:r>
                    </a:p>
                    <a:p>
                      <a:r>
                        <a:rPr lang="cs-CZ" baseline="0" dirty="0" smtClean="0"/>
                        <a:t> tangentoida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GONIOMETRICKÁ FUNKCE TANGENS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Definice tangens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Poměr délky odvěsny protilehlé k úhlu </a:t>
            </a:r>
            <a:r>
              <a:rPr lang="el-GR" dirty="0" smtClean="0"/>
              <a:t>α</a:t>
            </a:r>
            <a:r>
              <a:rPr lang="cs-CZ" dirty="0" smtClean="0"/>
              <a:t> a délky</a:t>
            </a:r>
          </a:p>
          <a:p>
            <a:pPr>
              <a:buNone/>
            </a:pPr>
            <a:r>
              <a:rPr lang="cs-CZ" dirty="0" smtClean="0"/>
              <a:t>odvěsny přilehlé k úhlu </a:t>
            </a:r>
            <a:r>
              <a:rPr lang="el-GR" dirty="0" smtClean="0"/>
              <a:t>α</a:t>
            </a:r>
            <a:r>
              <a:rPr lang="cs-CZ" dirty="0" smtClean="0"/>
              <a:t> nazýváme tangens </a:t>
            </a:r>
            <a:r>
              <a:rPr lang="el-GR" dirty="0" smtClean="0"/>
              <a:t>α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3714744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3357554" y="5000636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3795384" y="522415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357554" y="54292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57554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858016" y="54292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28860" y="4286256"/>
            <a:ext cx="1214446" cy="92333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a-odvěsna protilehlá k úhlu </a:t>
            </a:r>
            <a:r>
              <a:rPr lang="el-GR" dirty="0" smtClean="0"/>
              <a:t>α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7752" y="5429264"/>
            <a:ext cx="1285884" cy="1200329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b </a:t>
            </a:r>
          </a:p>
          <a:p>
            <a:pPr algn="r"/>
            <a:r>
              <a:rPr lang="cs-CZ" dirty="0" smtClean="0"/>
              <a:t>odvěsna přilehlá </a:t>
            </a:r>
            <a:r>
              <a:rPr lang="cs-CZ" dirty="0" smtClean="0"/>
              <a:t>             k </a:t>
            </a:r>
            <a:r>
              <a:rPr lang="cs-CZ" dirty="0" smtClean="0"/>
              <a:t>úhlu </a:t>
            </a:r>
            <a:r>
              <a:rPr lang="el-GR" dirty="0" smtClean="0"/>
              <a:t>α</a:t>
            </a:r>
            <a:endParaRPr lang="cs-CZ" dirty="0" smtClean="0"/>
          </a:p>
        </p:txBody>
      </p:sp>
      <p:sp>
        <p:nvSpPr>
          <p:cNvPr id="12" name="Oblouk 11"/>
          <p:cNvSpPr/>
          <p:nvPr/>
        </p:nvSpPr>
        <p:spPr>
          <a:xfrm rot="14136026">
            <a:off x="6193971" y="4867887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86446" y="492919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731838" y="3286125"/>
          <a:ext cx="1257300" cy="928688"/>
        </p:xfrm>
        <a:graphic>
          <a:graphicData uri="http://schemas.openxmlformats.org/presentationml/2006/ole">
            <p:oleObj spid="_x0000_s1026" name="Rovnice" r:id="rId3" imgW="53316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Doplň: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tg </a:t>
            </a:r>
            <a:r>
              <a:rPr lang="el-GR" dirty="0" smtClean="0"/>
              <a:t>α </a:t>
            </a:r>
            <a:r>
              <a:rPr lang="cs-CZ" dirty="0" smtClean="0"/>
              <a:t>=…………			tg </a:t>
            </a:r>
            <a:r>
              <a:rPr lang="el-GR" dirty="0" smtClean="0"/>
              <a:t>γ</a:t>
            </a:r>
            <a:r>
              <a:rPr lang="cs-CZ" dirty="0" smtClean="0"/>
              <a:t> = ………</a:t>
            </a:r>
          </a:p>
          <a:p>
            <a:pPr>
              <a:buNone/>
            </a:pPr>
            <a:r>
              <a:rPr lang="cs-CZ" dirty="0" smtClean="0"/>
              <a:t>tg </a:t>
            </a:r>
            <a:r>
              <a:rPr lang="el-GR" dirty="0" smtClean="0"/>
              <a:t>β</a:t>
            </a:r>
            <a:r>
              <a:rPr lang="cs-CZ" dirty="0" smtClean="0"/>
              <a:t> = ………..			tg </a:t>
            </a:r>
            <a:r>
              <a:rPr lang="el-GR" dirty="0" smtClean="0"/>
              <a:t>δ</a:t>
            </a:r>
            <a:r>
              <a:rPr lang="cs-CZ" dirty="0" smtClean="0"/>
              <a:t> = ………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000100" y="1428736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642910" y="3000372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080740" y="322388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910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2910" y="100010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43372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00298" y="192880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5984" y="350043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221455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</a:p>
        </p:txBody>
      </p:sp>
      <p:sp>
        <p:nvSpPr>
          <p:cNvPr id="13" name="Oblouk 12"/>
          <p:cNvSpPr/>
          <p:nvPr/>
        </p:nvSpPr>
        <p:spPr>
          <a:xfrm rot="14136026">
            <a:off x="3479327" y="2867623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071802" y="292893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sp>
        <p:nvSpPr>
          <p:cNvPr id="15" name="Oblouk 14"/>
          <p:cNvSpPr/>
          <p:nvPr/>
        </p:nvSpPr>
        <p:spPr>
          <a:xfrm rot="5793508">
            <a:off x="794171" y="1268968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142976" y="185736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β</a:t>
            </a:r>
            <a:endParaRPr lang="cs-CZ" dirty="0"/>
          </a:p>
        </p:txBody>
      </p:sp>
      <p:sp>
        <p:nvSpPr>
          <p:cNvPr id="17" name="Pravoúhlý trojúhelník 16"/>
          <p:cNvSpPr/>
          <p:nvPr/>
        </p:nvSpPr>
        <p:spPr>
          <a:xfrm>
            <a:off x="5000628" y="135729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louk 17"/>
          <p:cNvSpPr/>
          <p:nvPr/>
        </p:nvSpPr>
        <p:spPr>
          <a:xfrm>
            <a:off x="4643438" y="292893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19342622">
            <a:off x="5081268" y="315244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643438" y="335756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643438" y="92867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143900" y="335756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500826" y="1857364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86512" y="342900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00562" y="214311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</a:p>
        </p:txBody>
      </p:sp>
      <p:sp>
        <p:nvSpPr>
          <p:cNvPr id="26" name="Oblouk 25"/>
          <p:cNvSpPr/>
          <p:nvPr/>
        </p:nvSpPr>
        <p:spPr>
          <a:xfrm rot="14136026">
            <a:off x="7479855" y="279618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7072330" y="285749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δ</a:t>
            </a:r>
            <a:endParaRPr lang="cs-CZ" dirty="0"/>
          </a:p>
        </p:txBody>
      </p:sp>
      <p:sp>
        <p:nvSpPr>
          <p:cNvPr id="28" name="Oblouk 27"/>
          <p:cNvSpPr/>
          <p:nvPr/>
        </p:nvSpPr>
        <p:spPr>
          <a:xfrm rot="5793508">
            <a:off x="4794699" y="1197530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5143504" y="17859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γ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Graf funkce tangens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42913" y="1610360"/>
          <a:ext cx="658136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8136"/>
                <a:gridCol w="658136"/>
                <a:gridCol w="658136"/>
                <a:gridCol w="658136"/>
                <a:gridCol w="658136"/>
                <a:gridCol w="658136"/>
                <a:gridCol w="658136"/>
                <a:gridCol w="658136"/>
                <a:gridCol w="658136"/>
                <a:gridCol w="658136"/>
              </a:tblGrid>
              <a:tr h="349415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49415">
                <a:tc>
                  <a:txBody>
                    <a:bodyPr/>
                    <a:lstStyle/>
                    <a:p>
                      <a:r>
                        <a:rPr lang="cs-CZ" dirty="0" smtClean="0"/>
                        <a:t>tg 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2,75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5,67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Graf 5"/>
          <p:cNvGraphicFramePr/>
          <p:nvPr/>
        </p:nvGraphicFramePr>
        <p:xfrm>
          <a:off x="1643042" y="2500306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43504" y="3143248"/>
            <a:ext cx="292895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grafem je tangentoida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Hodnoty tangens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Hodnoty funkce určujeme pomocí tabulek.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Pomocí tabulek řešíme dvě úlohy: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7030A0"/>
                </a:solidFill>
              </a:rPr>
              <a:t>K velikosti daného úhlu určit hodnotu příslušné funkce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tg</a:t>
            </a:r>
            <a:r>
              <a:rPr lang="cs-CZ" dirty="0" smtClean="0"/>
              <a:t> 32° = </a:t>
            </a:r>
            <a:r>
              <a:rPr lang="cs-CZ" dirty="0" smtClean="0">
                <a:solidFill>
                  <a:srgbClr val="FF0000"/>
                </a:solidFill>
              </a:rPr>
              <a:t>0,6249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7030A0"/>
                </a:solidFill>
              </a:rPr>
              <a:t>2.  K dané hodnotě funkce určit velikost příslušného ostrého úhlu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0,8243	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= 39°30´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229600" cy="5840435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1. K velikosti daného úhlu urči hodnotu příslušné funkce.</a:t>
            </a:r>
          </a:p>
          <a:p>
            <a:pPr>
              <a:buNone/>
            </a:pPr>
            <a:r>
              <a:rPr lang="cs-CZ" dirty="0" smtClean="0"/>
              <a:t>Urči hodnotu tangens úhlu:</a:t>
            </a:r>
          </a:p>
          <a:p>
            <a:pPr>
              <a:buNone/>
            </a:pPr>
            <a:r>
              <a:rPr lang="cs-CZ" dirty="0" smtClean="0"/>
              <a:t>tg 32° = 		</a:t>
            </a:r>
            <a:r>
              <a:rPr lang="cs-CZ" dirty="0" smtClean="0">
                <a:solidFill>
                  <a:srgbClr val="FF0000"/>
                </a:solidFill>
              </a:rPr>
              <a:t>0,6249</a:t>
            </a:r>
          </a:p>
          <a:p>
            <a:pPr>
              <a:buNone/>
            </a:pPr>
            <a:r>
              <a:rPr lang="cs-CZ" dirty="0" smtClean="0"/>
              <a:t>tg 32°20´ =		</a:t>
            </a:r>
            <a:r>
              <a:rPr lang="cs-CZ" dirty="0" smtClean="0">
                <a:solidFill>
                  <a:srgbClr val="FF0000"/>
                </a:solidFill>
              </a:rPr>
              <a:t>0,6330</a:t>
            </a:r>
          </a:p>
          <a:p>
            <a:pPr>
              <a:buNone/>
            </a:pPr>
            <a:r>
              <a:rPr lang="cs-CZ" dirty="0" smtClean="0"/>
              <a:t>tg  45° =		</a:t>
            </a:r>
            <a:r>
              <a:rPr lang="cs-CZ" dirty="0" smtClean="0">
                <a:solidFill>
                  <a:srgbClr val="FF0000"/>
                </a:solidFill>
              </a:rPr>
              <a:t>1,000</a:t>
            </a:r>
          </a:p>
          <a:p>
            <a:pPr>
              <a:buNone/>
            </a:pPr>
            <a:r>
              <a:rPr lang="cs-CZ" dirty="0" smtClean="0"/>
              <a:t>tg  52°50´ =	</a:t>
            </a:r>
            <a:r>
              <a:rPr lang="cs-CZ" dirty="0" smtClean="0">
                <a:solidFill>
                  <a:srgbClr val="FF0000"/>
                </a:solidFill>
              </a:rPr>
              <a:t>1,319</a:t>
            </a:r>
          </a:p>
          <a:p>
            <a:pPr>
              <a:buNone/>
            </a:pPr>
            <a:r>
              <a:rPr lang="cs-CZ" dirty="0" smtClean="0"/>
              <a:t> tg 87° =		</a:t>
            </a:r>
            <a:r>
              <a:rPr lang="cs-CZ" dirty="0" smtClean="0">
                <a:solidFill>
                  <a:srgbClr val="FF0000"/>
                </a:solidFill>
              </a:rPr>
              <a:t>19,081</a:t>
            </a:r>
          </a:p>
          <a:p>
            <a:pPr>
              <a:buNone/>
            </a:pPr>
            <a:r>
              <a:rPr lang="cs-CZ" dirty="0" smtClean="0"/>
              <a:t> tg 15°30´ =	</a:t>
            </a:r>
            <a:r>
              <a:rPr lang="cs-CZ" dirty="0" smtClean="0">
                <a:solidFill>
                  <a:srgbClr val="FF0000"/>
                </a:solidFill>
              </a:rPr>
              <a:t>0,2773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2. K dané hodnotě funkce urči velikost příslušného ostrého úhlu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0,8491		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40°20´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0,4877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26°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0,1435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8°10´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3,376		</a:t>
            </a:r>
            <a:r>
              <a:rPr lang="el-GR" dirty="0" smtClean="0">
                <a:solidFill>
                  <a:srgbClr val="FF0000"/>
                </a:solidFill>
              </a:rPr>
              <a:t> α</a:t>
            </a:r>
            <a:r>
              <a:rPr lang="cs-CZ" dirty="0" smtClean="0">
                <a:solidFill>
                  <a:srgbClr val="FF0000"/>
                </a:solidFill>
              </a:rPr>
              <a:t> = 73°30´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0,9217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42°40´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2,081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64°20´</a:t>
            </a:r>
          </a:p>
          <a:p>
            <a:pPr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tg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α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= 0,7310		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l-GR" dirty="0" smtClean="0">
                <a:solidFill>
                  <a:srgbClr val="FF0000"/>
                </a:solidFill>
              </a:rPr>
              <a:t>α</a:t>
            </a:r>
            <a:r>
              <a:rPr lang="cs-CZ" dirty="0" smtClean="0">
                <a:solidFill>
                  <a:srgbClr val="FF0000"/>
                </a:solidFill>
              </a:rPr>
              <a:t> = 36°10´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</p:spPr>
        <p:txBody>
          <a:bodyPr>
            <a:normAutofit lnSpcReduction="10000"/>
          </a:bodyPr>
          <a:lstStyle/>
          <a:p>
            <a:pPr marL="0">
              <a:buNone/>
            </a:pPr>
            <a:r>
              <a:rPr lang="cs-CZ" dirty="0" smtClean="0"/>
              <a:t>Vypočítej velikost úhlu </a:t>
            </a:r>
            <a:r>
              <a:rPr lang="el-GR" dirty="0" smtClean="0"/>
              <a:t>α</a:t>
            </a:r>
            <a:r>
              <a:rPr lang="cs-CZ" dirty="0" smtClean="0"/>
              <a:t> v pravoúhlém trojúhelníku.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tg </a:t>
            </a:r>
            <a:r>
              <a:rPr lang="el-GR" dirty="0" smtClean="0"/>
              <a:t>α</a:t>
            </a:r>
            <a:r>
              <a:rPr lang="cs-CZ" dirty="0" smtClean="0"/>
              <a:t> = 0,6</a:t>
            </a:r>
          </a:p>
          <a:p>
            <a:pPr marL="0">
              <a:buNone/>
            </a:pPr>
            <a:r>
              <a:rPr lang="cs-CZ" dirty="0" smtClean="0"/>
              <a:t>      </a:t>
            </a:r>
            <a:r>
              <a:rPr lang="el-GR" dirty="0" smtClean="0"/>
              <a:t>α</a:t>
            </a:r>
            <a:r>
              <a:rPr lang="cs-CZ" dirty="0" smtClean="0"/>
              <a:t> = 31°	</a:t>
            </a:r>
          </a:p>
          <a:p>
            <a:pPr marL="0">
              <a:buNone/>
            </a:pPr>
            <a:r>
              <a:rPr lang="cs-CZ" dirty="0" smtClean="0"/>
              <a:t>Velikost úhlu je 31°.</a:t>
            </a: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 rot="10800000">
            <a:off x="3786182" y="3429000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10646740">
            <a:off x="6587928" y="3087659"/>
            <a:ext cx="727299" cy="719187"/>
          </a:xfrm>
          <a:prstGeom prst="arc">
            <a:avLst>
              <a:gd name="adj1" fmla="val 15286659"/>
              <a:gd name="adj2" fmla="val 3175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6867217" y="3509639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215206" y="321468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72330" y="535782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28992" y="300037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358082" y="4143380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0694" y="3000372"/>
            <a:ext cx="92869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</a:p>
        </p:txBody>
      </p:sp>
      <p:sp>
        <p:nvSpPr>
          <p:cNvPr id="12" name="Oblouk 11"/>
          <p:cNvSpPr/>
          <p:nvPr/>
        </p:nvSpPr>
        <p:spPr>
          <a:xfrm rot="3215516">
            <a:off x="3994508" y="3276959"/>
            <a:ext cx="532994" cy="635924"/>
          </a:xfrm>
          <a:prstGeom prst="arc">
            <a:avLst>
              <a:gd name="adj1" fmla="val 16477684"/>
              <a:gd name="adj2" fmla="val 21469795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643438" y="350043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673100" y="3286125"/>
          <a:ext cx="1377950" cy="928688"/>
        </p:xfrm>
        <a:graphic>
          <a:graphicData uri="http://schemas.openxmlformats.org/presentationml/2006/ole">
            <p:oleObj spid="_x0000_s2050" name="Rovnice" r:id="rId3" imgW="58392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00726"/>
          </a:xfrm>
        </p:spPr>
        <p:txBody>
          <a:bodyPr/>
          <a:lstStyle/>
          <a:p>
            <a:pPr marL="0">
              <a:buNone/>
            </a:pPr>
            <a:r>
              <a:rPr lang="cs-CZ" dirty="0" smtClean="0"/>
              <a:t>Vypočítej délku odvěsny pravoúhlého trojúhelníku</a:t>
            </a:r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endParaRPr lang="cs-CZ" dirty="0" smtClean="0"/>
          </a:p>
          <a:p>
            <a:pPr marL="0">
              <a:buNone/>
            </a:pPr>
            <a:r>
              <a:rPr lang="cs-CZ" dirty="0" smtClean="0"/>
              <a:t> tg 55°. a = 9</a:t>
            </a:r>
          </a:p>
          <a:p>
            <a:pPr marL="0">
              <a:buNone/>
            </a:pPr>
            <a:r>
              <a:rPr lang="cs-CZ" dirty="0" smtClean="0"/>
              <a:t> 1,428 . a = 9</a:t>
            </a:r>
          </a:p>
          <a:p>
            <a:pPr marL="0">
              <a:buNone/>
            </a:pPr>
            <a:r>
              <a:rPr lang="cs-CZ" dirty="0" smtClean="0"/>
              <a:t>a = 6,3 cm		Délka odvěsny je </a:t>
            </a:r>
            <a:r>
              <a:rPr lang="cs-CZ" dirty="0" smtClean="0"/>
              <a:t>6,3</a:t>
            </a:r>
            <a:r>
              <a:rPr lang="cs-CZ" dirty="0" smtClean="0"/>
              <a:t> </a:t>
            </a:r>
            <a:r>
              <a:rPr lang="cs-CZ" dirty="0" smtClean="0"/>
              <a:t>cm.</a:t>
            </a:r>
            <a:endParaRPr lang="cs-CZ" dirty="0"/>
          </a:p>
        </p:txBody>
      </p:sp>
      <p:sp>
        <p:nvSpPr>
          <p:cNvPr id="15" name="Pravoúhlý trojúhelník 14"/>
          <p:cNvSpPr/>
          <p:nvPr/>
        </p:nvSpPr>
        <p:spPr>
          <a:xfrm rot="20310588">
            <a:off x="3668071" y="267799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20067357">
            <a:off x="3787584" y="4799920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19342622">
            <a:off x="4177339" y="490177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000496" y="5286388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C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310881" y="2963750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B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239971" y="3892444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714612" y="4214818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a = ?</a:t>
            </a:r>
          </a:p>
        </p:txBody>
      </p:sp>
      <p:sp>
        <p:nvSpPr>
          <p:cNvPr id="22" name="Oblouk 21"/>
          <p:cNvSpPr/>
          <p:nvPr/>
        </p:nvSpPr>
        <p:spPr>
          <a:xfrm rot="4500121">
            <a:off x="3252840" y="3164988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786182" y="3643314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55°</a:t>
            </a:r>
            <a:endParaRPr lang="cs-CZ" dirty="0"/>
          </a:p>
        </p:txBody>
      </p:sp>
      <p:graphicFrame>
        <p:nvGraphicFramePr>
          <p:cNvPr id="24" name="Objekt 23"/>
          <p:cNvGraphicFramePr>
            <a:graphicFrameLocks noChangeAspect="1"/>
          </p:cNvGraphicFramePr>
          <p:nvPr/>
        </p:nvGraphicFramePr>
        <p:xfrm>
          <a:off x="600075" y="3286125"/>
          <a:ext cx="1530350" cy="928688"/>
        </p:xfrm>
        <a:graphic>
          <a:graphicData uri="http://schemas.openxmlformats.org/presentationml/2006/ole">
            <p:oleObj spid="_x0000_s3074" name="Rovnice" r:id="rId3" imgW="647640" imgH="393480" progId="Equation.3">
              <p:embed/>
            </p:oleObj>
          </a:graphicData>
        </a:graphic>
      </p:graphicFrame>
      <p:sp>
        <p:nvSpPr>
          <p:cNvPr id="25" name="TextovéPole 24"/>
          <p:cNvSpPr txBox="1"/>
          <p:nvPr/>
        </p:nvSpPr>
        <p:spPr>
          <a:xfrm>
            <a:off x="5572132" y="4786322"/>
            <a:ext cx="1000132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9 cm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214678" y="428604"/>
            <a:ext cx="371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Příklad 2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Užití funkce tangens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715040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Vypočítej, jak vysoký je komín, vidíme-li jeho vrchol ze vzdálenosti 50 m pod úhlem 42°.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Přímá železniční trať vystoupí o 5,5 m na délce 100 m. Pod jakým úhlem stoupá?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5840435"/>
          </a:xfrm>
        </p:spPr>
        <p:txBody>
          <a:bodyPr/>
          <a:lstStyle/>
          <a:p>
            <a:pPr marL="514350" indent="-514350">
              <a:buAutoNum type="arabicPeriod" startAt="3"/>
            </a:pPr>
            <a:r>
              <a:rPr lang="cs-CZ" dirty="0" smtClean="0"/>
              <a:t>Pod jakým úhlem stoupá silnice, je-li stoupání 20 %?</a:t>
            </a:r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514350" indent="-514350">
              <a:buAutoNum type="arabicPeriod" startAt="3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4.  Pod jakým úhlem stoupá schodiště, jestliže každý schod je 30 cm široký a 12 cm vysoký?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7"/>
            <a:ext cx="8258204" cy="128588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Vypočítej, jak vysoký je komín, vidíme-li jeho vrchol ze vzdálenosti 50 m pod úhlem 42°.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785918" y="242886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428728" y="400050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866558" y="422401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3357562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26" y="442913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50 m</a:t>
            </a:r>
          </a:p>
        </p:txBody>
      </p:sp>
      <p:sp>
        <p:nvSpPr>
          <p:cNvPr id="9" name="Oblouk 8"/>
          <p:cNvSpPr/>
          <p:nvPr/>
        </p:nvSpPr>
        <p:spPr>
          <a:xfrm rot="14136026">
            <a:off x="4265145" y="386775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643306" y="3929066"/>
            <a:ext cx="57150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42°</a:t>
            </a:r>
            <a:endParaRPr lang="cs-CZ" dirty="0"/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5572132" y="2285992"/>
          <a:ext cx="1681162" cy="928688"/>
        </p:xfrm>
        <a:graphic>
          <a:graphicData uri="http://schemas.openxmlformats.org/presentationml/2006/ole">
            <p:oleObj spid="_x0000_s24578" name="Rovnice" r:id="rId3" imgW="71100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429520" y="2428868"/>
            <a:ext cx="12144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/ . 50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72132" y="3286124"/>
            <a:ext cx="28575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50 . tg 42°</a:t>
            </a:r>
          </a:p>
          <a:p>
            <a:r>
              <a:rPr lang="cs-CZ" sz="2800" dirty="0" smtClean="0"/>
              <a:t>v = 50 . 0,9</a:t>
            </a:r>
          </a:p>
          <a:p>
            <a:r>
              <a:rPr lang="cs-CZ" sz="2800" dirty="0" smtClean="0"/>
              <a:t>v = 45 m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00100" y="5000636"/>
            <a:ext cx="5929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Komín je vysoký 45 m.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Přímá železniční trať vystoupí o 5,5 m na délce 100 m. Pod jakým úhlem stoupá?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785918" y="242886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428728" y="400050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866558" y="422401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28662" y="3357562"/>
            <a:ext cx="78581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5,5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26" y="442913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100 m</a:t>
            </a:r>
          </a:p>
        </p:txBody>
      </p:sp>
      <p:sp>
        <p:nvSpPr>
          <p:cNvPr id="9" name="Oblouk 8"/>
          <p:cNvSpPr/>
          <p:nvPr/>
        </p:nvSpPr>
        <p:spPr>
          <a:xfrm rot="14136026">
            <a:off x="4265145" y="386775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86182" y="392906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11" name="Object 2"/>
          <p:cNvGraphicFramePr>
            <a:graphicFrameLocks noChangeAspect="1"/>
          </p:cNvGraphicFramePr>
          <p:nvPr/>
        </p:nvGraphicFramePr>
        <p:xfrm>
          <a:off x="5630863" y="2286000"/>
          <a:ext cx="1562100" cy="928688"/>
        </p:xfrm>
        <a:graphic>
          <a:graphicData uri="http://schemas.openxmlformats.org/presentationml/2006/ole">
            <p:oleObj spid="_x0000_s25602" name="Rovnice" r:id="rId3" imgW="66024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572132" y="3286124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tg </a:t>
            </a:r>
            <a:r>
              <a:rPr lang="el-GR" sz="2800" dirty="0" smtClean="0"/>
              <a:t>α</a:t>
            </a:r>
            <a:r>
              <a:rPr lang="cs-CZ" sz="2800" dirty="0" smtClean="0"/>
              <a:t> = 0,055</a:t>
            </a:r>
          </a:p>
          <a:p>
            <a:r>
              <a:rPr lang="el-GR" sz="2800" dirty="0" smtClean="0"/>
              <a:t>α</a:t>
            </a:r>
            <a:r>
              <a:rPr lang="cs-CZ" sz="2800" dirty="0" smtClean="0"/>
              <a:t> = 3°10</a:t>
            </a:r>
            <a:r>
              <a:rPr lang="en-US" sz="2800" dirty="0" smtClean="0"/>
              <a:t>’</a:t>
            </a:r>
            <a:endParaRPr lang="cs-CZ" sz="28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5000636"/>
            <a:ext cx="70282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Železniční trať stoupá pod úhlem </a:t>
            </a:r>
            <a:r>
              <a:rPr lang="cs-CZ" sz="2800" dirty="0" smtClean="0"/>
              <a:t>přibližně</a:t>
            </a:r>
            <a:r>
              <a:rPr lang="cs-CZ" sz="2800" dirty="0" smtClean="0"/>
              <a:t> </a:t>
            </a:r>
            <a:r>
              <a:rPr lang="cs-CZ" sz="2800" dirty="0" smtClean="0"/>
              <a:t>3°.</a:t>
            </a:r>
            <a:endParaRPr lang="cs-CZ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Pod jakým úhlem stoupá silnice, je-li stoupání</a:t>
            </a:r>
          </a:p>
          <a:p>
            <a:pPr>
              <a:buNone/>
            </a:pPr>
            <a:r>
              <a:rPr lang="cs-CZ" dirty="0" smtClean="0"/>
              <a:t> 20 %?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785918" y="242886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428728" y="400050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866558" y="422401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3357562"/>
            <a:ext cx="428628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26" y="442913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</a:p>
        </p:txBody>
      </p:sp>
      <p:sp>
        <p:nvSpPr>
          <p:cNvPr id="9" name="Oblouk 8"/>
          <p:cNvSpPr/>
          <p:nvPr/>
        </p:nvSpPr>
        <p:spPr>
          <a:xfrm rot="14136026">
            <a:off x="4265145" y="386775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86182" y="392906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</a:p>
        </p:txBody>
      </p:sp>
      <p:graphicFrame>
        <p:nvGraphicFramePr>
          <p:cNvPr id="11" name="Object 2"/>
          <p:cNvGraphicFramePr>
            <a:graphicFrameLocks noChangeAspect="1"/>
          </p:cNvGraphicFramePr>
          <p:nvPr/>
        </p:nvGraphicFramePr>
        <p:xfrm>
          <a:off x="5572132" y="2857496"/>
          <a:ext cx="1562100" cy="928688"/>
        </p:xfrm>
        <a:graphic>
          <a:graphicData uri="http://schemas.openxmlformats.org/presentationml/2006/ole">
            <p:oleObj spid="_x0000_s26626" name="Rovnice" r:id="rId3" imgW="66024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572132" y="4071942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tg </a:t>
            </a:r>
            <a:r>
              <a:rPr lang="el-GR" sz="2800" dirty="0" smtClean="0"/>
              <a:t>α</a:t>
            </a:r>
            <a:r>
              <a:rPr lang="cs-CZ" sz="2800" dirty="0" smtClean="0"/>
              <a:t> = 0,2</a:t>
            </a:r>
          </a:p>
          <a:p>
            <a:r>
              <a:rPr lang="el-GR" sz="2800" dirty="0" smtClean="0"/>
              <a:t>α</a:t>
            </a:r>
            <a:r>
              <a:rPr lang="cs-CZ" sz="2800" dirty="0" smtClean="0"/>
              <a:t> = 11°20</a:t>
            </a:r>
            <a:r>
              <a:rPr lang="en-US" sz="2800" dirty="0" smtClean="0"/>
              <a:t>’</a:t>
            </a:r>
            <a:endParaRPr lang="cs-CZ" sz="2800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5286388"/>
            <a:ext cx="5929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Silnice stoupá pod úhlem </a:t>
            </a:r>
            <a:r>
              <a:rPr lang="cs-CZ" sz="2800" dirty="0" smtClean="0"/>
              <a:t>přibližně</a:t>
            </a:r>
            <a:r>
              <a:rPr lang="cs-CZ" sz="2800" dirty="0" smtClean="0"/>
              <a:t> </a:t>
            </a:r>
            <a:r>
              <a:rPr lang="cs-CZ" sz="2800" dirty="0" smtClean="0"/>
              <a:t>11°.</a:t>
            </a:r>
            <a:endParaRPr lang="cs-CZ" sz="2800" dirty="0"/>
          </a:p>
        </p:txBody>
      </p:sp>
      <p:graphicFrame>
        <p:nvGraphicFramePr>
          <p:cNvPr id="26627" name="Object 3"/>
          <p:cNvGraphicFramePr>
            <a:graphicFrameLocks noChangeAspect="1"/>
          </p:cNvGraphicFramePr>
          <p:nvPr/>
        </p:nvGraphicFramePr>
        <p:xfrm>
          <a:off x="5500694" y="1714488"/>
          <a:ext cx="1711325" cy="928688"/>
        </p:xfrm>
        <a:graphic>
          <a:graphicData uri="http://schemas.openxmlformats.org/presentationml/2006/ole">
            <p:oleObj spid="_x0000_s26627" name="Rovnice" r:id="rId4" imgW="72360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Pod jakým úhlem stoupá schodiště, jestliže každý schod je 30 cm široký a 12 cm vysoký?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785918" y="2428868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428728" y="4000504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9342622">
            <a:off x="1866558" y="4224018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85786" y="3357562"/>
            <a:ext cx="92869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12 cm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8926" y="4429132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30 cm</a:t>
            </a:r>
          </a:p>
        </p:txBody>
      </p:sp>
      <p:sp>
        <p:nvSpPr>
          <p:cNvPr id="9" name="Oblouk 8"/>
          <p:cNvSpPr/>
          <p:nvPr/>
        </p:nvSpPr>
        <p:spPr>
          <a:xfrm rot="14136026">
            <a:off x="4265145" y="3867755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786182" y="3929066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sp>
        <p:nvSpPr>
          <p:cNvPr id="11" name="Pravoúhlý trojúhelník 10"/>
          <p:cNvSpPr/>
          <p:nvPr/>
        </p:nvSpPr>
        <p:spPr>
          <a:xfrm>
            <a:off x="5072066" y="4357694"/>
            <a:ext cx="3286148" cy="1928826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4714876" y="5929330"/>
            <a:ext cx="727299" cy="7191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19342622">
            <a:off x="5152706" y="6152844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286388"/>
            <a:ext cx="85725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12 cm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15074" y="6357958"/>
            <a:ext cx="1285884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30 cm</a:t>
            </a:r>
          </a:p>
        </p:txBody>
      </p:sp>
      <p:sp>
        <p:nvSpPr>
          <p:cNvPr id="16" name="Oblouk 15"/>
          <p:cNvSpPr/>
          <p:nvPr/>
        </p:nvSpPr>
        <p:spPr>
          <a:xfrm rot="14136026">
            <a:off x="7551293" y="5796581"/>
            <a:ext cx="532994" cy="635924"/>
          </a:xfrm>
          <a:prstGeom prst="arc">
            <a:avLst>
              <a:gd name="adj1" fmla="val 16477684"/>
              <a:gd name="adj2" fmla="val 249544"/>
            </a:avLst>
          </a:prstGeom>
          <a:ln w="127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072330" y="5857892"/>
            <a:ext cx="357190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α</a:t>
            </a:r>
            <a:endParaRPr lang="cs-CZ" dirty="0"/>
          </a:p>
        </p:txBody>
      </p:sp>
      <p:graphicFrame>
        <p:nvGraphicFramePr>
          <p:cNvPr id="18" name="Object 2"/>
          <p:cNvGraphicFramePr>
            <a:graphicFrameLocks noChangeAspect="1"/>
          </p:cNvGraphicFramePr>
          <p:nvPr/>
        </p:nvGraphicFramePr>
        <p:xfrm>
          <a:off x="5718175" y="2071688"/>
          <a:ext cx="1412875" cy="928687"/>
        </p:xfrm>
        <a:graphic>
          <a:graphicData uri="http://schemas.openxmlformats.org/presentationml/2006/ole">
            <p:oleObj spid="_x0000_s27650" name="Rovnice" r:id="rId3" imgW="596880" imgH="393480" progId="Equation.3">
              <p:embed/>
            </p:oleObj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5643570" y="3286124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tg </a:t>
            </a:r>
            <a:r>
              <a:rPr lang="el-GR" sz="2800" dirty="0" smtClean="0"/>
              <a:t>α</a:t>
            </a:r>
            <a:r>
              <a:rPr lang="cs-CZ" sz="2800" dirty="0" smtClean="0"/>
              <a:t> = 0,4</a:t>
            </a:r>
          </a:p>
          <a:p>
            <a:r>
              <a:rPr lang="el-GR" sz="2800" dirty="0" smtClean="0"/>
              <a:t>α</a:t>
            </a:r>
            <a:r>
              <a:rPr lang="cs-CZ" sz="2800" dirty="0" smtClean="0"/>
              <a:t> = 21°50</a:t>
            </a:r>
            <a:r>
              <a:rPr lang="en-US" sz="2800" dirty="0" smtClean="0"/>
              <a:t>’</a:t>
            </a:r>
            <a:endParaRPr lang="cs-CZ" sz="2800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214282" y="5000636"/>
            <a:ext cx="39976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Schodiště stoupá </a:t>
            </a:r>
            <a:r>
              <a:rPr lang="cs-CZ" sz="2800" dirty="0" smtClean="0"/>
              <a:t>                pod </a:t>
            </a:r>
            <a:r>
              <a:rPr lang="cs-CZ" sz="2800" dirty="0" smtClean="0"/>
              <a:t>úhlem </a:t>
            </a:r>
            <a:r>
              <a:rPr lang="cs-CZ" sz="2800" dirty="0" smtClean="0"/>
              <a:t>přibližně</a:t>
            </a:r>
            <a:r>
              <a:rPr lang="cs-CZ" sz="2800" dirty="0" smtClean="0"/>
              <a:t> </a:t>
            </a:r>
            <a:r>
              <a:rPr lang="cs-CZ" sz="2800" dirty="0" smtClean="0"/>
              <a:t>22°.</a:t>
            </a: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u="sng" dirty="0" smtClean="0"/>
              <a:t>Anotace:</a:t>
            </a:r>
          </a:p>
          <a:p>
            <a:pPr marL="0" algn="just">
              <a:buNone/>
            </a:pPr>
            <a:r>
              <a:rPr lang="cs-CZ" sz="2800" dirty="0" smtClean="0"/>
              <a:t>Tato prezentace slouží k výkladu goniometrické funkce tangens. Zavedeme definici funkce tangens. Společně s žáky vyhledáváme hodnoty funkce pomocí tabulek. Vyřešíme vzorové příklady, ve kterých využijeme funkci tangens </a:t>
            </a:r>
            <a:r>
              <a:rPr lang="cs-CZ" sz="2800" dirty="0" smtClean="0"/>
              <a:t>                   k </a:t>
            </a:r>
            <a:r>
              <a:rPr lang="cs-CZ" sz="2800" dirty="0" smtClean="0"/>
              <a:t>výpočtu úhlu a odvěsny. Na závěr žáci </a:t>
            </a:r>
            <a:r>
              <a:rPr lang="cs-CZ" sz="2800" smtClean="0"/>
              <a:t>procvičují </a:t>
            </a:r>
            <a:r>
              <a:rPr lang="cs-CZ" sz="2800" smtClean="0"/>
              <a:t>                         na </a:t>
            </a:r>
            <a:r>
              <a:rPr lang="cs-CZ" sz="2800" dirty="0" smtClean="0"/>
              <a:t>konkrétních příkladech ze života výpočet úhlu stoupání pomocí funkce </a:t>
            </a:r>
            <a:r>
              <a:rPr lang="cs-CZ" sz="2800" smtClean="0"/>
              <a:t>tangens</a:t>
            </a:r>
            <a:r>
              <a:rPr lang="cs-CZ" sz="2800" smtClean="0"/>
              <a:t>. Celá </a:t>
            </a:r>
            <a:r>
              <a:rPr lang="cs-CZ" sz="2800" dirty="0" smtClean="0"/>
              <a:t>prezentace </a:t>
            </a:r>
            <a:r>
              <a:rPr lang="cs-CZ" sz="2800" smtClean="0"/>
              <a:t>probíhá </a:t>
            </a:r>
            <a:r>
              <a:rPr lang="cs-CZ" sz="2800" smtClean="0"/>
              <a:t>                          na </a:t>
            </a:r>
            <a:r>
              <a:rPr lang="cs-CZ" sz="2800" dirty="0" smtClean="0"/>
              <a:t>interaktivní tabuli.</a:t>
            </a:r>
          </a:p>
          <a:p>
            <a:pPr>
              <a:buNone/>
            </a:pPr>
            <a:r>
              <a:rPr lang="cs-CZ" sz="2800" b="1" u="sng" dirty="0" smtClean="0"/>
              <a:t>Použité zdroje:</a:t>
            </a:r>
          </a:p>
          <a:p>
            <a:pPr>
              <a:buNone/>
            </a:pPr>
            <a:r>
              <a:rPr lang="cs-CZ" sz="2800" dirty="0" smtClean="0"/>
              <a:t>	Odvárko Oldřich- Kadleček Jiří:  Matematika pro 9. ročník ZŠ  2.díl , 1.vydání 2000,  </a:t>
            </a:r>
            <a:r>
              <a:rPr lang="cs-CZ" sz="2800" dirty="0" err="1" smtClean="0"/>
              <a:t>Prometheus</a:t>
            </a:r>
            <a:r>
              <a:rPr lang="cs-CZ" sz="2800" dirty="0" smtClean="0"/>
              <a:t>, počet stran 91, ISBN 80-7196-208-2</a:t>
            </a:r>
          </a:p>
          <a:p>
            <a:pPr>
              <a:buNone/>
            </a:pPr>
            <a:r>
              <a:rPr lang="cs-CZ" sz="2800" dirty="0" smtClean="0"/>
              <a:t>	Karel Kindl: Matematika- Přehled učiva základní školy, vydání 3., Praha 1980, Státní pedagogické nakladatelství, počet stran 408 ,SPN 5-43-11/3,</a:t>
            </a:r>
          </a:p>
          <a:p>
            <a:pPr>
              <a:buNone/>
            </a:pPr>
            <a:r>
              <a:rPr lang="cs-CZ" sz="2800" dirty="0" smtClean="0"/>
              <a:t>    14-388-80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530</Words>
  <Application>Microsoft Office PowerPoint</Application>
  <PresentationFormat>Předvádění na obrazovce (4:3)</PresentationFormat>
  <Paragraphs>197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sady Office</vt:lpstr>
      <vt:lpstr>Rovnice</vt:lpstr>
      <vt:lpstr> GONIOMETRICKÁ  FUNKCE  TANGENS</vt:lpstr>
      <vt:lpstr>Snímek 2</vt:lpstr>
      <vt:lpstr>GONIOMETRICKÁ FUNKCE TANGENS</vt:lpstr>
      <vt:lpstr>Definice tangens</vt:lpstr>
      <vt:lpstr>Snímek 5</vt:lpstr>
      <vt:lpstr>Graf funkce tangens</vt:lpstr>
      <vt:lpstr>Hodnoty tangens</vt:lpstr>
      <vt:lpstr>Snímek 8</vt:lpstr>
      <vt:lpstr>Snímek 9</vt:lpstr>
      <vt:lpstr>Příklad 1</vt:lpstr>
      <vt:lpstr>Snímek 11</vt:lpstr>
      <vt:lpstr>Užití funkce tangens</vt:lpstr>
      <vt:lpstr>Snímek 13</vt:lpstr>
      <vt:lpstr>Řešení 1</vt:lpstr>
      <vt:lpstr>Řešení 2</vt:lpstr>
      <vt:lpstr>Řešení 3</vt:lpstr>
      <vt:lpstr>Řešení 4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GONIOMETRICKÁ FUNKCE TANGENS</dc:title>
  <dc:creator>Vaclav</dc:creator>
  <cp:lastModifiedBy>Dum</cp:lastModifiedBy>
  <cp:revision>32</cp:revision>
  <dcterms:created xsi:type="dcterms:W3CDTF">2012-03-05T16:12:13Z</dcterms:created>
  <dcterms:modified xsi:type="dcterms:W3CDTF">2012-03-25T17:49:52Z</dcterms:modified>
</cp:coreProperties>
</file>