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8" r:id="rId2"/>
    <p:sldId id="257" r:id="rId3"/>
    <p:sldId id="260" r:id="rId4"/>
    <p:sldId id="262" r:id="rId5"/>
    <p:sldId id="261" r:id="rId6"/>
    <p:sldId id="264" r:id="rId7"/>
    <p:sldId id="263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iner%C3%A1ln%C3%AD_voda#.C4.8Cesk.C3.A1_republik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agri.cz/public/web/mze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u/redakce.nsf/i/analyza:_ustecky_kraj_v_roce_2011/$File/42136412.pdf" TargetMode="External"/><Relationship Id="rId2" Type="http://schemas.openxmlformats.org/officeDocument/2006/relationships/hyperlink" Target="http://mapy.crr.cz/tms/crr_a/default/index.php?reload=1#c=3563545%252C5509313&amp;z=1&amp;l=ajax_default&amp;p=&amp;hs=1&amp;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a/Cznuts2_04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CZ04_LAU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218795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VY_32_INOVACE_02C_13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NUTS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2 - Severozápad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Škola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Regiony ČR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seznámení se s učivem.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 některých částech je formou animací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vizualizována probíraná látka, studenti také musejí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hledat v atlase a společně s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pedagogem.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Do prezentace můžou studenti odpovědi vpisovat a kliknutím se správné odpovědi odkryjí.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Do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výkladu jsou vloženy kontrolní otázky k tématu pro zpětnou vazbu učitele.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pracují podle pokynů v prezentaci. Digitálním perem / fixem zapisují odpovědi na interaktivní tabuli a poté si je kontrolují se správným řešením.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se tak aktivně podílejí na tvorbě zápisu do sešitu.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  <a:endParaRPr lang="cs-CZ" sz="26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5" y="1445610"/>
            <a:ext cx="9085934" cy="5292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5" y="0"/>
            <a:ext cx="4740469" cy="3220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44017" y="692696"/>
            <a:ext cx="4451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NUTS 2 - SEVEROZÁPAD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5649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55172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62068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Administrativní členění NUTS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8024" y="1340768"/>
            <a:ext cx="4038600" cy="48245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LAU 1</a:t>
            </a:r>
          </a:p>
          <a:p>
            <a:r>
              <a:rPr lang="cs-CZ" dirty="0" smtClean="0"/>
              <a:t>Okres </a:t>
            </a:r>
            <a:r>
              <a:rPr lang="cs-CZ" dirty="0"/>
              <a:t>Cheb CZ0411 </a:t>
            </a:r>
          </a:p>
          <a:p>
            <a:r>
              <a:rPr lang="cs-CZ" dirty="0"/>
              <a:t>Okres Karlovy Vary CZ0412 </a:t>
            </a:r>
          </a:p>
          <a:p>
            <a:r>
              <a:rPr lang="cs-CZ" dirty="0"/>
              <a:t>Okres Sokolov CZ0413 </a:t>
            </a:r>
          </a:p>
          <a:p>
            <a:r>
              <a:rPr lang="cs-CZ" dirty="0"/>
              <a:t>Ústecký kraj CZ042 Okres Děčín CZ0421 </a:t>
            </a:r>
          </a:p>
          <a:p>
            <a:r>
              <a:rPr lang="cs-CZ" dirty="0"/>
              <a:t>Okres Chomutov CZ0422 </a:t>
            </a:r>
          </a:p>
          <a:p>
            <a:r>
              <a:rPr lang="cs-CZ" dirty="0"/>
              <a:t>Okres Litoměřice CZ0423 </a:t>
            </a:r>
          </a:p>
          <a:p>
            <a:r>
              <a:rPr lang="cs-CZ" dirty="0"/>
              <a:t>Okres Louny CZ0424 </a:t>
            </a:r>
          </a:p>
          <a:p>
            <a:r>
              <a:rPr lang="cs-CZ" dirty="0"/>
              <a:t>Okres Most CZ0425 </a:t>
            </a:r>
          </a:p>
          <a:p>
            <a:r>
              <a:rPr lang="cs-CZ" dirty="0"/>
              <a:t>Okres Teplice CZ0426 </a:t>
            </a:r>
          </a:p>
          <a:p>
            <a:r>
              <a:rPr lang="cs-CZ" dirty="0"/>
              <a:t>Okres Ústí nad Labem CZ0427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960240"/>
            <a:ext cx="4041648" cy="420506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NUTS 1 – 7 000 000 – 3 000 000 obyv.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NUTS 2 – 3 000 000 – 800 000 obyv.		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NUTS 3 – 800 000 – 150 000 obyv.		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LAU 1 – &lt;150 000 obyv.</a:t>
            </a:r>
          </a:p>
          <a:p>
            <a:r>
              <a:rPr lang="cs-CZ" dirty="0" smtClean="0"/>
              <a:t>LAU 2 - obec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Urči počty jednotlivých jednotek pro ČR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826386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1,8,14,77,6250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21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OKALIZACE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NUTS </a:t>
            </a:r>
            <a:r>
              <a:rPr lang="cs-CZ" dirty="0" smtClean="0"/>
              <a:t>Severozápad - </a:t>
            </a:r>
            <a:r>
              <a:rPr lang="cs-CZ" dirty="0"/>
              <a:t>statistická oblast </a:t>
            </a:r>
            <a:r>
              <a:rPr lang="cs-CZ" dirty="0" err="1"/>
              <a:t>Eurostatu</a:t>
            </a:r>
            <a:r>
              <a:rPr lang="cs-CZ" dirty="0"/>
              <a:t> úrovně NUTS 2. </a:t>
            </a:r>
          </a:p>
          <a:p>
            <a:r>
              <a:rPr lang="cs-CZ" dirty="0" smtClean="0"/>
              <a:t>území </a:t>
            </a:r>
            <a:r>
              <a:rPr lang="cs-CZ" dirty="0" smtClean="0">
                <a:solidFill>
                  <a:srgbClr val="FFC000"/>
                </a:solidFill>
              </a:rPr>
              <a:t>Karlovarský kraj </a:t>
            </a:r>
            <a:r>
              <a:rPr lang="cs-CZ" dirty="0">
                <a:solidFill>
                  <a:srgbClr val="FFC000"/>
                </a:solidFill>
              </a:rPr>
              <a:t>a </a:t>
            </a:r>
            <a:r>
              <a:rPr lang="cs-CZ" dirty="0" smtClean="0">
                <a:solidFill>
                  <a:srgbClr val="FFC000"/>
                </a:solidFill>
              </a:rPr>
              <a:t>Ústecký kraj</a:t>
            </a:r>
            <a:endParaRPr lang="cs-CZ" dirty="0">
              <a:solidFill>
                <a:srgbClr val="FFC000"/>
              </a:solidFill>
            </a:endParaRPr>
          </a:p>
          <a:p>
            <a:r>
              <a:rPr lang="cs-CZ" dirty="0" smtClean="0"/>
              <a:t>Oblast </a:t>
            </a:r>
            <a:r>
              <a:rPr lang="cs-CZ" dirty="0"/>
              <a:t>má rozlohu 8 </a:t>
            </a:r>
            <a:r>
              <a:rPr lang="cs-CZ" dirty="0" smtClean="0"/>
              <a:t>650 </a:t>
            </a:r>
            <a:r>
              <a:rPr lang="cs-CZ" dirty="0"/>
              <a:t>km² </a:t>
            </a:r>
            <a:r>
              <a:rPr lang="cs-CZ" dirty="0" smtClean="0"/>
              <a:t>a </a:t>
            </a:r>
            <a:r>
              <a:rPr lang="cs-CZ" dirty="0"/>
              <a:t>1 </a:t>
            </a:r>
            <a:r>
              <a:rPr lang="cs-CZ" dirty="0" smtClean="0"/>
              <a:t>129 838 </a:t>
            </a:r>
            <a:r>
              <a:rPr lang="cs-CZ" dirty="0"/>
              <a:t>obyvatel (hustota zalidnění 130 ob./km²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Počet obcí KK – 132, ÚK – 354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1"/>
          <p:cNvSpPr txBox="1">
            <a:spLocks/>
          </p:cNvSpPr>
          <p:nvPr/>
        </p:nvSpPr>
        <p:spPr>
          <a:xfrm>
            <a:off x="533399" y="2276871"/>
            <a:ext cx="8407893" cy="4002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Hranici s Německem tvoří z větší části hřeben ____ hor, které pokračují do Karlovarského kraje. Nejvyšší bod kraje se nachází ve ____ m n. m. na jihovýchodním svahu hory Klínovec, jejíž vrchol o nadmořské výšce ___ m n. m. se již nachází na území Karlovarského kraje. Na severní hranici přechází pásmo hor v ______ pískovce s unikátními skalními městy, soutěskami a věžemi až 400 m n. m. Ve vnitrozemí vyniká sopečné České středohoří s nejvyšším vrcholem ____. Místo, kde Labe u Hřenska opouští české území, je naopak nejnižším bodem republiky -_______.</a:t>
            </a:r>
          </a:p>
          <a:p>
            <a:r>
              <a:rPr lang="cs-CZ" dirty="0" smtClean="0"/>
              <a:t>Většinu území kraje odvodňuje ____, jehož nejvýznamnějšími přítoky v kraji jsou ______a________.</a:t>
            </a:r>
          </a:p>
          <a:p>
            <a:endParaRPr lang="cs-CZ" dirty="0"/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533400" y="5082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 cap="all" spc="200" baseline="0">
                <a:ln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Vyber správnou </a:t>
            </a:r>
            <a:r>
              <a:rPr lang="cs-CZ" dirty="0" err="1" smtClean="0">
                <a:solidFill>
                  <a:schemeClr val="tx1"/>
                </a:solidFill>
              </a:rPr>
              <a:t>odpoveĎ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Pracuj s atlasem a internetem 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0539" y="1405564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Web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257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</a:t>
            </a:r>
            <a:r>
              <a:rPr lang="cs-CZ" dirty="0" err="1" smtClean="0"/>
              <a:t>odpoveď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Pracuj s atlasem a internetem </a:t>
            </a:r>
            <a:endParaRPr lang="cs-CZ" sz="1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Hranici </a:t>
            </a:r>
            <a:r>
              <a:rPr lang="cs-CZ" dirty="0"/>
              <a:t>s Německem tvoří z větší části hřeben </a:t>
            </a:r>
            <a:r>
              <a:rPr lang="cs-CZ" dirty="0" smtClean="0">
                <a:solidFill>
                  <a:srgbClr val="FF0000"/>
                </a:solidFill>
              </a:rPr>
              <a:t>Krušných hor</a:t>
            </a:r>
            <a:r>
              <a:rPr lang="cs-CZ" dirty="0" smtClean="0"/>
              <a:t>_____, </a:t>
            </a:r>
            <a:r>
              <a:rPr lang="cs-CZ" dirty="0"/>
              <a:t>které pokračují do Karlovarského kraje. Nejvyšší bod kraje se nachází ve 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1225</a:t>
            </a:r>
            <a:r>
              <a:rPr lang="cs-CZ" dirty="0" smtClean="0"/>
              <a:t>____ </a:t>
            </a:r>
            <a:r>
              <a:rPr lang="cs-CZ" dirty="0"/>
              <a:t>m n. m. na jihovýchodním svahu hory Klínovec, jejíž vrchol o nadmořské výšce 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1244</a:t>
            </a:r>
            <a:r>
              <a:rPr lang="cs-CZ" dirty="0" smtClean="0"/>
              <a:t>___ </a:t>
            </a:r>
            <a:r>
              <a:rPr lang="cs-CZ" dirty="0"/>
              <a:t>m n. m. se již nachází na území Karlovarského </a:t>
            </a:r>
            <a:r>
              <a:rPr lang="cs-CZ" dirty="0" smtClean="0"/>
              <a:t>kraje. Na </a:t>
            </a:r>
            <a:r>
              <a:rPr lang="cs-CZ" dirty="0"/>
              <a:t>severní hranici přechází pásmo hor v 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Labské</a:t>
            </a:r>
            <a:r>
              <a:rPr lang="cs-CZ" dirty="0" smtClean="0"/>
              <a:t>______ </a:t>
            </a:r>
            <a:r>
              <a:rPr lang="cs-CZ" dirty="0"/>
              <a:t>pískovce s unikátními skalními městy, soutěskami a věžemi až 400 m n. m. Ve vnitrozemí vyniká sopečné České středohoří s nejvyšším vrcholem 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Milešovkou</a:t>
            </a:r>
            <a:r>
              <a:rPr lang="cs-CZ" dirty="0" smtClean="0"/>
              <a:t>_. </a:t>
            </a:r>
            <a:r>
              <a:rPr lang="cs-CZ" dirty="0"/>
              <a:t>Místo, kde Labe u Hřenska opouští české území, je naopak nejnižším bodem </a:t>
            </a:r>
            <a:r>
              <a:rPr lang="cs-CZ" dirty="0" smtClean="0"/>
              <a:t>republiky -_</a:t>
            </a:r>
            <a:r>
              <a:rPr lang="cs-CZ" dirty="0" smtClean="0">
                <a:solidFill>
                  <a:srgbClr val="FF0000"/>
                </a:solidFill>
              </a:rPr>
              <a:t>113m.n.m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Většinu </a:t>
            </a:r>
            <a:r>
              <a:rPr lang="cs-CZ" dirty="0"/>
              <a:t>území kraje odvodňuje 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Labe</a:t>
            </a:r>
            <a:r>
              <a:rPr lang="cs-CZ" dirty="0" smtClean="0"/>
              <a:t>___, </a:t>
            </a:r>
            <a:r>
              <a:rPr lang="cs-CZ" dirty="0"/>
              <a:t>jehož nejvýznamnějšími přítoky v kraji jsou </a:t>
            </a:r>
            <a:r>
              <a:rPr lang="cs-CZ" dirty="0" smtClean="0"/>
              <a:t>__</a:t>
            </a:r>
            <a:r>
              <a:rPr lang="cs-CZ" dirty="0" err="1" smtClean="0">
                <a:solidFill>
                  <a:srgbClr val="FF0000"/>
                </a:solidFill>
              </a:rPr>
              <a:t>Onře</a:t>
            </a:r>
            <a:r>
              <a:rPr lang="cs-CZ" dirty="0" smtClean="0"/>
              <a:t>__</a:t>
            </a:r>
            <a:r>
              <a:rPr lang="cs-CZ" dirty="0" err="1" smtClean="0"/>
              <a:t>a__</a:t>
            </a:r>
            <a:r>
              <a:rPr lang="cs-CZ" dirty="0" err="1" smtClean="0">
                <a:solidFill>
                  <a:srgbClr val="FF0000"/>
                </a:solidFill>
              </a:rPr>
              <a:t>Ploučnice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08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Značné nerostné bohatství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Zdroje minerálních a termálních vod 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Příklady?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/>
              <a:t>Tradiční </a:t>
            </a:r>
            <a:r>
              <a:rPr lang="cs-CZ" dirty="0" err="1"/>
              <a:t>prům</a:t>
            </a:r>
            <a:r>
              <a:rPr lang="cs-CZ" dirty="0"/>
              <a:t>. odvětví</a:t>
            </a:r>
          </a:p>
          <a:p>
            <a:r>
              <a:rPr lang="cs-CZ" dirty="0"/>
              <a:t>Vysoká míra nezaměstnanosti</a:t>
            </a:r>
          </a:p>
          <a:p>
            <a:r>
              <a:rPr lang="cs-CZ" dirty="0"/>
              <a:t>Výroba elektrické energie </a:t>
            </a:r>
            <a:r>
              <a:rPr lang="cs-CZ" dirty="0" smtClean="0"/>
              <a:t>(50% v rámci ČR)</a:t>
            </a:r>
            <a:endParaRPr lang="cs-CZ" dirty="0"/>
          </a:p>
          <a:p>
            <a:r>
              <a:rPr lang="cs-CZ" dirty="0"/>
              <a:t>Dopravně výhodná poloha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Vysvětli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91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emědělství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smtClean="0"/>
              <a:t>Karlovarský kraj</a:t>
            </a:r>
          </a:p>
          <a:p>
            <a:r>
              <a:rPr lang="cs-CZ" dirty="0" smtClean="0"/>
              <a:t>Slabě zastoupeno</a:t>
            </a:r>
          </a:p>
          <a:p>
            <a:r>
              <a:rPr lang="cs-CZ" dirty="0" smtClean="0"/>
              <a:t>Málo orné půdy</a:t>
            </a:r>
          </a:p>
          <a:p>
            <a:r>
              <a:rPr lang="cs-CZ" dirty="0" smtClean="0"/>
              <a:t>RV – obiloviny, brambory, řepka olejka</a:t>
            </a:r>
          </a:p>
          <a:p>
            <a:r>
              <a:rPr lang="cs-CZ" dirty="0" smtClean="0"/>
              <a:t>ŽV – skot, ovce</a:t>
            </a:r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u="sng" dirty="0" smtClean="0"/>
              <a:t>Ústecký kraj</a:t>
            </a:r>
          </a:p>
          <a:p>
            <a:r>
              <a:rPr lang="cs-CZ" dirty="0" smtClean="0"/>
              <a:t>50% kraje – </a:t>
            </a:r>
            <a:r>
              <a:rPr lang="cs-CZ" dirty="0" err="1" smtClean="0"/>
              <a:t>zeměd</a:t>
            </a:r>
            <a:r>
              <a:rPr lang="cs-CZ" dirty="0" smtClean="0"/>
              <a:t>. půda x trend úbytek</a:t>
            </a:r>
          </a:p>
          <a:p>
            <a:r>
              <a:rPr lang="cs-CZ" dirty="0" smtClean="0"/>
              <a:t>60% pšenice, dále řepka, brambory, ovoce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, chmel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Vinná réva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, zelenina</a:t>
            </a:r>
          </a:p>
          <a:p>
            <a:r>
              <a:rPr lang="cs-CZ" dirty="0" smtClean="0"/>
              <a:t>ŽV – prasata, drůbež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3027" y="5726367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hlinkClick r:id="rId2"/>
              </a:rPr>
              <a:t>Vyhledej v atlase a na internetu hlavní pěstební oblasti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24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/>
              <a:t>Karlovarský </a:t>
            </a:r>
            <a:r>
              <a:rPr lang="cs-CZ" u="sng" dirty="0" smtClean="0"/>
              <a:t>kraj</a:t>
            </a:r>
          </a:p>
          <a:p>
            <a:r>
              <a:rPr lang="cs-CZ" dirty="0" smtClean="0"/>
              <a:t>Těžební</a:t>
            </a:r>
          </a:p>
          <a:p>
            <a:r>
              <a:rPr lang="cs-CZ" dirty="0" smtClean="0"/>
              <a:t>Sklářský, porcelán</a:t>
            </a:r>
          </a:p>
          <a:p>
            <a:r>
              <a:rPr lang="cs-CZ" dirty="0" smtClean="0"/>
              <a:t>Textilní</a:t>
            </a:r>
          </a:p>
          <a:p>
            <a:r>
              <a:rPr lang="cs-CZ" dirty="0" smtClean="0"/>
              <a:t>Potravinářský</a:t>
            </a:r>
          </a:p>
          <a:p>
            <a:r>
              <a:rPr lang="cs-CZ" dirty="0" smtClean="0"/>
              <a:t>Výroba hudebních nástrojů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/>
              <a:t>Ústecký </a:t>
            </a:r>
            <a:r>
              <a:rPr lang="cs-CZ" u="sng" dirty="0" smtClean="0"/>
              <a:t>kraj</a:t>
            </a:r>
          </a:p>
          <a:p>
            <a:r>
              <a:rPr lang="cs-CZ" dirty="0" smtClean="0"/>
              <a:t>Těžební</a:t>
            </a:r>
          </a:p>
          <a:p>
            <a:r>
              <a:rPr lang="cs-CZ" dirty="0" smtClean="0"/>
              <a:t>Energetický</a:t>
            </a:r>
          </a:p>
          <a:p>
            <a:r>
              <a:rPr lang="cs-CZ" dirty="0" smtClean="0"/>
              <a:t>Hutnický</a:t>
            </a:r>
          </a:p>
          <a:p>
            <a:r>
              <a:rPr lang="cs-CZ" dirty="0" smtClean="0"/>
              <a:t>Chemický</a:t>
            </a:r>
          </a:p>
          <a:p>
            <a:r>
              <a:rPr lang="cs-CZ" dirty="0" smtClean="0"/>
              <a:t>Strojírenský</a:t>
            </a:r>
          </a:p>
          <a:p>
            <a:r>
              <a:rPr lang="cs-CZ" dirty="0" smtClean="0"/>
              <a:t>Stavební hmoty, sklo a keramika </a:t>
            </a:r>
          </a:p>
          <a:p>
            <a:r>
              <a:rPr lang="cs-CZ" dirty="0" smtClean="0"/>
              <a:t>Papírenský</a:t>
            </a:r>
          </a:p>
          <a:p>
            <a:r>
              <a:rPr lang="cs-CZ" dirty="0" smtClean="0"/>
              <a:t>Potravinářský</a:t>
            </a:r>
          </a:p>
          <a:p>
            <a:r>
              <a:rPr lang="cs-CZ" dirty="0" smtClean="0"/>
              <a:t>Textilní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47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Internet</a:t>
            </a:r>
            <a:r>
              <a:rPr lang="cs-CZ" dirty="0" smtClean="0"/>
              <a:t>   </a:t>
            </a:r>
            <a:r>
              <a:rPr lang="cs-CZ" sz="2700" dirty="0" smtClean="0"/>
              <a:t>PRÁCE VE SKUPINÁCH</a:t>
            </a:r>
            <a:r>
              <a:rPr lang="cs-CZ" dirty="0" smtClean="0"/>
              <a:t>	</a:t>
            </a:r>
            <a:r>
              <a:rPr lang="cs-CZ" dirty="0" smtClean="0">
                <a:hlinkClick r:id="rId3"/>
              </a:rPr>
              <a:t>Statistiky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Vyhledejte v online prostředí zástupce jednotlivých odvětví pro dané kraje a připište na tabuli fixem k danému </a:t>
            </a:r>
            <a:r>
              <a:rPr lang="cs-CZ" dirty="0" err="1" smtClean="0">
                <a:solidFill>
                  <a:srgbClr val="FF0000"/>
                </a:solidFill>
              </a:rPr>
              <a:t>prům</a:t>
            </a:r>
            <a:r>
              <a:rPr lang="cs-CZ" dirty="0" smtClean="0">
                <a:solidFill>
                  <a:srgbClr val="FF0000"/>
                </a:solidFill>
              </a:rPr>
              <a:t>. odvětví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 základě statistických údajů porovnej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A) vývoj objemu zastoupení zemědělských plodin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B) nezaměstnanosti v oblasti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C)vývoj hlavních ukazatelů průmyslu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17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010882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</a:rPr>
              <a:t>Slide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 3</a:t>
            </a:r>
            <a:r>
              <a:rPr lang="cs-CZ" dirty="0" smtClean="0">
                <a:latin typeface="Calibri" pitchFamily="34" charset="0"/>
              </a:rPr>
              <a:t>: 1. Mapa ČR – NUTS 2 . ZIRLAND</a:t>
            </a:r>
            <a:r>
              <a:rPr lang="cs-CZ" dirty="0">
                <a:latin typeface="Calibri" pitchFamily="34" charset="0"/>
              </a:rPr>
              <a:t>. wikipedie [online]. [cit. 3</a:t>
            </a:r>
            <a:r>
              <a:rPr lang="cs-CZ" dirty="0" smtClean="0">
                <a:latin typeface="Calibri" pitchFamily="34" charset="0"/>
              </a:rPr>
              <a:t>.2.2013</a:t>
            </a:r>
            <a:r>
              <a:rPr lang="cs-CZ" dirty="0">
                <a:latin typeface="Calibri" pitchFamily="34" charset="0"/>
              </a:rPr>
              <a:t>]. Dostupný na WWW: </a:t>
            </a:r>
            <a:r>
              <a:rPr lang="cs-CZ" dirty="0">
                <a:latin typeface="Calibri" pitchFamily="34" charset="0"/>
                <a:hlinkClick r:id="rId3"/>
              </a:rPr>
              <a:t>http://</a:t>
            </a:r>
            <a:r>
              <a:rPr lang="cs-CZ" dirty="0" smtClean="0">
                <a:latin typeface="Calibri" pitchFamily="34" charset="0"/>
                <a:hlinkClick r:id="rId3"/>
              </a:rPr>
              <a:t>upload.wikimedia.org/wikipedia/commons/4/4a/Cznuts2_04.png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Calibri" pitchFamily="34" charset="0"/>
              </a:rPr>
              <a:t>Slide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 3</a:t>
            </a:r>
            <a:r>
              <a:rPr lang="cs-CZ" dirty="0" smtClean="0">
                <a:latin typeface="Calibri" pitchFamily="34" charset="0"/>
              </a:rPr>
              <a:t>: 2.  Mapa NUTS -2 Severozápad. </a:t>
            </a:r>
            <a:r>
              <a:rPr lang="cs-CZ" dirty="0"/>
              <a:t>ZIRLAND. </a:t>
            </a:r>
            <a:r>
              <a:rPr lang="cs-CZ" i="1" dirty="0"/>
              <a:t>wikipedie</a:t>
            </a:r>
            <a:r>
              <a:rPr lang="cs-CZ" dirty="0"/>
              <a:t> [online]. [cit. 3</a:t>
            </a:r>
            <a:r>
              <a:rPr lang="cs-CZ" dirty="0" smtClean="0"/>
              <a:t>.2.2013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http://cs.wikipedia.org/wiki/Soubor:CZ04_LAU.PNG </a:t>
            </a:r>
            <a:endParaRPr lang="cs-CZ" dirty="0" smtClean="0"/>
          </a:p>
          <a:p>
            <a:endParaRPr lang="cs-CZ" dirty="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BURSA</a:t>
            </a:r>
            <a:r>
              <a:rPr lang="cs-CZ" dirty="0">
                <a:latin typeface="Calibri" pitchFamily="34" charset="0"/>
              </a:rPr>
              <a:t>, CSC., Milan. Stručný </a:t>
            </a:r>
            <a:r>
              <a:rPr lang="cs-CZ" dirty="0" err="1" smtClean="0">
                <a:latin typeface="Calibri" pitchFamily="34" charset="0"/>
              </a:rPr>
              <a:t>ekonomickogeografický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přehled krajů Česka. Ústí nad Labem: Univerzita </a:t>
            </a:r>
            <a:r>
              <a:rPr lang="cs-CZ" dirty="0" err="1">
                <a:latin typeface="Calibri" pitchFamily="34" charset="0"/>
              </a:rPr>
              <a:t>J.E.Purkyně</a:t>
            </a:r>
            <a:r>
              <a:rPr lang="cs-CZ" dirty="0">
                <a:latin typeface="Calibri" pitchFamily="34" charset="0"/>
              </a:rPr>
              <a:t> v Ústí nad Labem Přírodovědecká fakulta, 2009, ISBN 978-80-7414-200-0</a:t>
            </a: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222</TotalTime>
  <Words>826</Words>
  <Application>Microsoft Office PowerPoint</Application>
  <PresentationFormat>Předvádění na obrazovce (4:3)</PresentationFormat>
  <Paragraphs>116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Prezentace aplikace PowerPoint</vt:lpstr>
      <vt:lpstr>ANOTACE</vt:lpstr>
      <vt:lpstr>Prezentace aplikace PowerPoint</vt:lpstr>
      <vt:lpstr>Administrativní členění NUTS</vt:lpstr>
      <vt:lpstr>LOKALIZACE</vt:lpstr>
      <vt:lpstr>Prezentace aplikace PowerPoint</vt:lpstr>
      <vt:lpstr>Vyber správnou odpoveď Pracuj s atlasem a internetem </vt:lpstr>
      <vt:lpstr>Hospodářská charakteristika</vt:lpstr>
      <vt:lpstr>Zemědělství</vt:lpstr>
      <vt:lpstr>Průmysl</vt:lpstr>
      <vt:lpstr>Internet   PRÁCE VE SKUPINÁCH Statistiky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33</cp:revision>
  <dcterms:created xsi:type="dcterms:W3CDTF">2013-09-26T08:02:37Z</dcterms:created>
  <dcterms:modified xsi:type="dcterms:W3CDTF">2013-11-24T18:39:47Z</dcterms:modified>
</cp:coreProperties>
</file>