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72" r:id="rId2"/>
    <p:sldId id="257" r:id="rId3"/>
    <p:sldId id="273" r:id="rId4"/>
    <p:sldId id="261" r:id="rId5"/>
    <p:sldId id="262" r:id="rId6"/>
    <p:sldId id="263" r:id="rId7"/>
    <p:sldId id="265" r:id="rId8"/>
    <p:sldId id="267" r:id="rId9"/>
    <p:sldId id="274" r:id="rId10"/>
  </p:sldIdLst>
  <p:sldSz cx="9144000" cy="6858000" type="screen4x3"/>
  <p:notesSz cx="6735763" cy="98663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5373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4C4256-0562-46FB-ABD6-8534A0AAFB26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1700" y="739775"/>
            <a:ext cx="4932363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3577" y="4686499"/>
            <a:ext cx="5388610" cy="44398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5373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F16089-80B0-4FF7-9B90-EE2FD481BE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9601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F16089-80B0-4FF7-9B90-EE2FD481BE6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F16089-80B0-4FF7-9B90-EE2FD481BE6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F16089-80B0-4FF7-9B90-EE2FD481BE6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F16089-80B0-4FF7-9B90-EE2FD481BE6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F16089-80B0-4FF7-9B90-EE2FD481BE6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F16089-80B0-4FF7-9B90-EE2FD481BE6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F16089-80B0-4FF7-9B90-EE2FD481BE6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F16089-80B0-4FF7-9B90-EE2FD481BE6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F16089-80B0-4FF7-9B90-EE2FD481BE6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21C2AC4-F5A7-46CA-A3A1-62BE26AC956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6F2FFE2-D4EB-4B4E-8A3F-0742A53F4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 advClick="0" advTm="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1C2AC4-F5A7-46CA-A3A1-62BE26AC956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F2FFE2-D4EB-4B4E-8A3F-0742A53F4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Click="0" advTm="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21C2AC4-F5A7-46CA-A3A1-62BE26AC956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6F2FFE2-D4EB-4B4E-8A3F-0742A53F4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 advClick="0" advTm="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1C2AC4-F5A7-46CA-A3A1-62BE26AC956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F2FFE2-D4EB-4B4E-8A3F-0742A53F4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Click="0" advTm="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1C2AC4-F5A7-46CA-A3A1-62BE26AC956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F2FFE2-D4EB-4B4E-8A3F-0742A53F4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Click="0" advTm="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1C2AC4-F5A7-46CA-A3A1-62BE26AC956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F2FFE2-D4EB-4B4E-8A3F-0742A53F4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Click="0" advTm="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21C2AC4-F5A7-46CA-A3A1-62BE26AC956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F2FFE2-D4EB-4B4E-8A3F-0742A53F4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Click="0" advTm="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1C2AC4-F5A7-46CA-A3A1-62BE26AC956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F2FFE2-D4EB-4B4E-8A3F-0742A53F4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Click="0" advTm="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1C2AC4-F5A7-46CA-A3A1-62BE26AC956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F2FFE2-D4EB-4B4E-8A3F-0742A53F47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 advClick="0" advTm="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1C2AC4-F5A7-46CA-A3A1-62BE26AC956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F2FFE2-D4EB-4B4E-8A3F-0742A53F4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Click="0" advTm="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21C2AC4-F5A7-46CA-A3A1-62BE26AC956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6F2FFE2-D4EB-4B4E-8A3F-0742A53F4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Click="0" advTm="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21C2AC4-F5A7-46CA-A3A1-62BE26AC956A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6F2FFE2-D4EB-4B4E-8A3F-0742A53F4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 advClick="0" advTm="0"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548680"/>
            <a:ext cx="583304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6707088" cy="1566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9998090"/>
              </p:ext>
            </p:extLst>
          </p:nvPr>
        </p:nvGraphicFramePr>
        <p:xfrm>
          <a:off x="467544" y="2492895"/>
          <a:ext cx="7416824" cy="365945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16824"/>
              </a:tblGrid>
              <a:tr h="936105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3871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13.2.2012</a:t>
                      </a:r>
                    </a:p>
                  </a:txBody>
                  <a:tcPr/>
                </a:tc>
              </a:tr>
              <a:tr h="53871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VY_32_INOVACE_08_DĚJEPIS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871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Nejnovější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dějiny – Mír po válce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  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871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 advClick="0" advTm="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Mír po válce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dirty="0"/>
              <a:t>1945 – vznik OSN</a:t>
            </a:r>
            <a:r>
              <a:rPr lang="cs-CZ" dirty="0"/>
              <a:t>=</a:t>
            </a:r>
            <a:r>
              <a:rPr lang="cs-CZ" b="1" dirty="0"/>
              <a:t> </a:t>
            </a:r>
            <a:r>
              <a:rPr lang="cs-CZ" dirty="0"/>
              <a:t>Organizace spojených </a:t>
            </a:r>
            <a:r>
              <a:rPr lang="cs-CZ" dirty="0" smtClean="0"/>
              <a:t>národů</a:t>
            </a:r>
          </a:p>
          <a:p>
            <a:pPr lvl="0"/>
            <a:endParaRPr lang="cs-CZ" dirty="0"/>
          </a:p>
          <a:p>
            <a:r>
              <a:rPr lang="cs-CZ" dirty="0" smtClean="0"/>
              <a:t> Potrestání válečných zločinců = </a:t>
            </a:r>
            <a:r>
              <a:rPr lang="cs-CZ" b="1" dirty="0" smtClean="0"/>
              <a:t>Mezinárodní vojenský tribunál v Norimberku</a:t>
            </a:r>
            <a:r>
              <a:rPr lang="cs-CZ" dirty="0" smtClean="0"/>
              <a:t> (listopad 1945-říjen 1946)   </a:t>
            </a:r>
          </a:p>
          <a:p>
            <a:endParaRPr lang="cs-CZ" dirty="0" smtClean="0"/>
          </a:p>
          <a:p>
            <a:r>
              <a:rPr lang="cs-CZ" dirty="0" smtClean="0"/>
              <a:t>podpis mírových smluv s poraženými státy – Bulharskem, Finskem, Itálií, Maďarskem, Rumunskem – únor 1947 Paříž</a:t>
            </a:r>
          </a:p>
          <a:p>
            <a:endParaRPr lang="cs-CZ" dirty="0"/>
          </a:p>
        </p:txBody>
      </p:sp>
    </p:spTree>
  </p:cSld>
  <p:clrMapOvr>
    <a:masterClrMapping/>
  </p:clrMapOvr>
  <p:transition spd="med" advClick="0" advTm="0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Lavice obžalovaných – Přední řada: </a:t>
            </a:r>
            <a:r>
              <a:rPr lang="cs-CZ" sz="2000" dirty="0" err="1" smtClean="0"/>
              <a:t>Göring</a:t>
            </a:r>
            <a:r>
              <a:rPr lang="cs-CZ" sz="2000" dirty="0" smtClean="0"/>
              <a:t>, </a:t>
            </a:r>
            <a:r>
              <a:rPr lang="cs-CZ" sz="2000" dirty="0" err="1" smtClean="0"/>
              <a:t>Hess</a:t>
            </a:r>
            <a:r>
              <a:rPr lang="cs-CZ" sz="2000" dirty="0" smtClean="0"/>
              <a:t>, </a:t>
            </a:r>
            <a:r>
              <a:rPr lang="cs-CZ" sz="2000" dirty="0" err="1" smtClean="0"/>
              <a:t>von</a:t>
            </a:r>
            <a:r>
              <a:rPr lang="cs-CZ" sz="2000" dirty="0" smtClean="0"/>
              <a:t> </a:t>
            </a:r>
            <a:r>
              <a:rPr lang="cs-CZ" sz="2000" dirty="0" err="1" smtClean="0"/>
              <a:t>Ribbentrop</a:t>
            </a:r>
            <a:r>
              <a:rPr lang="cs-CZ" sz="2000" dirty="0" smtClean="0"/>
              <a:t> a </a:t>
            </a:r>
            <a:r>
              <a:rPr lang="cs-CZ" sz="2000" dirty="0" err="1" smtClean="0"/>
              <a:t>Keitel</a:t>
            </a:r>
            <a:r>
              <a:rPr lang="cs-CZ" sz="2000" dirty="0" smtClean="0"/>
              <a:t>. Druhá řada: </a:t>
            </a:r>
            <a:r>
              <a:rPr lang="cs-CZ" sz="2000" dirty="0" err="1" smtClean="0"/>
              <a:t>Dönitz</a:t>
            </a:r>
            <a:r>
              <a:rPr lang="cs-CZ" sz="2000" dirty="0" smtClean="0"/>
              <a:t>, </a:t>
            </a:r>
            <a:r>
              <a:rPr lang="cs-CZ" sz="2000" dirty="0" err="1" smtClean="0"/>
              <a:t>Raeder</a:t>
            </a:r>
            <a:r>
              <a:rPr lang="cs-CZ" sz="2000" dirty="0" smtClean="0"/>
              <a:t>, </a:t>
            </a:r>
            <a:r>
              <a:rPr lang="cs-CZ" sz="2000" dirty="0" err="1" smtClean="0"/>
              <a:t>Schirach</a:t>
            </a:r>
            <a:r>
              <a:rPr lang="cs-CZ" sz="2000" dirty="0" smtClean="0"/>
              <a:t> a </a:t>
            </a:r>
            <a:r>
              <a:rPr lang="cs-CZ" sz="2000" dirty="0" err="1" smtClean="0"/>
              <a:t>Sauckel</a:t>
            </a:r>
            <a:r>
              <a:rPr lang="cs-CZ" sz="2000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http://upload.wikimedia.org/wikipedia/commons/8/8d/Nuremberg-1-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844824"/>
            <a:ext cx="6336704" cy="4392488"/>
          </a:xfrm>
          <a:prstGeom prst="rect">
            <a:avLst/>
          </a:prstGeom>
          <a:noFill/>
        </p:spPr>
      </p:pic>
    </p:spTree>
  </p:cSld>
  <p:clrMapOvr>
    <a:masterClrMapping/>
  </p:clrMapOvr>
  <p:transition spd="med" advClick="0" advTm="0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cs-CZ" dirty="0" smtClean="0"/>
          </a:p>
          <a:p>
            <a:pPr lvl="0"/>
            <a:r>
              <a:rPr lang="cs-CZ" dirty="0" smtClean="0"/>
              <a:t>K</a:t>
            </a:r>
            <a:r>
              <a:rPr lang="cs-CZ" dirty="0"/>
              <a:t> podpisu smluv s Německem a Japonskem nedošlo, protože  během jednání dochází k rozporům mezi spojenci (USA navrhují federalizaci Německa, SSSR chce jednotnou ústřední vládu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 spd="med" advClick="0" advTm="0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Konfrontace </a:t>
            </a:r>
            <a:r>
              <a:rPr lang="cs-CZ" dirty="0"/>
              <a:t>USA s SSSR </a:t>
            </a:r>
            <a:r>
              <a:rPr lang="cs-CZ" dirty="0" smtClean="0"/>
              <a:t>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  demokracie                     komunistické </a:t>
            </a:r>
            <a:r>
              <a:rPr lang="cs-CZ" b="1" dirty="0"/>
              <a:t>totalitě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3491880" y="2852936"/>
            <a:ext cx="648072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ásobení 4"/>
          <p:cNvSpPr/>
          <p:nvPr/>
        </p:nvSpPr>
        <p:spPr>
          <a:xfrm>
            <a:off x="3347864" y="3717032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 advClick="0" advTm="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USA hospodářsky nejvyspělejší a nejsilnější země </a:t>
            </a:r>
            <a:r>
              <a:rPr lang="cs-CZ" dirty="0" smtClean="0"/>
              <a:t>světa</a:t>
            </a:r>
          </a:p>
          <a:p>
            <a:pPr lvl="0">
              <a:buNone/>
            </a:pPr>
            <a:endParaRPr lang="cs-CZ" dirty="0"/>
          </a:p>
          <a:p>
            <a:r>
              <a:rPr lang="cs-CZ" dirty="0" err="1"/>
              <a:t>Trumen</a:t>
            </a:r>
            <a:r>
              <a:rPr lang="cs-CZ" dirty="0"/>
              <a:t> se obává rozpínavosti </a:t>
            </a:r>
            <a:r>
              <a:rPr lang="cs-CZ" dirty="0" smtClean="0"/>
              <a:t>SSSR</a:t>
            </a:r>
          </a:p>
          <a:p>
            <a:pPr>
              <a:buNone/>
            </a:pPr>
            <a:endParaRPr lang="cs-CZ" dirty="0"/>
          </a:p>
          <a:p>
            <a:r>
              <a:rPr lang="cs-CZ" dirty="0" smtClean="0"/>
              <a:t>Sovětizace východní a střední Evropy</a:t>
            </a:r>
          </a:p>
          <a:p>
            <a:endParaRPr lang="cs-CZ" dirty="0"/>
          </a:p>
        </p:txBody>
      </p:sp>
    </p:spTree>
  </p:cSld>
  <p:clrMapOvr>
    <a:masterClrMapping/>
  </p:clrMapOvr>
  <p:transition spd="med" advClick="0" advTm="0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SSSR   </a:t>
            </a:r>
            <a:r>
              <a:rPr lang="cs-CZ" dirty="0"/>
              <a:t>– velké ztráty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-vojensky </a:t>
            </a:r>
            <a:r>
              <a:rPr lang="cs-CZ" dirty="0"/>
              <a:t>a politicky posílen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dirty="0"/>
              <a:t>-územní zisky</a:t>
            </a:r>
          </a:p>
          <a:p>
            <a:pPr>
              <a:buNone/>
            </a:pPr>
            <a:r>
              <a:rPr lang="cs-CZ" dirty="0" smtClean="0"/>
              <a:t>             </a:t>
            </a:r>
            <a:r>
              <a:rPr lang="cs-CZ" dirty="0"/>
              <a:t>-totalitní diktatura Stalina </a:t>
            </a:r>
            <a:r>
              <a:rPr lang="cs-CZ" dirty="0" smtClean="0"/>
              <a:t>(SSSR  </a:t>
            </a:r>
          </a:p>
          <a:p>
            <a:pPr>
              <a:buNone/>
            </a:pPr>
            <a:r>
              <a:rPr lang="cs-CZ" dirty="0" smtClean="0"/>
              <a:t>              odmítá </a:t>
            </a:r>
            <a:r>
              <a:rPr lang="cs-CZ" dirty="0"/>
              <a:t>hospodářskou pomoc bývalých </a:t>
            </a:r>
          </a:p>
          <a:p>
            <a:pPr>
              <a:buNone/>
            </a:pPr>
            <a:r>
              <a:rPr lang="cs-CZ" dirty="0" smtClean="0"/>
              <a:t>              spojenců)</a:t>
            </a:r>
          </a:p>
          <a:p>
            <a:pPr>
              <a:buNone/>
            </a:pPr>
            <a:r>
              <a:rPr lang="cs-CZ" dirty="0" smtClean="0"/>
              <a:t>             - gulagy</a:t>
            </a:r>
            <a:endParaRPr lang="cs-CZ" dirty="0"/>
          </a:p>
          <a:p>
            <a:pPr lvl="1"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stalinismus</a:t>
            </a:r>
            <a:r>
              <a:rPr lang="cs-CZ" sz="2600" dirty="0" smtClean="0"/>
              <a:t> </a:t>
            </a:r>
            <a:r>
              <a:rPr lang="cs-CZ" sz="2600" dirty="0">
                <a:solidFill>
                  <a:schemeClr val="tx1"/>
                </a:solidFill>
              </a:rPr>
              <a:t>– způsob politické vlády ( podle Stalina), násilná diktátorská vláda a řízení </a:t>
            </a:r>
            <a:r>
              <a:rPr lang="cs-CZ" sz="2600" dirty="0" smtClean="0">
                <a:solidFill>
                  <a:schemeClr val="tx1"/>
                </a:solidFill>
              </a:rPr>
              <a:t>státu</a:t>
            </a:r>
            <a:endParaRPr lang="cs-CZ" sz="26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 spd="med" advClick="0" advTm="0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/>
              <a:t> </a:t>
            </a:r>
          </a:p>
          <a:p>
            <a:r>
              <a:rPr lang="cs-CZ" b="1" dirty="0"/>
              <a:t>Úkoly:</a:t>
            </a:r>
            <a:endParaRPr lang="cs-CZ" dirty="0"/>
          </a:p>
          <a:p>
            <a:r>
              <a:rPr lang="cs-CZ" dirty="0"/>
              <a:t>Vyhledej, kde vznikla OSN</a:t>
            </a:r>
          </a:p>
          <a:p>
            <a:r>
              <a:rPr lang="cs-CZ" dirty="0"/>
              <a:t>Vysvětli pojem studená válka, sovětizace a gulag</a:t>
            </a:r>
          </a:p>
          <a:p>
            <a:r>
              <a:rPr lang="cs-CZ" dirty="0"/>
              <a:t>Vyhledej, které válečné zločince odsoudil vojenský tribunál v Norimberku k trestu smrti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ransition spd="med" advClick="0" advTm="0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Citace:</a:t>
            </a:r>
          </a:p>
          <a:p>
            <a:pPr>
              <a:buNone/>
            </a:pPr>
            <a:r>
              <a:rPr lang="cs-CZ" dirty="0" smtClean="0"/>
              <a:t>Soubor:</a:t>
            </a:r>
            <a:r>
              <a:rPr lang="cs-CZ" dirty="0" err="1" smtClean="0"/>
              <a:t>Nuremberg</a:t>
            </a:r>
            <a:r>
              <a:rPr lang="cs-CZ" dirty="0" smtClean="0"/>
              <a:t>-1-.</a:t>
            </a:r>
            <a:r>
              <a:rPr lang="cs-CZ" dirty="0" err="1" smtClean="0"/>
              <a:t>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19.8. 2008 [cit. 2011-12-02]. Dostupné z WWW: &lt;http://cs.wikipedia.org/wiki/Soubor:Nuremberg-1-.jpg&gt;.</a:t>
            </a:r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se seznámí s politickým vývojem po druhé světové válce, pochopí rozložení vlivu mezi USA a SSSR, naučí se pracovat s pojmy.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 advClick="0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86</TotalTime>
  <Words>169</Words>
  <Application>Microsoft Office PowerPoint</Application>
  <PresentationFormat>Předvádění na obrazovce (4:3)</PresentationFormat>
  <Paragraphs>55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Mír po válce</vt:lpstr>
      <vt:lpstr>      Lavice obžalovaných – Přední řada: Göring, Hess, von Ribbentrop a Keitel. Druhá řada: Dönitz, Raeder, Schirach a Sauckel.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Mír po válce</dc:title>
  <dc:creator>Milena</dc:creator>
  <cp:lastModifiedBy>Vesna202261</cp:lastModifiedBy>
  <cp:revision>26</cp:revision>
  <cp:lastPrinted>2012-02-13T07:38:37Z</cp:lastPrinted>
  <dcterms:created xsi:type="dcterms:W3CDTF">2011-10-09T14:44:14Z</dcterms:created>
  <dcterms:modified xsi:type="dcterms:W3CDTF">2012-02-28T08:13:55Z</dcterms:modified>
</cp:coreProperties>
</file>