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4090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57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22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706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176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8345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264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597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07236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0191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730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647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slovnik.seznam.cz/cz-en/?q=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estov%C3%A1n%C3%AD&amp;ex=1#ai:MP900179972|mt:2|" TargetMode="External"/><Relationship Id="rId2" Type="http://schemas.openxmlformats.org/officeDocument/2006/relationships/hyperlink" Target="http://office.microsoft.com/cs-cz/images/results.aspx?qu=cestov%C3%A1n%C3%AD&amp;ex=1#ai:MP900386054|mt:2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lovnik.seznam.cz/cz-en/?q=" TargetMode="External"/><Relationship Id="rId5" Type="http://schemas.openxmlformats.org/officeDocument/2006/relationships/hyperlink" Target="http://office.microsoft.com/cs-cz/images/results.aspx?qu=hotel&amp;ex=2#ai:MP900431761|" TargetMode="External"/><Relationship Id="rId4" Type="http://schemas.openxmlformats.org/officeDocument/2006/relationships/hyperlink" Target="http://office.microsoft.com/cs-cz/images/results.aspx?qu=cestov%C3%A1n%C3%AD&amp;ex=1#ai:MP900402671|mt:2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 bwMode="auto">
          <a:xfrm>
            <a:off x="1278310" y="796860"/>
            <a:ext cx="6603187" cy="6449317"/>
            <a:chOff x="1126" y="332"/>
            <a:chExt cx="3991" cy="3898"/>
          </a:xfrm>
        </p:grpSpPr>
        <p:sp>
          <p:nvSpPr>
            <p:cNvPr id="5" name="Rectangle 5"/>
            <p:cNvSpPr>
              <a:spLocks noChangeArrowheads="1"/>
            </p:cNvSpPr>
            <p:nvPr/>
          </p:nvSpPr>
          <p:spPr bwMode="auto">
            <a:xfrm>
              <a:off x="1126" y="332"/>
              <a:ext cx="626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6" name="Rectangle 6"/>
            <p:cNvSpPr>
              <a:spLocks noChangeArrowheads="1"/>
            </p:cNvSpPr>
            <p:nvPr/>
          </p:nvSpPr>
          <p:spPr bwMode="auto">
            <a:xfrm>
              <a:off x="1666" y="380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" name="Rectangle 7"/>
            <p:cNvSpPr>
              <a:spLocks noChangeArrowheads="1"/>
            </p:cNvSpPr>
            <p:nvPr/>
          </p:nvSpPr>
          <p:spPr bwMode="auto">
            <a:xfrm>
              <a:off x="4647" y="113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1239" y="1540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239" y="1733"/>
              <a:ext cx="513" cy="2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7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1666" y="1781"/>
              <a:ext cx="66" cy="13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100" smtClean="0">
                  <a:solidFill>
                    <a:srgbClr val="000000"/>
                  </a:solidFill>
                  <a:latin typeface="Times New Roman" pitchFamily="18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1187" y="1905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87" y="2127"/>
              <a:ext cx="52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2063" y="2127"/>
              <a:ext cx="5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1187" y="2256"/>
              <a:ext cx="930" cy="222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1239" y="2127"/>
              <a:ext cx="824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1239" y="2127"/>
              <a:ext cx="419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ŠKOLA: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1571" y="21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2124" y="1905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9" name="Rectangle 19"/>
            <p:cNvSpPr>
              <a:spLocks noChangeArrowheads="1"/>
            </p:cNvSpPr>
            <p:nvPr/>
          </p:nvSpPr>
          <p:spPr bwMode="auto">
            <a:xfrm>
              <a:off x="2124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0" name="Rectangle 20"/>
            <p:cNvSpPr>
              <a:spLocks noChangeArrowheads="1"/>
            </p:cNvSpPr>
            <p:nvPr/>
          </p:nvSpPr>
          <p:spPr bwMode="auto">
            <a:xfrm>
              <a:off x="5057" y="2063"/>
              <a:ext cx="54" cy="25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1" name="Rectangle 21"/>
            <p:cNvSpPr>
              <a:spLocks noChangeArrowheads="1"/>
            </p:cNvSpPr>
            <p:nvPr/>
          </p:nvSpPr>
          <p:spPr bwMode="auto">
            <a:xfrm>
              <a:off x="2124" y="2320"/>
              <a:ext cx="2987" cy="15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2" name="Rectangle 22"/>
            <p:cNvSpPr>
              <a:spLocks noChangeArrowheads="1"/>
            </p:cNvSpPr>
            <p:nvPr/>
          </p:nvSpPr>
          <p:spPr bwMode="auto">
            <a:xfrm>
              <a:off x="2178" y="2063"/>
              <a:ext cx="2879" cy="129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3" name="Rectangle 23"/>
            <p:cNvSpPr>
              <a:spLocks noChangeArrowheads="1"/>
            </p:cNvSpPr>
            <p:nvPr/>
          </p:nvSpPr>
          <p:spPr bwMode="auto">
            <a:xfrm>
              <a:off x="2178" y="2063"/>
              <a:ext cx="27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Gymnázium, Chomutov, Mostecká 3000, příspěvková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4" name="Rectangle 24"/>
            <p:cNvSpPr>
              <a:spLocks noChangeArrowheads="1"/>
            </p:cNvSpPr>
            <p:nvPr/>
          </p:nvSpPr>
          <p:spPr bwMode="auto">
            <a:xfrm>
              <a:off x="2178" y="2192"/>
              <a:ext cx="2879" cy="128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5" name="Rectangle 25"/>
            <p:cNvSpPr>
              <a:spLocks noChangeArrowheads="1"/>
            </p:cNvSpPr>
            <p:nvPr/>
          </p:nvSpPr>
          <p:spPr bwMode="auto">
            <a:xfrm>
              <a:off x="2178" y="2191"/>
              <a:ext cx="593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organizace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6" name="Rectangle 26"/>
            <p:cNvSpPr>
              <a:spLocks noChangeArrowheads="1"/>
            </p:cNvSpPr>
            <p:nvPr/>
          </p:nvSpPr>
          <p:spPr bwMode="auto">
            <a:xfrm>
              <a:off x="2673" y="2196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27" name="Rectangle 27"/>
            <p:cNvSpPr>
              <a:spLocks noChangeArrowheads="1"/>
            </p:cNvSpPr>
            <p:nvPr/>
          </p:nvSpPr>
          <p:spPr bwMode="auto">
            <a:xfrm>
              <a:off x="1178" y="189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8" name="Rectangle 28"/>
            <p:cNvSpPr>
              <a:spLocks noChangeArrowheads="1"/>
            </p:cNvSpPr>
            <p:nvPr/>
          </p:nvSpPr>
          <p:spPr bwMode="auto">
            <a:xfrm>
              <a:off x="1178" y="1898"/>
              <a:ext cx="8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29" name="Rectangle 29"/>
            <p:cNvSpPr>
              <a:spLocks noChangeArrowheads="1"/>
            </p:cNvSpPr>
            <p:nvPr/>
          </p:nvSpPr>
          <p:spPr bwMode="auto">
            <a:xfrm>
              <a:off x="1186" y="189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0" name="Rectangle 30"/>
            <p:cNvSpPr>
              <a:spLocks noChangeArrowheads="1"/>
            </p:cNvSpPr>
            <p:nvPr/>
          </p:nvSpPr>
          <p:spPr bwMode="auto">
            <a:xfrm>
              <a:off x="1186" y="1905"/>
              <a:ext cx="931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1" name="Rectangle 31"/>
            <p:cNvSpPr>
              <a:spLocks noChangeArrowheads="1"/>
            </p:cNvSpPr>
            <p:nvPr/>
          </p:nvSpPr>
          <p:spPr bwMode="auto">
            <a:xfrm>
              <a:off x="2117" y="1905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2" name="Rectangle 32"/>
            <p:cNvSpPr>
              <a:spLocks noChangeArrowheads="1"/>
            </p:cNvSpPr>
            <p:nvPr/>
          </p:nvSpPr>
          <p:spPr bwMode="auto">
            <a:xfrm>
              <a:off x="2117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3" name="Rectangle 33"/>
            <p:cNvSpPr>
              <a:spLocks noChangeArrowheads="1"/>
            </p:cNvSpPr>
            <p:nvPr/>
          </p:nvSpPr>
          <p:spPr bwMode="auto">
            <a:xfrm>
              <a:off x="2124" y="189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4" name="Rectangle 34"/>
            <p:cNvSpPr>
              <a:spLocks noChangeArrowheads="1"/>
            </p:cNvSpPr>
            <p:nvPr/>
          </p:nvSpPr>
          <p:spPr bwMode="auto">
            <a:xfrm>
              <a:off x="2124" y="1905"/>
              <a:ext cx="2986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5" name="Rectangle 35"/>
            <p:cNvSpPr>
              <a:spLocks noChangeArrowheads="1"/>
            </p:cNvSpPr>
            <p:nvPr/>
          </p:nvSpPr>
          <p:spPr bwMode="auto">
            <a:xfrm>
              <a:off x="5110" y="189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6" name="Rectangle 36"/>
            <p:cNvSpPr>
              <a:spLocks noChangeArrowheads="1"/>
            </p:cNvSpPr>
            <p:nvPr/>
          </p:nvSpPr>
          <p:spPr bwMode="auto">
            <a:xfrm>
              <a:off x="5110" y="1898"/>
              <a:ext cx="7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7" name="Rectangle 37"/>
            <p:cNvSpPr>
              <a:spLocks noChangeArrowheads="1"/>
            </p:cNvSpPr>
            <p:nvPr/>
          </p:nvSpPr>
          <p:spPr bwMode="auto">
            <a:xfrm>
              <a:off x="1182" y="2451"/>
              <a:ext cx="939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8" name="Rectangle 38"/>
            <p:cNvSpPr>
              <a:spLocks noChangeArrowheads="1"/>
            </p:cNvSpPr>
            <p:nvPr/>
          </p:nvSpPr>
          <p:spPr bwMode="auto">
            <a:xfrm>
              <a:off x="1178" y="1932"/>
              <a:ext cx="8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39" name="Rectangle 39"/>
            <p:cNvSpPr>
              <a:spLocks noChangeArrowheads="1"/>
            </p:cNvSpPr>
            <p:nvPr/>
          </p:nvSpPr>
          <p:spPr bwMode="auto">
            <a:xfrm>
              <a:off x="2121" y="2451"/>
              <a:ext cx="2993" cy="27"/>
            </a:xfrm>
            <a:prstGeom prst="rect">
              <a:avLst/>
            </a:prstGeom>
            <a:solidFill>
              <a:srgbClr val="6076B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0" name="Rectangle 40"/>
            <p:cNvSpPr>
              <a:spLocks noChangeArrowheads="1"/>
            </p:cNvSpPr>
            <p:nvPr/>
          </p:nvSpPr>
          <p:spPr bwMode="auto">
            <a:xfrm>
              <a:off x="2117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1" name="Rectangle 41"/>
            <p:cNvSpPr>
              <a:spLocks noChangeArrowheads="1"/>
            </p:cNvSpPr>
            <p:nvPr/>
          </p:nvSpPr>
          <p:spPr bwMode="auto">
            <a:xfrm>
              <a:off x="5110" y="1932"/>
              <a:ext cx="7" cy="54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2" name="Rectangle 42"/>
            <p:cNvSpPr>
              <a:spLocks noChangeArrowheads="1"/>
            </p:cNvSpPr>
            <p:nvPr/>
          </p:nvSpPr>
          <p:spPr bwMode="auto">
            <a:xfrm>
              <a:off x="1187" y="250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3" name="Rectangle 43"/>
            <p:cNvSpPr>
              <a:spLocks noChangeArrowheads="1"/>
            </p:cNvSpPr>
            <p:nvPr/>
          </p:nvSpPr>
          <p:spPr bwMode="auto">
            <a:xfrm>
              <a:off x="1187" y="2528"/>
              <a:ext cx="52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4" name="Rectangle 44"/>
            <p:cNvSpPr>
              <a:spLocks noChangeArrowheads="1"/>
            </p:cNvSpPr>
            <p:nvPr/>
          </p:nvSpPr>
          <p:spPr bwMode="auto">
            <a:xfrm>
              <a:off x="2063" y="2528"/>
              <a:ext cx="5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5" name="Rectangle 45"/>
            <p:cNvSpPr>
              <a:spLocks noChangeArrowheads="1"/>
            </p:cNvSpPr>
            <p:nvPr/>
          </p:nvSpPr>
          <p:spPr bwMode="auto">
            <a:xfrm>
              <a:off x="1187" y="2656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6" name="Rectangle 46"/>
            <p:cNvSpPr>
              <a:spLocks noChangeArrowheads="1"/>
            </p:cNvSpPr>
            <p:nvPr/>
          </p:nvSpPr>
          <p:spPr bwMode="auto">
            <a:xfrm>
              <a:off x="1239" y="2528"/>
              <a:ext cx="824" cy="128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47" name="Rectangle 47"/>
            <p:cNvSpPr>
              <a:spLocks noChangeArrowheads="1"/>
            </p:cNvSpPr>
            <p:nvPr/>
          </p:nvSpPr>
          <p:spPr bwMode="auto">
            <a:xfrm>
              <a:off x="1239" y="2527"/>
              <a:ext cx="452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AUTOR: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8" name="Rectangle 48"/>
            <p:cNvSpPr>
              <a:spLocks noChangeArrowheads="1"/>
            </p:cNvSpPr>
            <p:nvPr/>
          </p:nvSpPr>
          <p:spPr bwMode="auto">
            <a:xfrm>
              <a:off x="1600" y="253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49" name="Rectangle 49"/>
            <p:cNvSpPr>
              <a:spLocks noChangeArrowheads="1"/>
            </p:cNvSpPr>
            <p:nvPr/>
          </p:nvSpPr>
          <p:spPr bwMode="auto">
            <a:xfrm>
              <a:off x="2124" y="2501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0" name="Rectangle 50"/>
            <p:cNvSpPr>
              <a:spLocks noChangeArrowheads="1"/>
            </p:cNvSpPr>
            <p:nvPr/>
          </p:nvSpPr>
          <p:spPr bwMode="auto">
            <a:xfrm>
              <a:off x="2124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1" name="Rectangle 51"/>
            <p:cNvSpPr>
              <a:spLocks noChangeArrowheads="1"/>
            </p:cNvSpPr>
            <p:nvPr/>
          </p:nvSpPr>
          <p:spPr bwMode="auto">
            <a:xfrm>
              <a:off x="5057" y="253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2" name="Rectangle 52"/>
            <p:cNvSpPr>
              <a:spLocks noChangeArrowheads="1"/>
            </p:cNvSpPr>
            <p:nvPr/>
          </p:nvSpPr>
          <p:spPr bwMode="auto">
            <a:xfrm>
              <a:off x="2124" y="2652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3" name="Rectangle 53"/>
            <p:cNvSpPr>
              <a:spLocks noChangeArrowheads="1"/>
            </p:cNvSpPr>
            <p:nvPr/>
          </p:nvSpPr>
          <p:spPr bwMode="auto">
            <a:xfrm>
              <a:off x="2178" y="253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4" name="Rectangle 54"/>
            <p:cNvSpPr>
              <a:spLocks noChangeArrowheads="1"/>
            </p:cNvSpPr>
            <p:nvPr/>
          </p:nvSpPr>
          <p:spPr bwMode="auto">
            <a:xfrm>
              <a:off x="2178" y="2533"/>
              <a:ext cx="946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Radka Fuchsová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5" name="Rectangle 55"/>
            <p:cNvSpPr>
              <a:spLocks noChangeArrowheads="1"/>
            </p:cNvSpPr>
            <p:nvPr/>
          </p:nvSpPr>
          <p:spPr bwMode="auto">
            <a:xfrm>
              <a:off x="3019" y="2533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56" name="Rectangle 56"/>
            <p:cNvSpPr>
              <a:spLocks noChangeArrowheads="1"/>
            </p:cNvSpPr>
            <p:nvPr/>
          </p:nvSpPr>
          <p:spPr bwMode="auto">
            <a:xfrm>
              <a:off x="1178" y="2478"/>
              <a:ext cx="8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7" name="Rectangle 57"/>
            <p:cNvSpPr>
              <a:spLocks noChangeArrowheads="1"/>
            </p:cNvSpPr>
            <p:nvPr/>
          </p:nvSpPr>
          <p:spPr bwMode="auto">
            <a:xfrm>
              <a:off x="1186" y="2478"/>
              <a:ext cx="931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8" name="Rectangle 58"/>
            <p:cNvSpPr>
              <a:spLocks noChangeArrowheads="1"/>
            </p:cNvSpPr>
            <p:nvPr/>
          </p:nvSpPr>
          <p:spPr bwMode="auto">
            <a:xfrm>
              <a:off x="1186" y="2501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59" name="Rectangle 59"/>
            <p:cNvSpPr>
              <a:spLocks noChangeArrowheads="1"/>
            </p:cNvSpPr>
            <p:nvPr/>
          </p:nvSpPr>
          <p:spPr bwMode="auto">
            <a:xfrm>
              <a:off x="2124" y="2501"/>
              <a:ext cx="17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0" name="Rectangle 60"/>
            <p:cNvSpPr>
              <a:spLocks noChangeArrowheads="1"/>
            </p:cNvSpPr>
            <p:nvPr/>
          </p:nvSpPr>
          <p:spPr bwMode="auto">
            <a:xfrm>
              <a:off x="2117" y="2501"/>
              <a:ext cx="7" cy="2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1" name="Rectangle 61"/>
            <p:cNvSpPr>
              <a:spLocks noChangeArrowheads="1"/>
            </p:cNvSpPr>
            <p:nvPr/>
          </p:nvSpPr>
          <p:spPr bwMode="auto">
            <a:xfrm>
              <a:off x="2117" y="2478"/>
              <a:ext cx="24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2" name="Rectangle 62"/>
            <p:cNvSpPr>
              <a:spLocks noChangeArrowheads="1"/>
            </p:cNvSpPr>
            <p:nvPr/>
          </p:nvSpPr>
          <p:spPr bwMode="auto">
            <a:xfrm>
              <a:off x="2141" y="2478"/>
              <a:ext cx="2969" cy="2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3" name="Rectangle 63"/>
            <p:cNvSpPr>
              <a:spLocks noChangeArrowheads="1"/>
            </p:cNvSpPr>
            <p:nvPr/>
          </p:nvSpPr>
          <p:spPr bwMode="auto">
            <a:xfrm>
              <a:off x="2141" y="2501"/>
              <a:ext cx="296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4" name="Rectangle 64"/>
            <p:cNvSpPr>
              <a:spLocks noChangeArrowheads="1"/>
            </p:cNvSpPr>
            <p:nvPr/>
          </p:nvSpPr>
          <p:spPr bwMode="auto">
            <a:xfrm>
              <a:off x="5110" y="2478"/>
              <a:ext cx="7" cy="5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5" name="Rectangle 65"/>
            <p:cNvSpPr>
              <a:spLocks noChangeArrowheads="1"/>
            </p:cNvSpPr>
            <p:nvPr/>
          </p:nvSpPr>
          <p:spPr bwMode="auto">
            <a:xfrm>
              <a:off x="1182" y="2656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6" name="Rectangle 66"/>
            <p:cNvSpPr>
              <a:spLocks noChangeArrowheads="1"/>
            </p:cNvSpPr>
            <p:nvPr/>
          </p:nvSpPr>
          <p:spPr bwMode="auto">
            <a:xfrm>
              <a:off x="1178" y="2528"/>
              <a:ext cx="8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7" name="Rectangle 67"/>
            <p:cNvSpPr>
              <a:spLocks noChangeArrowheads="1"/>
            </p:cNvSpPr>
            <p:nvPr/>
          </p:nvSpPr>
          <p:spPr bwMode="auto">
            <a:xfrm>
              <a:off x="2121" y="2656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8" name="Rectangle 68"/>
            <p:cNvSpPr>
              <a:spLocks noChangeArrowheads="1"/>
            </p:cNvSpPr>
            <p:nvPr/>
          </p:nvSpPr>
          <p:spPr bwMode="auto">
            <a:xfrm>
              <a:off x="2117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69" name="Rectangle 69"/>
            <p:cNvSpPr>
              <a:spLocks noChangeArrowheads="1"/>
            </p:cNvSpPr>
            <p:nvPr/>
          </p:nvSpPr>
          <p:spPr bwMode="auto">
            <a:xfrm>
              <a:off x="5110" y="2528"/>
              <a:ext cx="7" cy="155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0" name="Rectangle 70"/>
            <p:cNvSpPr>
              <a:spLocks noChangeArrowheads="1"/>
            </p:cNvSpPr>
            <p:nvPr/>
          </p:nvSpPr>
          <p:spPr bwMode="auto">
            <a:xfrm>
              <a:off x="1187" y="2690"/>
              <a:ext cx="930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1" name="Rectangle 71"/>
            <p:cNvSpPr>
              <a:spLocks noChangeArrowheads="1"/>
            </p:cNvSpPr>
            <p:nvPr/>
          </p:nvSpPr>
          <p:spPr bwMode="auto">
            <a:xfrm>
              <a:off x="1187" y="2740"/>
              <a:ext cx="52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2" name="Rectangle 72"/>
            <p:cNvSpPr>
              <a:spLocks noChangeArrowheads="1"/>
            </p:cNvSpPr>
            <p:nvPr/>
          </p:nvSpPr>
          <p:spPr bwMode="auto">
            <a:xfrm>
              <a:off x="2063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3" name="Rectangle 73"/>
            <p:cNvSpPr>
              <a:spLocks noChangeArrowheads="1"/>
            </p:cNvSpPr>
            <p:nvPr/>
          </p:nvSpPr>
          <p:spPr bwMode="auto">
            <a:xfrm>
              <a:off x="1187" y="2868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4" name="Rectangle 74"/>
            <p:cNvSpPr>
              <a:spLocks noChangeArrowheads="1"/>
            </p:cNvSpPr>
            <p:nvPr/>
          </p:nvSpPr>
          <p:spPr bwMode="auto">
            <a:xfrm>
              <a:off x="1239" y="2740"/>
              <a:ext cx="82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5" name="Rectangle 75"/>
            <p:cNvSpPr>
              <a:spLocks noChangeArrowheads="1"/>
            </p:cNvSpPr>
            <p:nvPr/>
          </p:nvSpPr>
          <p:spPr bwMode="auto">
            <a:xfrm>
              <a:off x="1239" y="2739"/>
              <a:ext cx="431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NÁZEV: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6" name="Rectangle 76"/>
            <p:cNvSpPr>
              <a:spLocks noChangeArrowheads="1"/>
            </p:cNvSpPr>
            <p:nvPr/>
          </p:nvSpPr>
          <p:spPr bwMode="auto">
            <a:xfrm>
              <a:off x="1583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77" name="Rectangle 77"/>
            <p:cNvSpPr>
              <a:spLocks noChangeArrowheads="1"/>
            </p:cNvSpPr>
            <p:nvPr/>
          </p:nvSpPr>
          <p:spPr bwMode="auto">
            <a:xfrm>
              <a:off x="2124" y="2690"/>
              <a:ext cx="2987" cy="50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8" name="Rectangle 78"/>
            <p:cNvSpPr>
              <a:spLocks noChangeArrowheads="1"/>
            </p:cNvSpPr>
            <p:nvPr/>
          </p:nvSpPr>
          <p:spPr bwMode="auto">
            <a:xfrm>
              <a:off x="2124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79" name="Rectangle 79"/>
            <p:cNvSpPr>
              <a:spLocks noChangeArrowheads="1"/>
            </p:cNvSpPr>
            <p:nvPr/>
          </p:nvSpPr>
          <p:spPr bwMode="auto">
            <a:xfrm>
              <a:off x="5057" y="2740"/>
              <a:ext cx="54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0" name="Rectangle 80"/>
            <p:cNvSpPr>
              <a:spLocks noChangeArrowheads="1"/>
            </p:cNvSpPr>
            <p:nvPr/>
          </p:nvSpPr>
          <p:spPr bwMode="auto">
            <a:xfrm>
              <a:off x="2124" y="2868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1" name="Rectangle 81"/>
            <p:cNvSpPr>
              <a:spLocks noChangeArrowheads="1"/>
            </p:cNvSpPr>
            <p:nvPr/>
          </p:nvSpPr>
          <p:spPr bwMode="auto">
            <a:xfrm>
              <a:off x="2178" y="2765"/>
              <a:ext cx="2879" cy="128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82" name="Rectangle 82"/>
            <p:cNvSpPr>
              <a:spLocks noChangeArrowheads="1"/>
            </p:cNvSpPr>
            <p:nvPr/>
          </p:nvSpPr>
          <p:spPr bwMode="auto">
            <a:xfrm>
              <a:off x="2178" y="2739"/>
              <a:ext cx="2138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VY_32_INOVACE_04A_07</a:t>
              </a:r>
              <a:r>
                <a:rPr lang="cs-CZ" sz="1300" b="1" dirty="0" smtClean="0">
                  <a:solidFill>
                    <a:srgbClr val="2C3036"/>
                  </a:solidFill>
                </a:rPr>
                <a:t>_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Holidays</a:t>
              </a:r>
              <a:r>
                <a:rPr lang="cs-CZ" sz="1300" b="1" dirty="0" smtClean="0">
                  <a:solidFill>
                    <a:srgbClr val="2C3036"/>
                  </a:solidFill>
                </a:rPr>
                <a:t> –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travel</a:t>
              </a:r>
              <a:r>
                <a:rPr lang="cs-CZ" sz="1300" b="1" dirty="0" smtClean="0">
                  <a:solidFill>
                    <a:srgbClr val="2C3036"/>
                  </a:solidFill>
                </a:rPr>
                <a:t> </a:t>
              </a:r>
              <a:r>
                <a:rPr lang="cs-CZ" sz="1300" b="1" dirty="0" err="1" smtClean="0">
                  <a:solidFill>
                    <a:srgbClr val="2C3036"/>
                  </a:solidFill>
                </a:rPr>
                <a:t>agency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3" name="Rectangle 83"/>
            <p:cNvSpPr>
              <a:spLocks noChangeArrowheads="1"/>
            </p:cNvSpPr>
            <p:nvPr/>
          </p:nvSpPr>
          <p:spPr bwMode="auto">
            <a:xfrm>
              <a:off x="3519" y="2744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84" name="Rectangle 84"/>
            <p:cNvSpPr>
              <a:spLocks noChangeArrowheads="1"/>
            </p:cNvSpPr>
            <p:nvPr/>
          </p:nvSpPr>
          <p:spPr bwMode="auto">
            <a:xfrm>
              <a:off x="1178" y="2683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5" name="Rectangle 85"/>
            <p:cNvSpPr>
              <a:spLocks noChangeArrowheads="1"/>
            </p:cNvSpPr>
            <p:nvPr/>
          </p:nvSpPr>
          <p:spPr bwMode="auto">
            <a:xfrm>
              <a:off x="1186" y="2683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6" name="Rectangle 86"/>
            <p:cNvSpPr>
              <a:spLocks noChangeArrowheads="1"/>
            </p:cNvSpPr>
            <p:nvPr/>
          </p:nvSpPr>
          <p:spPr bwMode="auto">
            <a:xfrm>
              <a:off x="1186" y="2690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7" name="Rectangle 87"/>
            <p:cNvSpPr>
              <a:spLocks noChangeArrowheads="1"/>
            </p:cNvSpPr>
            <p:nvPr/>
          </p:nvSpPr>
          <p:spPr bwMode="auto">
            <a:xfrm>
              <a:off x="2117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8" name="Rectangle 88"/>
            <p:cNvSpPr>
              <a:spLocks noChangeArrowheads="1"/>
            </p:cNvSpPr>
            <p:nvPr/>
          </p:nvSpPr>
          <p:spPr bwMode="auto">
            <a:xfrm>
              <a:off x="2124" y="2683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89" name="Rectangle 89"/>
            <p:cNvSpPr>
              <a:spLocks noChangeArrowheads="1"/>
            </p:cNvSpPr>
            <p:nvPr/>
          </p:nvSpPr>
          <p:spPr bwMode="auto">
            <a:xfrm>
              <a:off x="2124" y="2690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0" name="Rectangle 90"/>
            <p:cNvSpPr>
              <a:spLocks noChangeArrowheads="1"/>
            </p:cNvSpPr>
            <p:nvPr/>
          </p:nvSpPr>
          <p:spPr bwMode="auto">
            <a:xfrm>
              <a:off x="5110" y="2683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1" name="Rectangle 91"/>
            <p:cNvSpPr>
              <a:spLocks noChangeArrowheads="1"/>
            </p:cNvSpPr>
            <p:nvPr/>
          </p:nvSpPr>
          <p:spPr bwMode="auto">
            <a:xfrm>
              <a:off x="1182" y="2890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2" name="Rectangle 92"/>
            <p:cNvSpPr>
              <a:spLocks noChangeArrowheads="1"/>
            </p:cNvSpPr>
            <p:nvPr/>
          </p:nvSpPr>
          <p:spPr bwMode="auto">
            <a:xfrm>
              <a:off x="1178" y="2717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3" name="Rectangle 93"/>
            <p:cNvSpPr>
              <a:spLocks noChangeArrowheads="1"/>
            </p:cNvSpPr>
            <p:nvPr/>
          </p:nvSpPr>
          <p:spPr bwMode="auto">
            <a:xfrm>
              <a:off x="2121" y="2890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4" name="Rectangle 94"/>
            <p:cNvSpPr>
              <a:spLocks noChangeArrowheads="1"/>
            </p:cNvSpPr>
            <p:nvPr/>
          </p:nvSpPr>
          <p:spPr bwMode="auto">
            <a:xfrm>
              <a:off x="2117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5" name="Rectangle 95"/>
            <p:cNvSpPr>
              <a:spLocks noChangeArrowheads="1"/>
            </p:cNvSpPr>
            <p:nvPr/>
          </p:nvSpPr>
          <p:spPr bwMode="auto">
            <a:xfrm>
              <a:off x="5110" y="2717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6" name="Rectangle 96"/>
            <p:cNvSpPr>
              <a:spLocks noChangeArrowheads="1"/>
            </p:cNvSpPr>
            <p:nvPr/>
          </p:nvSpPr>
          <p:spPr bwMode="auto">
            <a:xfrm>
              <a:off x="1187" y="292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7" name="Rectangle 97"/>
            <p:cNvSpPr>
              <a:spLocks noChangeArrowheads="1"/>
            </p:cNvSpPr>
            <p:nvPr/>
          </p:nvSpPr>
          <p:spPr bwMode="auto">
            <a:xfrm>
              <a:off x="1187" y="2952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8" name="Rectangle 98"/>
            <p:cNvSpPr>
              <a:spLocks noChangeArrowheads="1"/>
            </p:cNvSpPr>
            <p:nvPr/>
          </p:nvSpPr>
          <p:spPr bwMode="auto">
            <a:xfrm>
              <a:off x="2063" y="2952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99" name="Rectangle 99"/>
            <p:cNvSpPr>
              <a:spLocks noChangeArrowheads="1"/>
            </p:cNvSpPr>
            <p:nvPr/>
          </p:nvSpPr>
          <p:spPr bwMode="auto">
            <a:xfrm>
              <a:off x="1187" y="3081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0" name="Rectangle 100"/>
            <p:cNvSpPr>
              <a:spLocks noChangeArrowheads="1"/>
            </p:cNvSpPr>
            <p:nvPr/>
          </p:nvSpPr>
          <p:spPr bwMode="auto">
            <a:xfrm>
              <a:off x="1239" y="2952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1" name="Rectangle 101"/>
            <p:cNvSpPr>
              <a:spLocks noChangeArrowheads="1"/>
            </p:cNvSpPr>
            <p:nvPr/>
          </p:nvSpPr>
          <p:spPr bwMode="auto">
            <a:xfrm>
              <a:off x="1239" y="2952"/>
              <a:ext cx="3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TEMA: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2" name="Rectangle 102"/>
            <p:cNvSpPr>
              <a:spLocks noChangeArrowheads="1"/>
            </p:cNvSpPr>
            <p:nvPr/>
          </p:nvSpPr>
          <p:spPr bwMode="auto">
            <a:xfrm>
              <a:off x="1547" y="2957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3" name="Rectangle 103"/>
            <p:cNvSpPr>
              <a:spLocks noChangeArrowheads="1"/>
            </p:cNvSpPr>
            <p:nvPr/>
          </p:nvSpPr>
          <p:spPr bwMode="auto">
            <a:xfrm>
              <a:off x="2124" y="2925"/>
              <a:ext cx="2987" cy="3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4" name="Rectangle 104"/>
            <p:cNvSpPr>
              <a:spLocks noChangeArrowheads="1"/>
            </p:cNvSpPr>
            <p:nvPr/>
          </p:nvSpPr>
          <p:spPr bwMode="auto">
            <a:xfrm>
              <a:off x="2124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5" name="Rectangle 105"/>
            <p:cNvSpPr>
              <a:spLocks noChangeArrowheads="1"/>
            </p:cNvSpPr>
            <p:nvPr/>
          </p:nvSpPr>
          <p:spPr bwMode="auto">
            <a:xfrm>
              <a:off x="5057" y="2956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06" name="Rectangle 106"/>
            <p:cNvSpPr>
              <a:spLocks noChangeArrowheads="1"/>
            </p:cNvSpPr>
            <p:nvPr/>
          </p:nvSpPr>
          <p:spPr bwMode="auto">
            <a:xfrm>
              <a:off x="2079" y="2897"/>
              <a:ext cx="2987" cy="27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r>
                <a:rPr lang="cs-CZ" dirty="0" smtClean="0">
                  <a:solidFill>
                    <a:prstClr val="black"/>
                  </a:solidFill>
                </a:rPr>
                <a:t> Situace</a:t>
              </a:r>
              <a:endParaRPr lang="cs-CZ" dirty="0">
                <a:solidFill>
                  <a:prstClr val="black"/>
                </a:solidFill>
              </a:endParaRPr>
            </a:p>
          </p:txBody>
        </p:sp>
        <p:sp>
          <p:nvSpPr>
            <p:cNvPr id="107" name="Rectangle 109"/>
            <p:cNvSpPr>
              <a:spLocks noChangeArrowheads="1"/>
            </p:cNvSpPr>
            <p:nvPr/>
          </p:nvSpPr>
          <p:spPr bwMode="auto">
            <a:xfrm>
              <a:off x="3262" y="2958"/>
              <a:ext cx="0" cy="16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8" name="Rectangle 112"/>
            <p:cNvSpPr>
              <a:spLocks noChangeArrowheads="1"/>
            </p:cNvSpPr>
            <p:nvPr/>
          </p:nvSpPr>
          <p:spPr bwMode="auto">
            <a:xfrm>
              <a:off x="3511" y="295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09" name="Rectangle 113"/>
            <p:cNvSpPr>
              <a:spLocks noChangeArrowheads="1"/>
            </p:cNvSpPr>
            <p:nvPr/>
          </p:nvSpPr>
          <p:spPr bwMode="auto">
            <a:xfrm>
              <a:off x="1178" y="2917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0" name="Rectangle 114"/>
            <p:cNvSpPr>
              <a:spLocks noChangeArrowheads="1"/>
            </p:cNvSpPr>
            <p:nvPr/>
          </p:nvSpPr>
          <p:spPr bwMode="auto">
            <a:xfrm>
              <a:off x="1186" y="2917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1" name="Rectangle 115"/>
            <p:cNvSpPr>
              <a:spLocks noChangeArrowheads="1"/>
            </p:cNvSpPr>
            <p:nvPr/>
          </p:nvSpPr>
          <p:spPr bwMode="auto">
            <a:xfrm>
              <a:off x="1186" y="2924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2" name="Rectangle 116"/>
            <p:cNvSpPr>
              <a:spLocks noChangeArrowheads="1"/>
            </p:cNvSpPr>
            <p:nvPr/>
          </p:nvSpPr>
          <p:spPr bwMode="auto">
            <a:xfrm>
              <a:off x="2117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3" name="Rectangle 117"/>
            <p:cNvSpPr>
              <a:spLocks noChangeArrowheads="1"/>
            </p:cNvSpPr>
            <p:nvPr/>
          </p:nvSpPr>
          <p:spPr bwMode="auto">
            <a:xfrm>
              <a:off x="2124" y="2917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4" name="Rectangle 118"/>
            <p:cNvSpPr>
              <a:spLocks noChangeArrowheads="1"/>
            </p:cNvSpPr>
            <p:nvPr/>
          </p:nvSpPr>
          <p:spPr bwMode="auto">
            <a:xfrm>
              <a:off x="2124" y="2924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5" name="Rectangle 119"/>
            <p:cNvSpPr>
              <a:spLocks noChangeArrowheads="1"/>
            </p:cNvSpPr>
            <p:nvPr/>
          </p:nvSpPr>
          <p:spPr bwMode="auto">
            <a:xfrm>
              <a:off x="5110" y="2917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6" name="Rectangle 120"/>
            <p:cNvSpPr>
              <a:spLocks noChangeArrowheads="1"/>
            </p:cNvSpPr>
            <p:nvPr/>
          </p:nvSpPr>
          <p:spPr bwMode="auto">
            <a:xfrm>
              <a:off x="1182" y="3081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7" name="Rectangle 121"/>
            <p:cNvSpPr>
              <a:spLocks noChangeArrowheads="1"/>
            </p:cNvSpPr>
            <p:nvPr/>
          </p:nvSpPr>
          <p:spPr bwMode="auto">
            <a:xfrm>
              <a:off x="1178" y="2951"/>
              <a:ext cx="8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8" name="Rectangle 122"/>
            <p:cNvSpPr>
              <a:spLocks noChangeArrowheads="1"/>
            </p:cNvSpPr>
            <p:nvPr/>
          </p:nvSpPr>
          <p:spPr bwMode="auto">
            <a:xfrm>
              <a:off x="2121" y="3081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19" name="Rectangle 123"/>
            <p:cNvSpPr>
              <a:spLocks noChangeArrowheads="1"/>
            </p:cNvSpPr>
            <p:nvPr/>
          </p:nvSpPr>
          <p:spPr bwMode="auto">
            <a:xfrm>
              <a:off x="2117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0" name="Rectangle 124"/>
            <p:cNvSpPr>
              <a:spLocks noChangeArrowheads="1"/>
            </p:cNvSpPr>
            <p:nvPr/>
          </p:nvSpPr>
          <p:spPr bwMode="auto">
            <a:xfrm>
              <a:off x="5110" y="2951"/>
              <a:ext cx="7" cy="15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1" name="Rectangle 125"/>
            <p:cNvSpPr>
              <a:spLocks noChangeArrowheads="1"/>
            </p:cNvSpPr>
            <p:nvPr/>
          </p:nvSpPr>
          <p:spPr bwMode="auto">
            <a:xfrm>
              <a:off x="1187" y="3115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2" name="Rectangle 126"/>
            <p:cNvSpPr>
              <a:spLocks noChangeArrowheads="1"/>
            </p:cNvSpPr>
            <p:nvPr/>
          </p:nvSpPr>
          <p:spPr bwMode="auto">
            <a:xfrm>
              <a:off x="1187" y="3164"/>
              <a:ext cx="52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3" name="Rectangle 127"/>
            <p:cNvSpPr>
              <a:spLocks noChangeArrowheads="1"/>
            </p:cNvSpPr>
            <p:nvPr/>
          </p:nvSpPr>
          <p:spPr bwMode="auto">
            <a:xfrm>
              <a:off x="2063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4" name="Rectangle 128"/>
            <p:cNvSpPr>
              <a:spLocks noChangeArrowheads="1"/>
            </p:cNvSpPr>
            <p:nvPr/>
          </p:nvSpPr>
          <p:spPr bwMode="auto">
            <a:xfrm>
              <a:off x="1187" y="3293"/>
              <a:ext cx="930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5" name="Rectangle 129"/>
            <p:cNvSpPr>
              <a:spLocks noChangeArrowheads="1"/>
            </p:cNvSpPr>
            <p:nvPr/>
          </p:nvSpPr>
          <p:spPr bwMode="auto">
            <a:xfrm>
              <a:off x="1239" y="3164"/>
              <a:ext cx="82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6" name="Rectangle 130"/>
            <p:cNvSpPr>
              <a:spLocks noChangeArrowheads="1"/>
            </p:cNvSpPr>
            <p:nvPr/>
          </p:nvSpPr>
          <p:spPr bwMode="auto">
            <a:xfrm>
              <a:off x="1239" y="3163"/>
              <a:ext cx="914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ČÍSLO PROJEKTU: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7" name="Rectangle 131"/>
            <p:cNvSpPr>
              <a:spLocks noChangeArrowheads="1"/>
            </p:cNvSpPr>
            <p:nvPr/>
          </p:nvSpPr>
          <p:spPr bwMode="auto">
            <a:xfrm>
              <a:off x="2036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28" name="Rectangle 132"/>
            <p:cNvSpPr>
              <a:spLocks noChangeArrowheads="1"/>
            </p:cNvSpPr>
            <p:nvPr/>
          </p:nvSpPr>
          <p:spPr bwMode="auto">
            <a:xfrm>
              <a:off x="2124" y="3115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29" name="Rectangle 133"/>
            <p:cNvSpPr>
              <a:spLocks noChangeArrowheads="1"/>
            </p:cNvSpPr>
            <p:nvPr/>
          </p:nvSpPr>
          <p:spPr bwMode="auto">
            <a:xfrm>
              <a:off x="2124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0" name="Rectangle 134"/>
            <p:cNvSpPr>
              <a:spLocks noChangeArrowheads="1"/>
            </p:cNvSpPr>
            <p:nvPr/>
          </p:nvSpPr>
          <p:spPr bwMode="auto">
            <a:xfrm>
              <a:off x="5057" y="3164"/>
              <a:ext cx="54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1" name="Rectangle 135"/>
            <p:cNvSpPr>
              <a:spLocks noChangeArrowheads="1"/>
            </p:cNvSpPr>
            <p:nvPr/>
          </p:nvSpPr>
          <p:spPr bwMode="auto">
            <a:xfrm>
              <a:off x="2124" y="3293"/>
              <a:ext cx="2987" cy="4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2" name="Rectangle 136"/>
            <p:cNvSpPr>
              <a:spLocks noChangeArrowheads="1"/>
            </p:cNvSpPr>
            <p:nvPr/>
          </p:nvSpPr>
          <p:spPr bwMode="auto">
            <a:xfrm>
              <a:off x="2178" y="3164"/>
              <a:ext cx="2879" cy="129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3" name="Rectangle 137"/>
            <p:cNvSpPr>
              <a:spLocks noChangeArrowheads="1"/>
            </p:cNvSpPr>
            <p:nvPr/>
          </p:nvSpPr>
          <p:spPr bwMode="auto">
            <a:xfrm>
              <a:off x="2178" y="3163"/>
              <a:ext cx="1226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dirty="0" smtClean="0">
                  <a:solidFill>
                    <a:srgbClr val="2C3036"/>
                  </a:solidFill>
                </a:rPr>
                <a:t>CZ.1.07/1.5.00/34.0816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4" name="Rectangle 138"/>
            <p:cNvSpPr>
              <a:spLocks noChangeArrowheads="1"/>
            </p:cNvSpPr>
            <p:nvPr/>
          </p:nvSpPr>
          <p:spPr bwMode="auto">
            <a:xfrm>
              <a:off x="3274" y="3168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35" name="Rectangle 139"/>
            <p:cNvSpPr>
              <a:spLocks noChangeArrowheads="1"/>
            </p:cNvSpPr>
            <p:nvPr/>
          </p:nvSpPr>
          <p:spPr bwMode="auto">
            <a:xfrm>
              <a:off x="1178" y="3108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6" name="Rectangle 140"/>
            <p:cNvSpPr>
              <a:spLocks noChangeArrowheads="1"/>
            </p:cNvSpPr>
            <p:nvPr/>
          </p:nvSpPr>
          <p:spPr bwMode="auto">
            <a:xfrm>
              <a:off x="1186" y="3108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7" name="Rectangle 141"/>
            <p:cNvSpPr>
              <a:spLocks noChangeArrowheads="1"/>
            </p:cNvSpPr>
            <p:nvPr/>
          </p:nvSpPr>
          <p:spPr bwMode="auto">
            <a:xfrm>
              <a:off x="1186" y="3115"/>
              <a:ext cx="931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8" name="Rectangle 142"/>
            <p:cNvSpPr>
              <a:spLocks noChangeArrowheads="1"/>
            </p:cNvSpPr>
            <p:nvPr/>
          </p:nvSpPr>
          <p:spPr bwMode="auto">
            <a:xfrm>
              <a:off x="2117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39" name="Rectangle 143"/>
            <p:cNvSpPr>
              <a:spLocks noChangeArrowheads="1"/>
            </p:cNvSpPr>
            <p:nvPr/>
          </p:nvSpPr>
          <p:spPr bwMode="auto">
            <a:xfrm>
              <a:off x="2124" y="3108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0" name="Rectangle 144"/>
            <p:cNvSpPr>
              <a:spLocks noChangeArrowheads="1"/>
            </p:cNvSpPr>
            <p:nvPr/>
          </p:nvSpPr>
          <p:spPr bwMode="auto">
            <a:xfrm>
              <a:off x="2124" y="3115"/>
              <a:ext cx="2986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1" name="Rectangle 145"/>
            <p:cNvSpPr>
              <a:spLocks noChangeArrowheads="1"/>
            </p:cNvSpPr>
            <p:nvPr/>
          </p:nvSpPr>
          <p:spPr bwMode="auto">
            <a:xfrm>
              <a:off x="5110" y="3108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2" name="Rectangle 146"/>
            <p:cNvSpPr>
              <a:spLocks noChangeArrowheads="1"/>
            </p:cNvSpPr>
            <p:nvPr/>
          </p:nvSpPr>
          <p:spPr bwMode="auto">
            <a:xfrm>
              <a:off x="1182" y="3315"/>
              <a:ext cx="939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3" name="Rectangle 147"/>
            <p:cNvSpPr>
              <a:spLocks noChangeArrowheads="1"/>
            </p:cNvSpPr>
            <p:nvPr/>
          </p:nvSpPr>
          <p:spPr bwMode="auto">
            <a:xfrm>
              <a:off x="1178" y="3142"/>
              <a:ext cx="8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4" name="Rectangle 148"/>
            <p:cNvSpPr>
              <a:spLocks noChangeArrowheads="1"/>
            </p:cNvSpPr>
            <p:nvPr/>
          </p:nvSpPr>
          <p:spPr bwMode="auto">
            <a:xfrm>
              <a:off x="2121" y="3315"/>
              <a:ext cx="2993" cy="27"/>
            </a:xfrm>
            <a:prstGeom prst="rect">
              <a:avLst/>
            </a:prstGeom>
            <a:solidFill>
              <a:srgbClr val="EAEC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5" name="Rectangle 149"/>
            <p:cNvSpPr>
              <a:spLocks noChangeArrowheads="1"/>
            </p:cNvSpPr>
            <p:nvPr/>
          </p:nvSpPr>
          <p:spPr bwMode="auto">
            <a:xfrm>
              <a:off x="2117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6" name="Rectangle 150"/>
            <p:cNvSpPr>
              <a:spLocks noChangeArrowheads="1"/>
            </p:cNvSpPr>
            <p:nvPr/>
          </p:nvSpPr>
          <p:spPr bwMode="auto">
            <a:xfrm>
              <a:off x="5110" y="3142"/>
              <a:ext cx="7" cy="2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7" name="Rectangle 151"/>
            <p:cNvSpPr>
              <a:spLocks noChangeArrowheads="1"/>
            </p:cNvSpPr>
            <p:nvPr/>
          </p:nvSpPr>
          <p:spPr bwMode="auto">
            <a:xfrm>
              <a:off x="1187" y="3349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8" name="Rectangle 152"/>
            <p:cNvSpPr>
              <a:spLocks noChangeArrowheads="1"/>
            </p:cNvSpPr>
            <p:nvPr/>
          </p:nvSpPr>
          <p:spPr bwMode="auto">
            <a:xfrm>
              <a:off x="1187" y="3376"/>
              <a:ext cx="52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49" name="Rectangle 153"/>
            <p:cNvSpPr>
              <a:spLocks noChangeArrowheads="1"/>
            </p:cNvSpPr>
            <p:nvPr/>
          </p:nvSpPr>
          <p:spPr bwMode="auto">
            <a:xfrm>
              <a:off x="2063" y="3376"/>
              <a:ext cx="5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0" name="Rectangle 154"/>
            <p:cNvSpPr>
              <a:spLocks noChangeArrowheads="1"/>
            </p:cNvSpPr>
            <p:nvPr/>
          </p:nvSpPr>
          <p:spPr bwMode="auto">
            <a:xfrm>
              <a:off x="1187" y="3505"/>
              <a:ext cx="930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1" name="Rectangle 155"/>
            <p:cNvSpPr>
              <a:spLocks noChangeArrowheads="1"/>
            </p:cNvSpPr>
            <p:nvPr/>
          </p:nvSpPr>
          <p:spPr bwMode="auto">
            <a:xfrm>
              <a:off x="1239" y="3376"/>
              <a:ext cx="824" cy="129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2" name="Rectangle 156"/>
            <p:cNvSpPr>
              <a:spLocks noChangeArrowheads="1"/>
            </p:cNvSpPr>
            <p:nvPr/>
          </p:nvSpPr>
          <p:spPr bwMode="auto">
            <a:xfrm>
              <a:off x="1239" y="3375"/>
              <a:ext cx="917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2C3036"/>
                  </a:solidFill>
                </a:rPr>
                <a:t>DATUM TVORBY: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3" name="Rectangle 157"/>
            <p:cNvSpPr>
              <a:spLocks noChangeArrowheads="1"/>
            </p:cNvSpPr>
            <p:nvPr/>
          </p:nvSpPr>
          <p:spPr bwMode="auto">
            <a:xfrm>
              <a:off x="2017" y="3380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54" name="Rectangle 158"/>
            <p:cNvSpPr>
              <a:spLocks noChangeArrowheads="1"/>
            </p:cNvSpPr>
            <p:nvPr/>
          </p:nvSpPr>
          <p:spPr bwMode="auto">
            <a:xfrm>
              <a:off x="2124" y="3349"/>
              <a:ext cx="2987" cy="32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5" name="Rectangle 159"/>
            <p:cNvSpPr>
              <a:spLocks noChangeArrowheads="1"/>
            </p:cNvSpPr>
            <p:nvPr/>
          </p:nvSpPr>
          <p:spPr bwMode="auto">
            <a:xfrm>
              <a:off x="2124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6" name="Rectangle 160"/>
            <p:cNvSpPr>
              <a:spLocks noChangeArrowheads="1"/>
            </p:cNvSpPr>
            <p:nvPr/>
          </p:nvSpPr>
          <p:spPr bwMode="auto">
            <a:xfrm>
              <a:off x="5057" y="3381"/>
              <a:ext cx="54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7" name="Rectangle 161"/>
            <p:cNvSpPr>
              <a:spLocks noChangeArrowheads="1"/>
            </p:cNvSpPr>
            <p:nvPr/>
          </p:nvSpPr>
          <p:spPr bwMode="auto">
            <a:xfrm>
              <a:off x="2124" y="3502"/>
              <a:ext cx="2987" cy="30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8" name="Rectangle 162"/>
            <p:cNvSpPr>
              <a:spLocks noChangeArrowheads="1"/>
            </p:cNvSpPr>
            <p:nvPr/>
          </p:nvSpPr>
          <p:spPr bwMode="auto">
            <a:xfrm>
              <a:off x="2178" y="3381"/>
              <a:ext cx="2879" cy="121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59" name="Rectangle 163"/>
            <p:cNvSpPr>
              <a:spLocks noChangeArrowheads="1"/>
            </p:cNvSpPr>
            <p:nvPr/>
          </p:nvSpPr>
          <p:spPr bwMode="auto">
            <a:xfrm>
              <a:off x="2178" y="3382"/>
              <a:ext cx="478" cy="1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12.8. </a:t>
              </a:r>
              <a:r>
                <a:rPr lang="cs-CZ" sz="1300" dirty="0" smtClean="0">
                  <a:solidFill>
                    <a:srgbClr val="000000"/>
                  </a:solidFill>
                  <a:latin typeface="Arial" pitchFamily="34" charset="0"/>
                </a:rPr>
                <a:t>2013</a:t>
              </a:r>
              <a:endParaRPr lang="cs-CZ" dirty="0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0" name="Rectangle 164"/>
            <p:cNvSpPr>
              <a:spLocks noChangeArrowheads="1"/>
            </p:cNvSpPr>
            <p:nvPr/>
          </p:nvSpPr>
          <p:spPr bwMode="auto">
            <a:xfrm>
              <a:off x="2707" y="3382"/>
              <a:ext cx="85" cy="14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smtClean="0">
                  <a:solidFill>
                    <a:srgbClr val="000000"/>
                  </a:solidFill>
                  <a:latin typeface="Arial" pitchFamily="34" charset="0"/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61" name="Rectangle 165"/>
            <p:cNvSpPr>
              <a:spLocks noChangeArrowheads="1"/>
            </p:cNvSpPr>
            <p:nvPr/>
          </p:nvSpPr>
          <p:spPr bwMode="auto">
            <a:xfrm>
              <a:off x="1178" y="3342"/>
              <a:ext cx="8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2" name="Rectangle 166"/>
            <p:cNvSpPr>
              <a:spLocks noChangeArrowheads="1"/>
            </p:cNvSpPr>
            <p:nvPr/>
          </p:nvSpPr>
          <p:spPr bwMode="auto">
            <a:xfrm>
              <a:off x="1186" y="3342"/>
              <a:ext cx="931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3" name="Rectangle 167"/>
            <p:cNvSpPr>
              <a:spLocks noChangeArrowheads="1"/>
            </p:cNvSpPr>
            <p:nvPr/>
          </p:nvSpPr>
          <p:spPr bwMode="auto">
            <a:xfrm>
              <a:off x="1186" y="3349"/>
              <a:ext cx="931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4" name="Rectangle 168"/>
            <p:cNvSpPr>
              <a:spLocks noChangeArrowheads="1"/>
            </p:cNvSpPr>
            <p:nvPr/>
          </p:nvSpPr>
          <p:spPr bwMode="auto">
            <a:xfrm>
              <a:off x="2117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5" name="Rectangle 169"/>
            <p:cNvSpPr>
              <a:spLocks noChangeArrowheads="1"/>
            </p:cNvSpPr>
            <p:nvPr/>
          </p:nvSpPr>
          <p:spPr bwMode="auto">
            <a:xfrm>
              <a:off x="2124" y="3342"/>
              <a:ext cx="2986" cy="7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6" name="Rectangle 170"/>
            <p:cNvSpPr>
              <a:spLocks noChangeArrowheads="1"/>
            </p:cNvSpPr>
            <p:nvPr/>
          </p:nvSpPr>
          <p:spPr bwMode="auto">
            <a:xfrm>
              <a:off x="2124" y="3349"/>
              <a:ext cx="2986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7" name="Rectangle 171"/>
            <p:cNvSpPr>
              <a:spLocks noChangeArrowheads="1"/>
            </p:cNvSpPr>
            <p:nvPr/>
          </p:nvSpPr>
          <p:spPr bwMode="auto">
            <a:xfrm>
              <a:off x="5110" y="3342"/>
              <a:ext cx="7" cy="34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8" name="Rectangle 172"/>
            <p:cNvSpPr>
              <a:spLocks noChangeArrowheads="1"/>
            </p:cNvSpPr>
            <p:nvPr/>
          </p:nvSpPr>
          <p:spPr bwMode="auto">
            <a:xfrm>
              <a:off x="1182" y="3505"/>
              <a:ext cx="939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69" name="Rectangle 173"/>
            <p:cNvSpPr>
              <a:spLocks noChangeArrowheads="1"/>
            </p:cNvSpPr>
            <p:nvPr/>
          </p:nvSpPr>
          <p:spPr bwMode="auto">
            <a:xfrm>
              <a:off x="1178" y="3376"/>
              <a:ext cx="8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0" name="Rectangle 174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1" name="Rectangle 175"/>
            <p:cNvSpPr>
              <a:spLocks noChangeArrowheads="1"/>
            </p:cNvSpPr>
            <p:nvPr/>
          </p:nvSpPr>
          <p:spPr bwMode="auto">
            <a:xfrm>
              <a:off x="1178" y="3532"/>
              <a:ext cx="8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2" name="Rectangle 176"/>
            <p:cNvSpPr>
              <a:spLocks noChangeArrowheads="1"/>
            </p:cNvSpPr>
            <p:nvPr/>
          </p:nvSpPr>
          <p:spPr bwMode="auto">
            <a:xfrm>
              <a:off x="1186" y="3532"/>
              <a:ext cx="931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3" name="Rectangle 177"/>
            <p:cNvSpPr>
              <a:spLocks noChangeArrowheads="1"/>
            </p:cNvSpPr>
            <p:nvPr/>
          </p:nvSpPr>
          <p:spPr bwMode="auto">
            <a:xfrm>
              <a:off x="2121" y="3505"/>
              <a:ext cx="2993" cy="27"/>
            </a:xfrm>
            <a:prstGeom prst="rect">
              <a:avLst/>
            </a:prstGeom>
            <a:solidFill>
              <a:srgbClr val="D2D6E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4" name="Rectangle 178"/>
            <p:cNvSpPr>
              <a:spLocks noChangeArrowheads="1"/>
            </p:cNvSpPr>
            <p:nvPr/>
          </p:nvSpPr>
          <p:spPr bwMode="auto">
            <a:xfrm>
              <a:off x="2117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5" name="Rectangle 179"/>
            <p:cNvSpPr>
              <a:spLocks noChangeArrowheads="1"/>
            </p:cNvSpPr>
            <p:nvPr/>
          </p:nvSpPr>
          <p:spPr bwMode="auto">
            <a:xfrm>
              <a:off x="2117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6" name="Rectangle 180"/>
            <p:cNvSpPr>
              <a:spLocks noChangeArrowheads="1"/>
            </p:cNvSpPr>
            <p:nvPr/>
          </p:nvSpPr>
          <p:spPr bwMode="auto">
            <a:xfrm>
              <a:off x="2124" y="3532"/>
              <a:ext cx="2986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7" name="Rectangle 181"/>
            <p:cNvSpPr>
              <a:spLocks noChangeArrowheads="1"/>
            </p:cNvSpPr>
            <p:nvPr/>
          </p:nvSpPr>
          <p:spPr bwMode="auto">
            <a:xfrm>
              <a:off x="5110" y="3376"/>
              <a:ext cx="7" cy="156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8" name="Rectangle 182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79" name="Rectangle 183"/>
            <p:cNvSpPr>
              <a:spLocks noChangeArrowheads="1"/>
            </p:cNvSpPr>
            <p:nvPr/>
          </p:nvSpPr>
          <p:spPr bwMode="auto">
            <a:xfrm>
              <a:off x="5110" y="3532"/>
              <a:ext cx="7" cy="8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prstClr val="black"/>
                </a:solidFill>
              </a:endParaRPr>
            </a:p>
          </p:txBody>
        </p:sp>
        <p:sp>
          <p:nvSpPr>
            <p:cNvPr id="180" name="Rectangle 184"/>
            <p:cNvSpPr>
              <a:spLocks noChangeArrowheads="1"/>
            </p:cNvSpPr>
            <p:nvPr/>
          </p:nvSpPr>
          <p:spPr bwMode="auto">
            <a:xfrm>
              <a:off x="1239" y="3538"/>
              <a:ext cx="70" cy="13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000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sp>
          <p:nvSpPr>
            <p:cNvPr id="181" name="Rectangle 186"/>
            <p:cNvSpPr>
              <a:spLocks noChangeArrowheads="1"/>
            </p:cNvSpPr>
            <p:nvPr/>
          </p:nvSpPr>
          <p:spPr bwMode="auto">
            <a:xfrm>
              <a:off x="3281" y="4062"/>
              <a:ext cx="90" cy="1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cs-CZ" sz="1300" b="1" smtClean="0">
                  <a:solidFill>
                    <a:srgbClr val="000000"/>
                  </a:solidFill>
                </a:rPr>
                <a:t> </a:t>
              </a:r>
              <a:endParaRPr lang="cs-CZ" smtClean="0">
                <a:solidFill>
                  <a:prstClr val="black"/>
                </a:solidFill>
                <a:latin typeface="Arial" pitchFamily="34" charset="0"/>
              </a:endParaRPr>
            </a:p>
          </p:txBody>
        </p:sp>
        <p:pic>
          <p:nvPicPr>
            <p:cNvPr id="182" name="Picture 187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41" y="575"/>
              <a:ext cx="3406" cy="6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54357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845426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 smtClean="0">
                <a:solidFill>
                  <a:prstClr val="black"/>
                </a:solidFill>
              </a:rPr>
              <a:t>Cílem </a:t>
            </a:r>
            <a:r>
              <a:rPr lang="cs-CZ" sz="1800" dirty="0">
                <a:solidFill>
                  <a:prstClr val="black"/>
                </a:solidFill>
              </a:rPr>
              <a:t>této prezentace je zopakovat již známou slovní </a:t>
            </a:r>
            <a:r>
              <a:rPr lang="cs-CZ" sz="1800" dirty="0" smtClean="0">
                <a:solidFill>
                  <a:prstClr val="black"/>
                </a:solidFill>
              </a:rPr>
              <a:t>zásobu </a:t>
            </a:r>
            <a:r>
              <a:rPr lang="cs-CZ" sz="1800" dirty="0">
                <a:solidFill>
                  <a:prstClr val="black"/>
                </a:solidFill>
              </a:rPr>
              <a:t>na téma </a:t>
            </a:r>
            <a:r>
              <a:rPr lang="cs-CZ" sz="1800" dirty="0" smtClean="0">
                <a:solidFill>
                  <a:prstClr val="black"/>
                </a:solidFill>
              </a:rPr>
              <a:t>„</a:t>
            </a:r>
            <a:r>
              <a:rPr lang="cs-CZ" sz="1800" dirty="0" err="1" smtClean="0">
                <a:solidFill>
                  <a:prstClr val="black"/>
                </a:solidFill>
              </a:rPr>
              <a:t>Holidays</a:t>
            </a:r>
            <a:r>
              <a:rPr lang="cs-CZ" sz="1800" dirty="0" smtClean="0">
                <a:solidFill>
                  <a:prstClr val="black"/>
                </a:solidFill>
              </a:rPr>
              <a:t> – </a:t>
            </a:r>
            <a:r>
              <a:rPr lang="cs-CZ" sz="1800" dirty="0" err="1" smtClean="0">
                <a:solidFill>
                  <a:prstClr val="black"/>
                </a:solidFill>
              </a:rPr>
              <a:t>travel</a:t>
            </a:r>
            <a:r>
              <a:rPr lang="cs-CZ" sz="1800" dirty="0" smtClean="0">
                <a:solidFill>
                  <a:prstClr val="black"/>
                </a:solidFill>
              </a:rPr>
              <a:t> </a:t>
            </a:r>
            <a:r>
              <a:rPr lang="cs-CZ" sz="1800" dirty="0" err="1" smtClean="0">
                <a:solidFill>
                  <a:prstClr val="black"/>
                </a:solidFill>
              </a:rPr>
              <a:t>agency</a:t>
            </a:r>
            <a:r>
              <a:rPr lang="cs-CZ" sz="1800" dirty="0" smtClean="0">
                <a:solidFill>
                  <a:prstClr val="black"/>
                </a:solidFill>
              </a:rPr>
              <a:t>“ </a:t>
            </a:r>
            <a:r>
              <a:rPr lang="cs-CZ" sz="1800" dirty="0">
                <a:solidFill>
                  <a:prstClr val="black"/>
                </a:solidFill>
              </a:rPr>
              <a:t>a dále seznámit žáky s novou slovní zásobou a zároveň ji procvičit v  </a:t>
            </a:r>
            <a:r>
              <a:rPr lang="cs-CZ" sz="1800" dirty="0" smtClean="0">
                <a:solidFill>
                  <a:prstClr val="black"/>
                </a:solidFill>
              </a:rPr>
              <a:t>konkrétních cvičeních. </a:t>
            </a:r>
            <a:r>
              <a:rPr lang="cs-CZ" sz="1800" dirty="0">
                <a:solidFill>
                  <a:prstClr val="black"/>
                </a:solidFill>
              </a:rPr>
              <a:t>V první části </a:t>
            </a:r>
            <a:r>
              <a:rPr lang="cs-CZ" sz="1800" dirty="0" smtClean="0">
                <a:solidFill>
                  <a:prstClr val="black"/>
                </a:solidFill>
              </a:rPr>
              <a:t>(</a:t>
            </a:r>
            <a:r>
              <a:rPr lang="cs-CZ" sz="1800" dirty="0" err="1" smtClean="0">
                <a:solidFill>
                  <a:prstClr val="black"/>
                </a:solidFill>
              </a:rPr>
              <a:t>Slide</a:t>
            </a:r>
            <a:r>
              <a:rPr lang="cs-CZ" sz="1800" dirty="0" smtClean="0">
                <a:solidFill>
                  <a:prstClr val="black"/>
                </a:solidFill>
              </a:rPr>
              <a:t> 4) se </a:t>
            </a:r>
            <a:r>
              <a:rPr lang="cs-CZ" sz="1800" dirty="0">
                <a:solidFill>
                  <a:prstClr val="black"/>
                </a:solidFill>
              </a:rPr>
              <a:t>žáci </a:t>
            </a:r>
            <a:r>
              <a:rPr lang="cs-CZ" sz="1800" dirty="0" smtClean="0">
                <a:solidFill>
                  <a:prstClr val="black"/>
                </a:solidFill>
              </a:rPr>
              <a:t>nejprve samostatně </a:t>
            </a:r>
            <a:r>
              <a:rPr lang="cs-CZ" sz="1800" dirty="0">
                <a:solidFill>
                  <a:prstClr val="black"/>
                </a:solidFill>
              </a:rPr>
              <a:t>seznámí s různými </a:t>
            </a:r>
            <a:r>
              <a:rPr lang="cs-CZ" sz="1800" dirty="0" smtClean="0">
                <a:solidFill>
                  <a:prstClr val="black"/>
                </a:solidFill>
              </a:rPr>
              <a:t>typy dovolené. </a:t>
            </a:r>
            <a:r>
              <a:rPr lang="cs-CZ" sz="1800" dirty="0">
                <a:solidFill>
                  <a:prstClr val="black"/>
                </a:solidFill>
              </a:rPr>
              <a:t>Dále </a:t>
            </a:r>
            <a:r>
              <a:rPr lang="cs-CZ" sz="1800" dirty="0" smtClean="0">
                <a:solidFill>
                  <a:prstClr val="black"/>
                </a:solidFill>
              </a:rPr>
              <a:t>se žáci střídají </a:t>
            </a:r>
            <a:r>
              <a:rPr lang="cs-CZ" sz="1800" dirty="0">
                <a:solidFill>
                  <a:prstClr val="black"/>
                </a:solidFill>
              </a:rPr>
              <a:t>u tabule </a:t>
            </a:r>
            <a:r>
              <a:rPr lang="cs-CZ" sz="1800" dirty="0" smtClean="0">
                <a:solidFill>
                  <a:prstClr val="black"/>
                </a:solidFill>
              </a:rPr>
              <a:t>a s </a:t>
            </a:r>
            <a:r>
              <a:rPr lang="cs-CZ" sz="1800" dirty="0">
                <a:solidFill>
                  <a:prstClr val="black"/>
                </a:solidFill>
              </a:rPr>
              <a:t>použitím digitálního pera </a:t>
            </a:r>
            <a:r>
              <a:rPr lang="cs-CZ" sz="1800" dirty="0" smtClean="0">
                <a:solidFill>
                  <a:prstClr val="black"/>
                </a:solidFill>
              </a:rPr>
              <a:t>označují, se kterým typem dovolené mají vlastní zkušenosti, ústně vyjádří, co tam dělali a co by dělali na jiném typu dovolené. V další části (</a:t>
            </a:r>
            <a:r>
              <a:rPr lang="cs-CZ" sz="1800" dirty="0" err="1" smtClean="0">
                <a:solidFill>
                  <a:prstClr val="black"/>
                </a:solidFill>
              </a:rPr>
              <a:t>Slide</a:t>
            </a:r>
            <a:r>
              <a:rPr lang="cs-CZ" sz="1800" dirty="0" smtClean="0">
                <a:solidFill>
                  <a:prstClr val="black"/>
                </a:solidFill>
              </a:rPr>
              <a:t> 5, 6) si žáci hlasitým čtením opakují různé typy ubytování, hotelové vybavení a služby.  </a:t>
            </a:r>
            <a:r>
              <a:rPr lang="cs-CZ" sz="1800" dirty="0" err="1" smtClean="0">
                <a:solidFill>
                  <a:prstClr val="black"/>
                </a:solidFill>
              </a:rPr>
              <a:t>Slide</a:t>
            </a:r>
            <a:r>
              <a:rPr lang="cs-CZ" sz="1800" dirty="0" smtClean="0">
                <a:solidFill>
                  <a:prstClr val="black"/>
                </a:solidFill>
              </a:rPr>
              <a:t> 7 obsahuje další slovní zásobu na dané téma, kterou si žáci přečtou buď samostatně, nebo hlasitým čtením. Dále střídavě u tabule podtrhávají oblíbené aktivity a vyjadřují, proč je rádi provozují, mohou přidat i další. </a:t>
            </a:r>
            <a:r>
              <a:rPr lang="cs-CZ" sz="1800" dirty="0" err="1" smtClean="0">
                <a:solidFill>
                  <a:prstClr val="black"/>
                </a:solidFill>
              </a:rPr>
              <a:t>Slide</a:t>
            </a:r>
            <a:r>
              <a:rPr lang="cs-CZ" sz="1800" dirty="0" smtClean="0">
                <a:solidFill>
                  <a:prstClr val="black"/>
                </a:solidFill>
              </a:rPr>
              <a:t> č. 8 obsahuje cvičení, ve kterém žáci buď ve dvojicích, nebo formou brainstormingu (učitel použije </a:t>
            </a:r>
            <a:r>
              <a:rPr lang="cs-CZ" sz="1800" dirty="0" err="1" smtClean="0">
                <a:solidFill>
                  <a:prstClr val="black"/>
                </a:solidFill>
              </a:rPr>
              <a:t>dig.pero</a:t>
            </a:r>
            <a:r>
              <a:rPr lang="cs-CZ" sz="1800" dirty="0" smtClean="0">
                <a:solidFill>
                  <a:prstClr val="black"/>
                </a:solidFill>
              </a:rPr>
              <a:t>) vytvářejí vlastní reklamu na dovolenou v zahraničí. Tu pak využijí při tvorbě vlastního dialogu dle zadání. Ve všech částech žáci podle potřeby mohou použít elektronický slovník na stránkách </a:t>
            </a:r>
            <a:r>
              <a:rPr lang="cs-CZ" sz="1800" u="sng" dirty="0">
                <a:hlinkClick r:id="rId2"/>
              </a:rPr>
              <a:t>http://slovnik.seznam.cz/</a:t>
            </a:r>
            <a:r>
              <a:rPr lang="cs-CZ" sz="1800" u="sng" dirty="0" err="1">
                <a:hlinkClick r:id="rId2"/>
              </a:rPr>
              <a:t>cz</a:t>
            </a:r>
            <a:r>
              <a:rPr lang="cs-CZ" sz="1800" u="sng" dirty="0">
                <a:hlinkClick r:id="rId2"/>
              </a:rPr>
              <a:t>-en/?q</a:t>
            </a:r>
            <a:r>
              <a:rPr lang="cs-CZ" sz="1800" u="sng" dirty="0" smtClean="0">
                <a:hlinkClick r:id="rId2"/>
              </a:rPr>
              <a:t>=</a:t>
            </a:r>
            <a:r>
              <a:rPr lang="cs-CZ" sz="1800" u="sng" dirty="0" smtClean="0"/>
              <a:t>.</a:t>
            </a:r>
            <a:r>
              <a:rPr lang="cs-CZ" sz="1800" dirty="0" smtClean="0">
                <a:solidFill>
                  <a:prstClr val="black"/>
                </a:solidFill>
              </a:rPr>
              <a:t> DUM </a:t>
            </a:r>
            <a:r>
              <a:rPr lang="cs-CZ" sz="1800" dirty="0">
                <a:solidFill>
                  <a:prstClr val="black"/>
                </a:solidFill>
              </a:rPr>
              <a:t>je určen žákům 3. a 4. </a:t>
            </a:r>
            <a:r>
              <a:rPr lang="cs-CZ" sz="1800" dirty="0" smtClean="0">
                <a:solidFill>
                  <a:prstClr val="black"/>
                </a:solidFill>
              </a:rPr>
              <a:t>ročníku </a:t>
            </a:r>
            <a:r>
              <a:rPr lang="cs-CZ" sz="1800" dirty="0">
                <a:solidFill>
                  <a:prstClr val="black"/>
                </a:solidFill>
              </a:rPr>
              <a:t>čtyřletých </a:t>
            </a:r>
            <a:r>
              <a:rPr lang="cs-CZ" sz="1800" dirty="0" smtClean="0">
                <a:solidFill>
                  <a:prstClr val="black"/>
                </a:solidFill>
              </a:rPr>
              <a:t>gymnázií (úroveň </a:t>
            </a:r>
            <a:r>
              <a:rPr lang="cs-CZ" sz="1800" dirty="0" err="1" smtClean="0">
                <a:solidFill>
                  <a:prstClr val="black"/>
                </a:solidFill>
              </a:rPr>
              <a:t>Preintermed</a:t>
            </a:r>
            <a:r>
              <a:rPr lang="cs-CZ" sz="1800" dirty="0" smtClean="0">
                <a:solidFill>
                  <a:prstClr val="black"/>
                </a:solidFill>
              </a:rPr>
              <a:t>./</a:t>
            </a:r>
            <a:r>
              <a:rPr lang="cs-CZ" sz="1800" dirty="0" err="1" smtClean="0">
                <a:solidFill>
                  <a:prstClr val="black"/>
                </a:solidFill>
              </a:rPr>
              <a:t>Intermed</a:t>
            </a:r>
            <a:r>
              <a:rPr lang="cs-CZ" sz="1800" dirty="0" smtClean="0">
                <a:solidFill>
                  <a:prstClr val="black"/>
                </a:solidFill>
              </a:rPr>
              <a:t>.), </a:t>
            </a:r>
            <a:r>
              <a:rPr lang="cs-CZ" sz="1800" dirty="0">
                <a:solidFill>
                  <a:prstClr val="black"/>
                </a:solidFill>
              </a:rPr>
              <a:t>a </a:t>
            </a:r>
            <a:r>
              <a:rPr lang="cs-CZ" sz="1800" dirty="0" smtClean="0">
                <a:solidFill>
                  <a:prstClr val="black"/>
                </a:solidFill>
              </a:rPr>
              <a:t>to </a:t>
            </a:r>
            <a:r>
              <a:rPr lang="cs-CZ" sz="1800" dirty="0">
                <a:solidFill>
                  <a:prstClr val="black"/>
                </a:solidFill>
              </a:rPr>
              <a:t>jako </a:t>
            </a:r>
            <a:r>
              <a:rPr lang="cs-CZ" sz="1800" dirty="0" smtClean="0">
                <a:solidFill>
                  <a:prstClr val="black"/>
                </a:solidFill>
              </a:rPr>
              <a:t>opakování tématu „</a:t>
            </a:r>
            <a:r>
              <a:rPr lang="cs-CZ" sz="1800" dirty="0" err="1" smtClean="0">
                <a:solidFill>
                  <a:prstClr val="black"/>
                </a:solidFill>
              </a:rPr>
              <a:t>Holidays</a:t>
            </a:r>
            <a:r>
              <a:rPr lang="cs-CZ" sz="1800" dirty="0" smtClean="0">
                <a:solidFill>
                  <a:prstClr val="black"/>
                </a:solidFill>
              </a:rPr>
              <a:t>“ nebo jako příprava </a:t>
            </a:r>
            <a:r>
              <a:rPr lang="cs-CZ" sz="1800" dirty="0">
                <a:solidFill>
                  <a:prstClr val="black"/>
                </a:solidFill>
              </a:rPr>
              <a:t>na čtvrtou část ústní státní maturity</a:t>
            </a:r>
            <a:r>
              <a:rPr lang="cs-CZ" sz="18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Materiál je určen k interaktivní výuce.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9750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53062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HOLIDAYS</a:t>
            </a:r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TRAVEL AGENCY</a:t>
            </a:r>
            <a:b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48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48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64" b="17917"/>
          <a:stretch/>
        </p:blipFill>
        <p:spPr bwMode="auto">
          <a:xfrm>
            <a:off x="1043608" y="412684"/>
            <a:ext cx="297637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89" b="18357"/>
          <a:stretch/>
        </p:blipFill>
        <p:spPr bwMode="auto">
          <a:xfrm>
            <a:off x="5038105" y="3887174"/>
            <a:ext cx="3095625" cy="19333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47" b="18086"/>
          <a:stretch/>
        </p:blipFill>
        <p:spPr bwMode="auto">
          <a:xfrm>
            <a:off x="5004048" y="421690"/>
            <a:ext cx="3096000" cy="19990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27" b="14286"/>
          <a:stretch/>
        </p:blipFill>
        <p:spPr bwMode="auto">
          <a:xfrm>
            <a:off x="1046407" y="3861048"/>
            <a:ext cx="2772000" cy="1959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2775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Study </a:t>
            </a:r>
            <a:r>
              <a:rPr lang="cs-CZ" sz="3200" b="1" dirty="0" err="1" smtClean="0">
                <a:solidFill>
                  <a:srgbClr val="7030A0"/>
                </a:solidFill>
              </a:rPr>
              <a:t>vocabulary</a:t>
            </a:r>
            <a:r>
              <a:rPr lang="cs-CZ" sz="3200" b="1" dirty="0" smtClean="0">
                <a:solidFill>
                  <a:srgbClr val="7030A0"/>
                </a:solidFill>
              </a:rPr>
              <a:t>, use a </a:t>
            </a:r>
            <a:r>
              <a:rPr lang="cs-CZ" sz="3200" b="1" dirty="0" err="1" smtClean="0">
                <a:solidFill>
                  <a:srgbClr val="7030A0"/>
                </a:solidFill>
              </a:rPr>
              <a:t>dictionary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if</a:t>
            </a:r>
            <a:r>
              <a:rPr lang="cs-CZ" sz="3200" b="1" dirty="0" smtClean="0">
                <a:solidFill>
                  <a:srgbClr val="7030A0"/>
                </a:solidFill>
              </a:rPr>
              <a:t> </a:t>
            </a:r>
            <a:r>
              <a:rPr lang="cs-CZ" sz="3200" b="1" dirty="0" err="1" smtClean="0">
                <a:solidFill>
                  <a:srgbClr val="7030A0"/>
                </a:solidFill>
              </a:rPr>
              <a:t>necessary</a:t>
            </a:r>
            <a:r>
              <a:rPr lang="cs-CZ" sz="3200" b="1" dirty="0" smtClean="0">
                <a:solidFill>
                  <a:srgbClr val="7030A0"/>
                </a:solidFill>
              </a:rPr>
              <a:t>: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2453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TYPES OF HOLIDAYS</a:t>
            </a:r>
          </a:p>
          <a:p>
            <a:r>
              <a:rPr lang="cs-CZ" sz="2800" dirty="0" err="1" smtClean="0"/>
              <a:t>Package</a:t>
            </a:r>
            <a:r>
              <a:rPr lang="cs-CZ" sz="2800" dirty="0" smtClean="0"/>
              <a:t> h.                         	</a:t>
            </a:r>
          </a:p>
          <a:p>
            <a:r>
              <a:rPr lang="cs-CZ" sz="2800" dirty="0" err="1" smtClean="0"/>
              <a:t>Backpacking</a:t>
            </a:r>
            <a:r>
              <a:rPr lang="cs-CZ" sz="2800" dirty="0" smtClean="0"/>
              <a:t> h.</a:t>
            </a:r>
          </a:p>
          <a:p>
            <a:r>
              <a:rPr lang="cs-CZ" sz="2800" dirty="0" err="1" smtClean="0"/>
              <a:t>Sightseeing</a:t>
            </a:r>
            <a:r>
              <a:rPr lang="cs-CZ" sz="2800" dirty="0" smtClean="0"/>
              <a:t> h.</a:t>
            </a:r>
          </a:p>
          <a:p>
            <a:r>
              <a:rPr lang="cs-CZ" sz="2800" dirty="0" err="1" smtClean="0"/>
              <a:t>Beach</a:t>
            </a:r>
            <a:r>
              <a:rPr lang="cs-CZ" sz="2800" dirty="0" smtClean="0"/>
              <a:t> h. </a:t>
            </a:r>
          </a:p>
          <a:p>
            <a:r>
              <a:rPr lang="cs-CZ" sz="2800" dirty="0" smtClean="0"/>
              <a:t>Camping h.</a:t>
            </a:r>
          </a:p>
          <a:p>
            <a:r>
              <a:rPr lang="cs-CZ" sz="2800" dirty="0" err="1" smtClean="0"/>
              <a:t>Skiing</a:t>
            </a:r>
            <a:r>
              <a:rPr lang="cs-CZ" sz="2800" dirty="0" smtClean="0"/>
              <a:t> h.   	                             </a:t>
            </a:r>
            <a:r>
              <a:rPr lang="cs-CZ" sz="2800" b="1" dirty="0"/>
              <a:t> </a:t>
            </a:r>
            <a:r>
              <a:rPr lang="cs-CZ" sz="2800" b="1" dirty="0" smtClean="0"/>
              <a:t>.    </a:t>
            </a:r>
            <a:r>
              <a:rPr lang="cs-CZ" sz="2800" dirty="0" err="1" smtClean="0"/>
              <a:t>Cruise</a:t>
            </a:r>
            <a:r>
              <a:rPr lang="cs-CZ" sz="2800" dirty="0" smtClean="0"/>
              <a:t> h.		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b="1" i="1" dirty="0" smtClean="0"/>
              <a:t>Mark </a:t>
            </a:r>
            <a:r>
              <a:rPr lang="cs-CZ" sz="2800" b="1" i="1" dirty="0" err="1" smtClean="0"/>
              <a:t>those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which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you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have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experienced</a:t>
            </a:r>
            <a:r>
              <a:rPr lang="cs-CZ" sz="2800" b="1" i="1" dirty="0" smtClean="0"/>
              <a:t> and </a:t>
            </a:r>
            <a:r>
              <a:rPr lang="cs-CZ" sz="2800" b="1" i="1" dirty="0" err="1" smtClean="0"/>
              <a:t>say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what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you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did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there</a:t>
            </a:r>
            <a:r>
              <a:rPr lang="cs-CZ" sz="2800" b="1" i="1" dirty="0" smtClean="0"/>
              <a:t>. </a:t>
            </a:r>
            <a:r>
              <a:rPr lang="cs-CZ" sz="2800" b="1" i="1" dirty="0" err="1" smtClean="0"/>
              <a:t>What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would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you</a:t>
            </a:r>
            <a:r>
              <a:rPr lang="cs-CZ" sz="2800" b="1" i="1" dirty="0" smtClean="0"/>
              <a:t> do on </a:t>
            </a:r>
            <a:r>
              <a:rPr lang="cs-CZ" sz="2800" b="1" i="1" dirty="0" err="1" smtClean="0"/>
              <a:t>other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types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of</a:t>
            </a:r>
            <a:r>
              <a:rPr lang="cs-CZ" sz="2800" b="1" i="1" dirty="0" smtClean="0"/>
              <a:t> h.?</a:t>
            </a:r>
            <a:endParaRPr lang="cs-CZ" sz="2800" b="1" i="1" dirty="0"/>
          </a:p>
          <a:p>
            <a:endParaRPr lang="cs-CZ" sz="2800" b="1" i="1" dirty="0" err="1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601" y="1833059"/>
            <a:ext cx="2441731" cy="266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0046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TYPES OF ACCOMMODATION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Campsite</a:t>
            </a:r>
            <a:endParaRPr lang="cs-CZ" sz="2400" dirty="0" smtClean="0"/>
          </a:p>
          <a:p>
            <a:r>
              <a:rPr lang="cs-CZ" sz="2400" dirty="0" err="1" smtClean="0"/>
              <a:t>Youth</a:t>
            </a:r>
            <a:r>
              <a:rPr lang="cs-CZ" sz="2400" dirty="0" smtClean="0"/>
              <a:t> hostel                                                 </a:t>
            </a:r>
          </a:p>
          <a:p>
            <a:r>
              <a:rPr lang="cs-CZ" sz="2400" dirty="0" err="1" smtClean="0"/>
              <a:t>Guest</a:t>
            </a:r>
            <a:r>
              <a:rPr lang="cs-CZ" sz="2400" dirty="0" smtClean="0"/>
              <a:t> house</a:t>
            </a:r>
          </a:p>
          <a:p>
            <a:r>
              <a:rPr lang="cs-CZ" sz="2400" dirty="0" err="1" smtClean="0"/>
              <a:t>Bed</a:t>
            </a:r>
            <a:r>
              <a:rPr lang="cs-CZ" sz="2400" dirty="0" smtClean="0"/>
              <a:t> and </a:t>
            </a:r>
            <a:r>
              <a:rPr lang="cs-CZ" sz="2400" dirty="0" err="1" smtClean="0"/>
              <a:t>breakfast</a:t>
            </a:r>
            <a:endParaRPr lang="cs-CZ" sz="2400" dirty="0" smtClean="0"/>
          </a:p>
          <a:p>
            <a:r>
              <a:rPr lang="cs-CZ" sz="2400" dirty="0" err="1" smtClean="0"/>
              <a:t>Half</a:t>
            </a:r>
            <a:r>
              <a:rPr lang="cs-CZ" sz="2400" dirty="0" smtClean="0"/>
              <a:t> </a:t>
            </a:r>
            <a:r>
              <a:rPr lang="cs-CZ" sz="2400" dirty="0" err="1" smtClean="0"/>
              <a:t>board</a:t>
            </a:r>
            <a:endParaRPr lang="cs-CZ" sz="2400" dirty="0" smtClean="0"/>
          </a:p>
          <a:p>
            <a:r>
              <a:rPr lang="cs-CZ" sz="2400" dirty="0" smtClean="0"/>
              <a:t>Full </a:t>
            </a:r>
            <a:r>
              <a:rPr lang="cs-CZ" sz="2400" dirty="0" err="1" smtClean="0"/>
              <a:t>board</a:t>
            </a:r>
            <a:endParaRPr lang="cs-CZ" sz="2400" dirty="0" smtClean="0"/>
          </a:p>
          <a:p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inclusive</a:t>
            </a:r>
            <a:endParaRPr lang="cs-CZ" sz="2400" dirty="0" smtClean="0"/>
          </a:p>
          <a:p>
            <a:r>
              <a:rPr lang="cs-CZ" sz="2400" dirty="0" err="1" smtClean="0"/>
              <a:t>Self</a:t>
            </a:r>
            <a:r>
              <a:rPr lang="cs-CZ" sz="2400" dirty="0" smtClean="0"/>
              <a:t>-catering </a:t>
            </a:r>
            <a:r>
              <a:rPr lang="cs-CZ" sz="2400" dirty="0" err="1" smtClean="0"/>
              <a:t>holiday</a:t>
            </a:r>
            <a:endParaRPr lang="cs-CZ" sz="2400" dirty="0" smtClean="0"/>
          </a:p>
          <a:p>
            <a:r>
              <a:rPr lang="cs-CZ" sz="2400" dirty="0" smtClean="0"/>
              <a:t>Hotel ( </a:t>
            </a: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star</a:t>
            </a:r>
            <a:r>
              <a:rPr lang="cs-CZ" sz="2400" dirty="0" smtClean="0"/>
              <a:t> hotel, </a:t>
            </a:r>
            <a:r>
              <a:rPr lang="cs-CZ" sz="2400" dirty="0" err="1" smtClean="0"/>
              <a:t>luxurious</a:t>
            </a:r>
            <a:r>
              <a:rPr lang="cs-CZ" sz="2400" dirty="0" smtClean="0"/>
              <a:t> hotel)</a:t>
            </a:r>
          </a:p>
          <a:p>
            <a:r>
              <a:rPr lang="cs-CZ" sz="2400" dirty="0" smtClean="0"/>
              <a:t>Mobile </a:t>
            </a:r>
            <a:r>
              <a:rPr lang="cs-CZ" sz="2400" dirty="0" err="1" smtClean="0"/>
              <a:t>home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26" b="17678"/>
          <a:stretch/>
        </p:blipFill>
        <p:spPr bwMode="auto">
          <a:xfrm>
            <a:off x="4644008" y="1489166"/>
            <a:ext cx="3744000" cy="2429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5123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HOTEL FACILITIES, SERVICES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estaurant, bar, </a:t>
            </a:r>
            <a:r>
              <a:rPr lang="cs-CZ" dirty="0" err="1" smtClean="0"/>
              <a:t>disco</a:t>
            </a:r>
            <a:r>
              <a:rPr lang="cs-CZ" dirty="0" smtClean="0"/>
              <a:t>, </a:t>
            </a:r>
            <a:r>
              <a:rPr lang="cs-CZ" dirty="0" err="1" smtClean="0"/>
              <a:t>private</a:t>
            </a:r>
            <a:r>
              <a:rPr lang="cs-CZ" dirty="0" smtClean="0"/>
              <a:t> car park, sauna, </a:t>
            </a:r>
            <a:r>
              <a:rPr lang="cs-CZ" dirty="0" err="1" smtClean="0"/>
              <a:t>whirlpool</a:t>
            </a:r>
            <a:r>
              <a:rPr lang="cs-CZ" dirty="0" smtClean="0"/>
              <a:t>, (</a:t>
            </a:r>
            <a:r>
              <a:rPr lang="cs-CZ" dirty="0" err="1" smtClean="0"/>
              <a:t>outdoor</a:t>
            </a:r>
            <a:r>
              <a:rPr lang="cs-CZ" dirty="0"/>
              <a:t> </a:t>
            </a:r>
            <a:r>
              <a:rPr lang="cs-CZ" dirty="0" smtClean="0"/>
              <a:t>/ </a:t>
            </a:r>
            <a:r>
              <a:rPr lang="cs-CZ" dirty="0" err="1" smtClean="0"/>
              <a:t>indoor</a:t>
            </a:r>
            <a:r>
              <a:rPr lang="cs-CZ" dirty="0" smtClean="0"/>
              <a:t>) </a:t>
            </a:r>
            <a:r>
              <a:rPr lang="cs-CZ" dirty="0" err="1" smtClean="0"/>
              <a:t>swimming</a:t>
            </a:r>
            <a:r>
              <a:rPr lang="cs-CZ" dirty="0" smtClean="0"/>
              <a:t> pool, </a:t>
            </a:r>
            <a:r>
              <a:rPr lang="cs-CZ" dirty="0" err="1" smtClean="0"/>
              <a:t>wellness</a:t>
            </a:r>
            <a:r>
              <a:rPr lang="cs-CZ" dirty="0" smtClean="0"/>
              <a:t>, </a:t>
            </a:r>
            <a:r>
              <a:rPr lang="cs-CZ" dirty="0" err="1" smtClean="0"/>
              <a:t>gym</a:t>
            </a:r>
            <a:r>
              <a:rPr lang="cs-CZ" dirty="0" smtClean="0"/>
              <a:t>, </a:t>
            </a:r>
            <a:r>
              <a:rPr lang="cs-CZ" dirty="0" err="1" smtClean="0"/>
              <a:t>television</a:t>
            </a:r>
            <a:r>
              <a:rPr lang="cs-CZ" dirty="0" smtClean="0"/>
              <a:t>, air-</a:t>
            </a:r>
            <a:r>
              <a:rPr lang="cs-CZ" dirty="0" err="1" smtClean="0"/>
              <a:t>conditioning</a:t>
            </a:r>
            <a:r>
              <a:rPr lang="cs-CZ" dirty="0" smtClean="0"/>
              <a:t>, </a:t>
            </a:r>
            <a:r>
              <a:rPr lang="cs-CZ" dirty="0" err="1" smtClean="0"/>
              <a:t>room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seaview</a:t>
            </a:r>
            <a:r>
              <a:rPr lang="cs-CZ" dirty="0" smtClean="0"/>
              <a:t>, single / double / </a:t>
            </a:r>
            <a:r>
              <a:rPr lang="cs-CZ" dirty="0" err="1" smtClean="0"/>
              <a:t>twin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, </a:t>
            </a:r>
            <a:r>
              <a:rPr lang="cs-CZ" dirty="0" err="1" smtClean="0"/>
              <a:t>shop</a:t>
            </a:r>
            <a:r>
              <a:rPr lang="cs-CZ" dirty="0" smtClean="0"/>
              <a:t>, </a:t>
            </a:r>
            <a:r>
              <a:rPr lang="cs-CZ" dirty="0" err="1" smtClean="0"/>
              <a:t>hairdresser´s</a:t>
            </a:r>
            <a:r>
              <a:rPr lang="cs-CZ" dirty="0" smtClean="0"/>
              <a:t>,  WI-FI </a:t>
            </a:r>
            <a:r>
              <a:rPr lang="cs-CZ" dirty="0" err="1" smtClean="0"/>
              <a:t>connection</a:t>
            </a:r>
            <a:r>
              <a:rPr lang="cs-CZ" dirty="0" smtClean="0"/>
              <a:t>,  </a:t>
            </a:r>
            <a:r>
              <a:rPr lang="cs-CZ" dirty="0" err="1" smtClean="0"/>
              <a:t>towels</a:t>
            </a:r>
            <a:r>
              <a:rPr lang="cs-CZ" dirty="0" smtClean="0"/>
              <a:t>, </a:t>
            </a:r>
            <a:r>
              <a:rPr lang="cs-CZ" dirty="0" err="1" smtClean="0"/>
              <a:t>bath</a:t>
            </a:r>
            <a:r>
              <a:rPr lang="cs-CZ" dirty="0" smtClean="0"/>
              <a:t>, </a:t>
            </a:r>
            <a:r>
              <a:rPr lang="cs-CZ" dirty="0" err="1" smtClean="0"/>
              <a:t>shower</a:t>
            </a:r>
            <a:r>
              <a:rPr lang="cs-CZ" dirty="0" smtClean="0"/>
              <a:t>, en-</a:t>
            </a:r>
            <a:r>
              <a:rPr lang="cs-CZ" dirty="0" err="1" smtClean="0"/>
              <a:t>suite</a:t>
            </a:r>
            <a:r>
              <a:rPr lang="cs-CZ" dirty="0" smtClean="0"/>
              <a:t> </a:t>
            </a:r>
            <a:r>
              <a:rPr lang="cs-CZ" dirty="0" err="1" smtClean="0"/>
              <a:t>bathroom</a:t>
            </a:r>
            <a:r>
              <a:rPr lang="cs-CZ" dirty="0" smtClean="0"/>
              <a:t>, car rent, </a:t>
            </a:r>
            <a:r>
              <a:rPr lang="cs-CZ" dirty="0" err="1" smtClean="0"/>
              <a:t>exchange</a:t>
            </a:r>
            <a:r>
              <a:rPr lang="cs-CZ" dirty="0" smtClean="0"/>
              <a:t> </a:t>
            </a:r>
            <a:r>
              <a:rPr lang="cs-CZ" dirty="0" err="1" smtClean="0"/>
              <a:t>office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9236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OTHER USEFUL VOCABULARY (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underline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activities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which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to do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during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your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holidays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and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say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why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add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your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own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if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possible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)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lnSpcReduction="10000"/>
          </a:bodyPr>
          <a:lstStyle/>
          <a:p>
            <a:r>
              <a:rPr lang="cs-CZ" sz="2400" dirty="0" err="1"/>
              <a:t>t</a:t>
            </a:r>
            <a:r>
              <a:rPr lang="cs-CZ" sz="2400" dirty="0" err="1" smtClean="0"/>
              <a:t>ravel</a:t>
            </a:r>
            <a:r>
              <a:rPr lang="cs-CZ" sz="2400" dirty="0" smtClean="0"/>
              <a:t> agent / </a:t>
            </a:r>
            <a:r>
              <a:rPr lang="cs-CZ" sz="2400" dirty="0" err="1" smtClean="0"/>
              <a:t>agency</a:t>
            </a:r>
            <a:r>
              <a:rPr lang="cs-CZ" sz="2400" dirty="0" smtClean="0"/>
              <a:t>, </a:t>
            </a:r>
            <a:r>
              <a:rPr lang="cs-CZ" sz="2400" dirty="0" err="1"/>
              <a:t>h</a:t>
            </a:r>
            <a:r>
              <a:rPr lang="cs-CZ" sz="2400" dirty="0" err="1" smtClean="0"/>
              <a:t>oliday</a:t>
            </a:r>
            <a:r>
              <a:rPr lang="cs-CZ" sz="2400" dirty="0" smtClean="0"/>
              <a:t> </a:t>
            </a:r>
            <a:r>
              <a:rPr lang="cs-CZ" sz="2400" dirty="0" err="1" smtClean="0"/>
              <a:t>advert</a:t>
            </a:r>
            <a:r>
              <a:rPr lang="cs-CZ" sz="2400" dirty="0" smtClean="0"/>
              <a:t>, </a:t>
            </a:r>
            <a:r>
              <a:rPr lang="cs-CZ" sz="2400" dirty="0" err="1" smtClean="0"/>
              <a:t>travel</a:t>
            </a:r>
            <a:r>
              <a:rPr lang="cs-CZ" sz="2400" dirty="0" smtClean="0"/>
              <a:t> </a:t>
            </a:r>
            <a:r>
              <a:rPr lang="cs-CZ" sz="2400" dirty="0" err="1" smtClean="0"/>
              <a:t>brochure</a:t>
            </a:r>
            <a:r>
              <a:rPr lang="cs-CZ" sz="2400" dirty="0" smtClean="0"/>
              <a:t>, </a:t>
            </a:r>
            <a:r>
              <a:rPr lang="cs-CZ" sz="2400" dirty="0" err="1" smtClean="0"/>
              <a:t>high</a:t>
            </a:r>
            <a:r>
              <a:rPr lang="cs-CZ" sz="2400" dirty="0" smtClean="0"/>
              <a:t> / </a:t>
            </a:r>
            <a:r>
              <a:rPr lang="cs-CZ" sz="2400" dirty="0" err="1" smtClean="0"/>
              <a:t>peak</a:t>
            </a:r>
            <a:r>
              <a:rPr lang="cs-CZ" sz="2400" dirty="0" smtClean="0"/>
              <a:t> </a:t>
            </a:r>
            <a:r>
              <a:rPr lang="cs-CZ" sz="2400" dirty="0" err="1" smtClean="0"/>
              <a:t>season</a:t>
            </a:r>
            <a:r>
              <a:rPr lang="cs-CZ" sz="2400" dirty="0" smtClean="0"/>
              <a:t>, </a:t>
            </a:r>
            <a:r>
              <a:rPr lang="cs-CZ" sz="2400" dirty="0" err="1" smtClean="0"/>
              <a:t>tourist</a:t>
            </a:r>
            <a:r>
              <a:rPr lang="cs-CZ" sz="2400" dirty="0" smtClean="0"/>
              <a:t> </a:t>
            </a:r>
            <a:r>
              <a:rPr lang="cs-CZ" sz="2400" dirty="0" err="1" smtClean="0"/>
              <a:t>guide</a:t>
            </a:r>
            <a:r>
              <a:rPr lang="cs-CZ" sz="2400" dirty="0" smtClean="0"/>
              <a:t>, </a:t>
            </a:r>
            <a:r>
              <a:rPr lang="cs-CZ" sz="2400" dirty="0" err="1" smtClean="0"/>
              <a:t>travel</a:t>
            </a:r>
            <a:r>
              <a:rPr lang="cs-CZ" sz="2400" dirty="0" smtClean="0"/>
              <a:t> </a:t>
            </a:r>
            <a:r>
              <a:rPr lang="cs-CZ" sz="2400" dirty="0" err="1" smtClean="0"/>
              <a:t>insurance</a:t>
            </a:r>
            <a:endParaRPr lang="cs-CZ" sz="2400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ravel</a:t>
            </a:r>
            <a:r>
              <a:rPr lang="cs-CZ" sz="2400" dirty="0" smtClean="0"/>
              <a:t> by car, by bus, by </a:t>
            </a:r>
            <a:r>
              <a:rPr lang="cs-CZ" sz="2400" dirty="0" err="1" smtClean="0"/>
              <a:t>coach</a:t>
            </a:r>
            <a:r>
              <a:rPr lang="cs-CZ" sz="2400" dirty="0" smtClean="0"/>
              <a:t>, by plane, by </a:t>
            </a:r>
            <a:r>
              <a:rPr lang="cs-CZ" sz="2400" dirty="0" err="1" smtClean="0"/>
              <a:t>ferry</a:t>
            </a:r>
            <a:r>
              <a:rPr lang="cs-CZ" sz="2400" dirty="0" smtClean="0"/>
              <a:t>, </a:t>
            </a:r>
            <a:r>
              <a:rPr lang="cs-CZ" sz="2400" dirty="0" err="1" smtClean="0"/>
              <a:t>hire</a:t>
            </a:r>
            <a:r>
              <a:rPr lang="cs-CZ" sz="2400" dirty="0" smtClean="0"/>
              <a:t> a car</a:t>
            </a:r>
          </a:p>
          <a:p>
            <a:r>
              <a:rPr lang="cs-CZ" sz="2400" dirty="0" err="1"/>
              <a:t>b</a:t>
            </a:r>
            <a:r>
              <a:rPr lang="cs-CZ" sz="2400" dirty="0" err="1" smtClean="0"/>
              <a:t>ook</a:t>
            </a:r>
            <a:r>
              <a:rPr lang="cs-CZ" sz="2400" dirty="0" smtClean="0"/>
              <a:t> a </a:t>
            </a:r>
            <a:r>
              <a:rPr lang="cs-CZ" sz="2400" dirty="0" err="1" smtClean="0"/>
              <a:t>holiday</a:t>
            </a:r>
            <a:r>
              <a:rPr lang="cs-CZ" sz="2400" dirty="0" smtClean="0"/>
              <a:t>, </a:t>
            </a:r>
            <a:r>
              <a:rPr lang="cs-CZ" sz="2400" dirty="0" err="1"/>
              <a:t>s</a:t>
            </a:r>
            <a:r>
              <a:rPr lang="cs-CZ" sz="2400" dirty="0" err="1" smtClean="0"/>
              <a:t>tay</a:t>
            </a:r>
            <a:r>
              <a:rPr lang="cs-CZ" sz="2400" dirty="0" smtClean="0"/>
              <a:t> in a hotel / </a:t>
            </a:r>
            <a:r>
              <a:rPr lang="cs-CZ" sz="2400" dirty="0" err="1" smtClean="0"/>
              <a:t>seaside</a:t>
            </a:r>
            <a:r>
              <a:rPr lang="cs-CZ" sz="2400" dirty="0" smtClean="0"/>
              <a:t> resort / in a </a:t>
            </a:r>
            <a:r>
              <a:rPr lang="cs-CZ" sz="2400" dirty="0" err="1" smtClean="0"/>
              <a:t>campsite</a:t>
            </a:r>
            <a:endParaRPr lang="cs-CZ" sz="2400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ry</a:t>
            </a:r>
            <a:r>
              <a:rPr lang="cs-CZ" sz="2400" dirty="0" smtClean="0"/>
              <a:t> </a:t>
            </a:r>
            <a:r>
              <a:rPr lang="cs-CZ" sz="2400" dirty="0" err="1" smtClean="0"/>
              <a:t>water</a:t>
            </a:r>
            <a:r>
              <a:rPr lang="cs-CZ" sz="2400" dirty="0" smtClean="0"/>
              <a:t> </a:t>
            </a:r>
            <a:r>
              <a:rPr lang="cs-CZ" sz="2400" dirty="0" err="1" smtClean="0"/>
              <a:t>sports</a:t>
            </a:r>
            <a:r>
              <a:rPr lang="cs-CZ" sz="2400" dirty="0" smtClean="0"/>
              <a:t> - windsurfing, jet </a:t>
            </a:r>
            <a:r>
              <a:rPr lang="cs-CZ" sz="2400" dirty="0" err="1" smtClean="0"/>
              <a:t>skiing</a:t>
            </a:r>
            <a:r>
              <a:rPr lang="cs-CZ" sz="2400" dirty="0" smtClean="0"/>
              <a:t>, </a:t>
            </a:r>
            <a:r>
              <a:rPr lang="cs-CZ" sz="2400" dirty="0" err="1" smtClean="0"/>
              <a:t>water</a:t>
            </a:r>
            <a:r>
              <a:rPr lang="cs-CZ" sz="2400" dirty="0" smtClean="0"/>
              <a:t> </a:t>
            </a:r>
            <a:r>
              <a:rPr lang="cs-CZ" sz="2400" dirty="0" err="1" smtClean="0"/>
              <a:t>skiing</a:t>
            </a:r>
            <a:r>
              <a:rPr lang="cs-CZ" sz="2400" dirty="0" smtClean="0"/>
              <a:t>, </a:t>
            </a:r>
            <a:r>
              <a:rPr lang="cs-CZ" sz="2400" dirty="0" err="1" smtClean="0"/>
              <a:t>fishing</a:t>
            </a:r>
            <a:r>
              <a:rPr lang="cs-CZ" sz="2400" dirty="0" smtClean="0"/>
              <a:t>, </a:t>
            </a:r>
            <a:r>
              <a:rPr lang="cs-CZ" sz="2400" dirty="0" err="1" smtClean="0"/>
              <a:t>cliff</a:t>
            </a:r>
            <a:r>
              <a:rPr lang="cs-CZ" sz="2400" dirty="0" smtClean="0"/>
              <a:t> </a:t>
            </a:r>
            <a:r>
              <a:rPr lang="cs-CZ" sz="2400" dirty="0" err="1" smtClean="0"/>
              <a:t>diving</a:t>
            </a:r>
            <a:r>
              <a:rPr lang="cs-CZ" sz="2400" dirty="0" smtClean="0"/>
              <a:t>, </a:t>
            </a:r>
            <a:r>
              <a:rPr lang="cs-CZ" sz="2400" dirty="0" err="1" smtClean="0"/>
              <a:t>snorkelling</a:t>
            </a:r>
            <a:r>
              <a:rPr lang="cs-CZ" sz="2400" dirty="0" smtClean="0"/>
              <a:t>, </a:t>
            </a:r>
            <a:r>
              <a:rPr lang="cs-CZ" sz="2400" dirty="0" err="1" smtClean="0"/>
              <a:t>white-water</a:t>
            </a:r>
            <a:r>
              <a:rPr lang="cs-CZ" sz="2400" dirty="0" smtClean="0"/>
              <a:t> rafting, </a:t>
            </a:r>
            <a:r>
              <a:rPr lang="cs-CZ" sz="2400" dirty="0" err="1" smtClean="0"/>
              <a:t>swimming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dolphins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go </a:t>
            </a:r>
            <a:r>
              <a:rPr lang="cs-CZ" sz="2400" dirty="0" err="1" smtClean="0"/>
              <a:t>horse</a:t>
            </a:r>
            <a:r>
              <a:rPr lang="cs-CZ" sz="2400" dirty="0" smtClean="0"/>
              <a:t> / </a:t>
            </a:r>
            <a:r>
              <a:rPr lang="cs-CZ" sz="2400" dirty="0" err="1" smtClean="0"/>
              <a:t>camel</a:t>
            </a:r>
            <a:r>
              <a:rPr lang="cs-CZ" sz="2400" dirty="0" smtClean="0"/>
              <a:t> </a:t>
            </a:r>
            <a:r>
              <a:rPr lang="cs-CZ" sz="2400" dirty="0" err="1" smtClean="0"/>
              <a:t>riding</a:t>
            </a:r>
            <a:r>
              <a:rPr lang="cs-CZ" sz="2400" dirty="0" smtClean="0"/>
              <a:t>, </a:t>
            </a:r>
            <a:r>
              <a:rPr lang="cs-CZ" sz="2400" dirty="0" err="1" smtClean="0"/>
              <a:t>sunbathing</a:t>
            </a:r>
            <a:r>
              <a:rPr lang="cs-CZ" sz="2400" dirty="0" smtClean="0"/>
              <a:t>, </a:t>
            </a:r>
            <a:r>
              <a:rPr lang="cs-CZ" sz="2400" dirty="0" err="1" smtClean="0"/>
              <a:t>buy</a:t>
            </a:r>
            <a:r>
              <a:rPr lang="cs-CZ" sz="2400" dirty="0" smtClean="0"/>
              <a:t> </a:t>
            </a:r>
            <a:r>
              <a:rPr lang="cs-CZ" sz="2400" dirty="0" err="1" smtClean="0"/>
              <a:t>handmade</a:t>
            </a:r>
            <a:r>
              <a:rPr lang="cs-CZ" sz="2400" dirty="0" smtClean="0"/>
              <a:t> </a:t>
            </a:r>
            <a:r>
              <a:rPr lang="cs-CZ" sz="2400" dirty="0" err="1" smtClean="0"/>
              <a:t>souvenirs</a:t>
            </a:r>
            <a:r>
              <a:rPr lang="cs-CZ" sz="2400" dirty="0" smtClean="0"/>
              <a:t>, </a:t>
            </a:r>
            <a:r>
              <a:rPr lang="cs-CZ" sz="2400" dirty="0" err="1" smtClean="0"/>
              <a:t>try</a:t>
            </a:r>
            <a:r>
              <a:rPr lang="cs-CZ" sz="2400" dirty="0" smtClean="0"/>
              <a:t> </a:t>
            </a:r>
            <a:r>
              <a:rPr lang="cs-CZ" sz="2400" dirty="0" err="1" smtClean="0"/>
              <a:t>local</a:t>
            </a:r>
            <a:r>
              <a:rPr lang="cs-CZ" sz="2400" dirty="0" smtClean="0"/>
              <a:t> </a:t>
            </a:r>
            <a:r>
              <a:rPr lang="cs-CZ" sz="2400" dirty="0" err="1" smtClean="0"/>
              <a:t>cuisine</a:t>
            </a:r>
            <a:r>
              <a:rPr lang="cs-CZ" sz="2400" dirty="0" smtClean="0"/>
              <a:t> / </a:t>
            </a:r>
            <a:r>
              <a:rPr lang="cs-CZ" sz="2400" dirty="0" err="1" smtClean="0"/>
              <a:t>specialities</a:t>
            </a:r>
            <a:r>
              <a:rPr lang="cs-CZ" sz="2400" dirty="0" smtClean="0"/>
              <a:t>, </a:t>
            </a:r>
            <a:r>
              <a:rPr lang="cs-CZ" sz="2400" dirty="0" err="1" smtClean="0"/>
              <a:t>climb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pyramids</a:t>
            </a:r>
            <a:endParaRPr lang="cs-CZ" sz="2400" dirty="0" smtClean="0"/>
          </a:p>
          <a:p>
            <a:r>
              <a:rPr lang="cs-CZ" sz="2400" dirty="0" err="1" smtClean="0"/>
              <a:t>take</a:t>
            </a:r>
            <a:r>
              <a:rPr lang="cs-CZ" sz="2400" dirty="0" smtClean="0"/>
              <a:t> part in </a:t>
            </a:r>
            <a:r>
              <a:rPr lang="cs-CZ" sz="2400" dirty="0" err="1" smtClean="0"/>
              <a:t>cultural</a:t>
            </a:r>
            <a:r>
              <a:rPr lang="cs-CZ" sz="2400" dirty="0" smtClean="0"/>
              <a:t> </a:t>
            </a:r>
            <a:r>
              <a:rPr lang="cs-CZ" sz="2400" dirty="0" err="1" smtClean="0"/>
              <a:t>events</a:t>
            </a:r>
            <a:r>
              <a:rPr lang="cs-CZ" sz="2400" dirty="0" smtClean="0"/>
              <a:t>, visit </a:t>
            </a:r>
            <a:r>
              <a:rPr lang="cs-CZ" sz="2400" dirty="0" err="1" smtClean="0"/>
              <a:t>museums</a:t>
            </a:r>
            <a:r>
              <a:rPr lang="cs-CZ" sz="2400" dirty="0" smtClean="0"/>
              <a:t>, </a:t>
            </a:r>
            <a:r>
              <a:rPr lang="cs-CZ" sz="2400" dirty="0" err="1" smtClean="0"/>
              <a:t>galleries</a:t>
            </a:r>
            <a:r>
              <a:rPr lang="cs-CZ" sz="2400" dirty="0" smtClean="0"/>
              <a:t>, </a:t>
            </a:r>
            <a:r>
              <a:rPr lang="cs-CZ" sz="2400" dirty="0" err="1" smtClean="0"/>
              <a:t>famous</a:t>
            </a:r>
            <a:r>
              <a:rPr lang="cs-CZ" sz="2400" dirty="0" smtClean="0"/>
              <a:t> </a:t>
            </a:r>
            <a:r>
              <a:rPr lang="cs-CZ" sz="2400" dirty="0" err="1" smtClean="0"/>
              <a:t>landmarks</a:t>
            </a:r>
            <a:r>
              <a:rPr lang="cs-CZ" sz="2400" dirty="0" smtClean="0"/>
              <a:t>, </a:t>
            </a:r>
            <a:r>
              <a:rPr lang="cs-CZ" sz="2400" dirty="0" err="1" smtClean="0"/>
              <a:t>walk</a:t>
            </a:r>
            <a:r>
              <a:rPr lang="cs-CZ" sz="2400" dirty="0" smtClean="0"/>
              <a:t> </a:t>
            </a:r>
            <a:r>
              <a:rPr lang="cs-CZ" sz="2400" dirty="0" err="1" smtClean="0"/>
              <a:t>along</a:t>
            </a:r>
            <a:r>
              <a:rPr lang="cs-CZ" sz="2400" dirty="0" smtClean="0"/>
              <a:t> </a:t>
            </a:r>
            <a:r>
              <a:rPr lang="cs-CZ" sz="2400" dirty="0" err="1" smtClean="0"/>
              <a:t>historical</a:t>
            </a:r>
            <a:r>
              <a:rPr lang="cs-CZ" sz="2400" dirty="0" smtClean="0"/>
              <a:t> </a:t>
            </a:r>
            <a:r>
              <a:rPr lang="cs-CZ" sz="2400" dirty="0" err="1" smtClean="0"/>
              <a:t>narrow</a:t>
            </a:r>
            <a:r>
              <a:rPr lang="cs-CZ" sz="2400" dirty="0" smtClean="0"/>
              <a:t> </a:t>
            </a:r>
            <a:r>
              <a:rPr lang="cs-CZ" sz="2400" dirty="0" err="1" smtClean="0"/>
              <a:t>streets</a:t>
            </a:r>
            <a:r>
              <a:rPr lang="cs-CZ" sz="2400" dirty="0" smtClean="0"/>
              <a:t>, </a:t>
            </a:r>
            <a:r>
              <a:rPr lang="cs-CZ" sz="2400" dirty="0" err="1" smtClean="0"/>
              <a:t>take</a:t>
            </a:r>
            <a:r>
              <a:rPr lang="cs-CZ" sz="2400" dirty="0" smtClean="0"/>
              <a:t> a </a:t>
            </a:r>
            <a:r>
              <a:rPr lang="cs-CZ" sz="2400" dirty="0" err="1" smtClean="0"/>
              <a:t>boat</a:t>
            </a:r>
            <a:r>
              <a:rPr lang="cs-CZ" sz="2400" dirty="0" smtClean="0"/>
              <a:t> </a:t>
            </a:r>
            <a:r>
              <a:rPr lang="cs-CZ" sz="2400" dirty="0" err="1" smtClean="0"/>
              <a:t>trip</a:t>
            </a:r>
            <a:r>
              <a:rPr lang="cs-CZ" sz="2400" dirty="0" smtClean="0"/>
              <a:t> / </a:t>
            </a:r>
            <a:r>
              <a:rPr lang="cs-CZ" sz="2400" dirty="0" err="1" smtClean="0"/>
              <a:t>guided</a:t>
            </a:r>
            <a:r>
              <a:rPr lang="cs-CZ" sz="2400" dirty="0" smtClean="0"/>
              <a:t> tour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ancient</a:t>
            </a:r>
            <a:r>
              <a:rPr lang="cs-CZ" sz="2400" dirty="0" smtClean="0"/>
              <a:t> </a:t>
            </a:r>
            <a:r>
              <a:rPr lang="cs-CZ" sz="2400" dirty="0" err="1" smtClean="0"/>
              <a:t>ruins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52037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Make </a:t>
            </a:r>
            <a:r>
              <a:rPr lang="cs-CZ" sz="2800" b="1" dirty="0" err="1" smtClean="0">
                <a:solidFill>
                  <a:srgbClr val="7030A0"/>
                </a:solidFill>
              </a:rPr>
              <a:t>an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advert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for</a:t>
            </a:r>
            <a:r>
              <a:rPr lang="cs-CZ" sz="2800" b="1" dirty="0" smtClean="0">
                <a:solidFill>
                  <a:srgbClr val="7030A0"/>
                </a:solidFill>
              </a:rPr>
              <a:t> a </a:t>
            </a:r>
            <a:r>
              <a:rPr lang="cs-CZ" sz="2800" b="1" dirty="0" err="1" smtClean="0">
                <a:solidFill>
                  <a:srgbClr val="7030A0"/>
                </a:solidFill>
              </a:rPr>
              <a:t>holiday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abroad</a:t>
            </a:r>
            <a:r>
              <a:rPr lang="cs-CZ" sz="2800" b="1" dirty="0" smtClean="0">
                <a:solidFill>
                  <a:srgbClr val="7030A0"/>
                </a:solidFill>
              </a:rPr>
              <a:t> (</a:t>
            </a:r>
            <a:r>
              <a:rPr lang="cs-CZ" sz="2800" b="1" dirty="0" err="1" smtClean="0">
                <a:solidFill>
                  <a:srgbClr val="7030A0"/>
                </a:solidFill>
              </a:rPr>
              <a:t>with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b="1" dirty="0" err="1" smtClean="0">
                <a:solidFill>
                  <a:srgbClr val="7030A0"/>
                </a:solidFill>
              </a:rPr>
              <a:t>your</a:t>
            </a:r>
            <a:r>
              <a:rPr lang="cs-CZ" sz="2800" b="1" dirty="0" smtClean="0">
                <a:solidFill>
                  <a:srgbClr val="7030A0"/>
                </a:solidFill>
              </a:rPr>
              <a:t> partner </a:t>
            </a:r>
            <a:r>
              <a:rPr lang="cs-CZ" sz="2800" b="1" dirty="0" err="1" smtClean="0">
                <a:solidFill>
                  <a:srgbClr val="7030A0"/>
                </a:solidFill>
              </a:rPr>
              <a:t>or</a:t>
            </a:r>
            <a:r>
              <a:rPr lang="cs-CZ" sz="2800" b="1" dirty="0" smtClean="0">
                <a:solidFill>
                  <a:srgbClr val="7030A0"/>
                </a:solidFill>
              </a:rPr>
              <a:t> as a </a:t>
            </a:r>
            <a:r>
              <a:rPr lang="cs-CZ" sz="2800" b="1" dirty="0" err="1" smtClean="0">
                <a:solidFill>
                  <a:srgbClr val="7030A0"/>
                </a:solidFill>
              </a:rPr>
              <a:t>class</a:t>
            </a:r>
            <a:r>
              <a:rPr lang="cs-CZ" sz="2800" b="1" dirty="0" smtClean="0">
                <a:solidFill>
                  <a:srgbClr val="7030A0"/>
                </a:solidFill>
              </a:rPr>
              <a:t>):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rmAutofit/>
          </a:bodyPr>
          <a:lstStyle/>
          <a:p>
            <a:r>
              <a:rPr lang="cs-CZ" sz="2400" b="1" dirty="0" err="1" smtClean="0"/>
              <a:t>Destination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Type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accommodation</a:t>
            </a:r>
            <a:r>
              <a:rPr lang="cs-CZ" sz="2400" b="1" dirty="0"/>
              <a:t> </a:t>
            </a:r>
            <a:r>
              <a:rPr lang="cs-CZ" sz="2400" b="1" dirty="0" smtClean="0"/>
              <a:t>/ </a:t>
            </a:r>
            <a:r>
              <a:rPr lang="cs-CZ" sz="2400" b="1" dirty="0" err="1" smtClean="0"/>
              <a:t>rooms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available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sz="2400" b="1" dirty="0" err="1" smtClean="0"/>
              <a:t>Activities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r>
              <a:rPr lang="cs-CZ" sz="2400" b="1" dirty="0" err="1" smtClean="0"/>
              <a:t>Entertainment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sz="2400" b="1" dirty="0" err="1" smtClean="0"/>
              <a:t>Meals</a:t>
            </a:r>
            <a:r>
              <a:rPr lang="cs-CZ" sz="2400" b="1" dirty="0" smtClean="0"/>
              <a:t>: </a:t>
            </a:r>
          </a:p>
          <a:p>
            <a:r>
              <a:rPr lang="cs-CZ" sz="2400" b="1" dirty="0" smtClean="0"/>
              <a:t>Transport:</a:t>
            </a:r>
          </a:p>
          <a:p>
            <a:r>
              <a:rPr lang="cs-CZ" sz="2400" b="1" dirty="0" err="1" smtClean="0"/>
              <a:t>Total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cost</a:t>
            </a:r>
            <a:r>
              <a:rPr lang="cs-CZ" sz="2400" b="1" dirty="0" smtClean="0"/>
              <a:t> / per </a:t>
            </a:r>
            <a:r>
              <a:rPr lang="cs-CZ" sz="2400" b="1" dirty="0" err="1" smtClean="0"/>
              <a:t>one</a:t>
            </a:r>
            <a:r>
              <a:rPr lang="cs-CZ" sz="2400" b="1" dirty="0" smtClean="0"/>
              <a:t> person in a double </a:t>
            </a:r>
            <a:r>
              <a:rPr lang="cs-CZ" sz="2400" b="1" dirty="0" err="1" smtClean="0"/>
              <a:t>room</a:t>
            </a:r>
            <a:r>
              <a:rPr lang="cs-CZ" sz="2400" b="1" dirty="0" smtClean="0"/>
              <a:t>:</a:t>
            </a:r>
          </a:p>
          <a:p>
            <a:endParaRPr lang="cs-CZ" sz="2400" b="1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58800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400" b="1" dirty="0" err="1" smtClean="0"/>
              <a:t>Price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includes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sz="2400" b="1" dirty="0" err="1" smtClean="0"/>
              <a:t>Contact</a:t>
            </a:r>
            <a:r>
              <a:rPr lang="cs-CZ" sz="2400" b="1" dirty="0" smtClean="0"/>
              <a:t>: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err="1">
                <a:solidFill>
                  <a:srgbClr val="7030A0"/>
                </a:solidFill>
              </a:rPr>
              <a:t>W</a:t>
            </a:r>
            <a:r>
              <a:rPr lang="cs-CZ" sz="2400" b="1" dirty="0" err="1" smtClean="0">
                <a:solidFill>
                  <a:srgbClr val="7030A0"/>
                </a:solidFill>
              </a:rPr>
              <a:t>ork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with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your</a:t>
            </a:r>
            <a:r>
              <a:rPr lang="cs-CZ" sz="2400" b="1" dirty="0" smtClean="0">
                <a:solidFill>
                  <a:srgbClr val="7030A0"/>
                </a:solidFill>
              </a:rPr>
              <a:t> partner, use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advert</a:t>
            </a:r>
            <a:r>
              <a:rPr lang="cs-CZ" sz="2400" b="1" dirty="0" smtClean="0">
                <a:solidFill>
                  <a:srgbClr val="7030A0"/>
                </a:solidFill>
              </a:rPr>
              <a:t> and make a </a:t>
            </a:r>
            <a:r>
              <a:rPr lang="cs-CZ" sz="2400" b="1" dirty="0" err="1" smtClean="0">
                <a:solidFill>
                  <a:srgbClr val="7030A0"/>
                </a:solidFill>
              </a:rPr>
              <a:t>dialogue</a:t>
            </a:r>
            <a:r>
              <a:rPr lang="cs-CZ" sz="2400" b="1" dirty="0" smtClean="0">
                <a:solidFill>
                  <a:srgbClr val="7030A0"/>
                </a:solidFill>
              </a:rPr>
              <a:t> in a </a:t>
            </a:r>
            <a:r>
              <a:rPr lang="cs-CZ" sz="2400" b="1" dirty="0" err="1" smtClean="0">
                <a:solidFill>
                  <a:srgbClr val="7030A0"/>
                </a:solidFill>
              </a:rPr>
              <a:t>travel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agency</a:t>
            </a:r>
            <a:r>
              <a:rPr lang="cs-CZ" sz="2400" b="1" dirty="0" smtClean="0">
                <a:solidFill>
                  <a:srgbClr val="7030A0"/>
                </a:solidFill>
              </a:rPr>
              <a:t>.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customer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wants</a:t>
            </a:r>
            <a:r>
              <a:rPr lang="cs-CZ" sz="2400" b="1" dirty="0" smtClean="0">
                <a:solidFill>
                  <a:srgbClr val="7030A0"/>
                </a:solidFill>
              </a:rPr>
              <a:t> to </a:t>
            </a:r>
            <a:r>
              <a:rPr lang="cs-CZ" sz="2400" b="1" dirty="0" err="1" smtClean="0">
                <a:solidFill>
                  <a:srgbClr val="7030A0"/>
                </a:solidFill>
              </a:rPr>
              <a:t>know</a:t>
            </a:r>
            <a:r>
              <a:rPr lang="cs-CZ" sz="2400" b="1" dirty="0" smtClean="0">
                <a:solidFill>
                  <a:srgbClr val="7030A0"/>
                </a:solidFill>
              </a:rPr>
              <a:t> more </a:t>
            </a:r>
            <a:r>
              <a:rPr lang="cs-CZ" sz="2400" b="1" dirty="0" err="1" smtClean="0">
                <a:solidFill>
                  <a:srgbClr val="7030A0"/>
                </a:solidFill>
              </a:rPr>
              <a:t>details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about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holiday</a:t>
            </a:r>
            <a:r>
              <a:rPr lang="cs-CZ" sz="2400" b="1" dirty="0" smtClean="0">
                <a:solidFill>
                  <a:srgbClr val="7030A0"/>
                </a:solidFill>
              </a:rPr>
              <a:t> and </a:t>
            </a:r>
            <a:r>
              <a:rPr lang="cs-CZ" sz="2400" b="1" dirty="0" err="1" smtClean="0">
                <a:solidFill>
                  <a:srgbClr val="7030A0"/>
                </a:solidFill>
              </a:rPr>
              <a:t>wants</a:t>
            </a:r>
            <a:r>
              <a:rPr lang="cs-CZ" sz="2400" b="1" dirty="0" smtClean="0">
                <a:solidFill>
                  <a:srgbClr val="7030A0"/>
                </a:solidFill>
              </a:rPr>
              <a:t> to </a:t>
            </a:r>
            <a:r>
              <a:rPr lang="cs-CZ" sz="2400" b="1" dirty="0" err="1" smtClean="0">
                <a:solidFill>
                  <a:srgbClr val="7030A0"/>
                </a:solidFill>
              </a:rPr>
              <a:t>book</a:t>
            </a:r>
            <a:r>
              <a:rPr lang="cs-CZ" sz="2400" b="1" dirty="0" smtClean="0">
                <a:solidFill>
                  <a:srgbClr val="7030A0"/>
                </a:solidFill>
              </a:rPr>
              <a:t> a term. </a:t>
            </a:r>
            <a:r>
              <a:rPr lang="cs-CZ" sz="2400" b="1" dirty="0" err="1" smtClean="0">
                <a:solidFill>
                  <a:srgbClr val="7030A0"/>
                </a:solidFill>
              </a:rPr>
              <a:t>You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can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also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imagine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that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some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of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information</a:t>
            </a:r>
            <a:r>
              <a:rPr lang="cs-CZ" sz="2400" b="1" dirty="0" smtClean="0">
                <a:solidFill>
                  <a:srgbClr val="7030A0"/>
                </a:solidFill>
              </a:rPr>
              <a:t> in </a:t>
            </a:r>
            <a:r>
              <a:rPr lang="cs-CZ" sz="2400" b="1" dirty="0" err="1" smtClean="0">
                <a:solidFill>
                  <a:srgbClr val="7030A0"/>
                </a:solidFill>
              </a:rPr>
              <a:t>the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advert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is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b="1" dirty="0" err="1" smtClean="0">
                <a:solidFill>
                  <a:srgbClr val="7030A0"/>
                </a:solidFill>
              </a:rPr>
              <a:t>missing</a:t>
            </a:r>
            <a:r>
              <a:rPr lang="cs-CZ" sz="2400" b="1" dirty="0" smtClean="0">
                <a:solidFill>
                  <a:srgbClr val="7030A0"/>
                </a:solidFill>
              </a:rPr>
              <a:t>.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237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Použité zdroje: </a:t>
            </a:r>
          </a:p>
          <a:p>
            <a:pPr>
              <a:buFontTx/>
              <a:buChar char="-"/>
            </a:pPr>
            <a:r>
              <a:rPr lang="cs-CZ" sz="2400" dirty="0" smtClean="0"/>
              <a:t>archiv autorky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r>
              <a:rPr lang="cs-CZ" sz="1400" b="1" dirty="0" err="1" smtClean="0"/>
              <a:t>Slide</a:t>
            </a:r>
            <a:r>
              <a:rPr lang="cs-CZ" sz="1400" b="1" dirty="0" smtClean="0"/>
              <a:t> 3:</a:t>
            </a:r>
            <a:r>
              <a:rPr lang="cs-CZ" sz="1400" dirty="0" smtClean="0"/>
              <a:t> </a:t>
            </a:r>
          </a:p>
          <a:p>
            <a:r>
              <a:rPr lang="nl-NL" sz="1400" dirty="0" smtClean="0"/>
              <a:t>AUTOR </a:t>
            </a:r>
            <a:r>
              <a:rPr lang="nl-NL" sz="1400" dirty="0"/>
              <a:t>NEUVEDEN. </a:t>
            </a:r>
            <a:r>
              <a:rPr lang="nl-NL" sz="1400" i="1" dirty="0"/>
              <a:t>office.microsoft</a:t>
            </a:r>
            <a:r>
              <a:rPr lang="nl-NL" sz="1400" dirty="0"/>
              <a:t> [online]. [cit. </a:t>
            </a:r>
            <a:r>
              <a:rPr lang="nl-NL" sz="1400" dirty="0" smtClean="0"/>
              <a:t>12.</a:t>
            </a:r>
            <a:r>
              <a:rPr lang="cs-CZ" sz="1400" dirty="0" smtClean="0"/>
              <a:t>8</a:t>
            </a:r>
            <a:r>
              <a:rPr lang="nl-NL" sz="1400" dirty="0" smtClean="0"/>
              <a:t>.2013</a:t>
            </a:r>
            <a:r>
              <a:rPr lang="nl-NL" sz="1400" dirty="0"/>
              <a:t>]. Dostupný na WWW: http://bushttp://office.microsoft.com/cs-cz/images/results.aspx?qu=cestov%C3%A1n%C3%AD&amp;ex=2#ai:MP900399852|</a:t>
            </a:r>
            <a:r>
              <a:rPr lang="cs-CZ" sz="1400" dirty="0" smtClean="0"/>
              <a:t>    </a:t>
            </a:r>
          </a:p>
          <a:p>
            <a:pPr marL="0" indent="0">
              <a:buNone/>
            </a:pPr>
            <a:r>
              <a:rPr lang="cs-CZ" sz="1400" dirty="0" smtClean="0"/>
              <a:t>                        </a:t>
            </a:r>
          </a:p>
          <a:p>
            <a:r>
              <a:rPr lang="nl-NL" sz="1400" dirty="0"/>
              <a:t>AUTOR NEUVEDEN. </a:t>
            </a:r>
            <a:r>
              <a:rPr lang="nl-NL" sz="1400" i="1" dirty="0"/>
              <a:t>office.microsoft</a:t>
            </a:r>
            <a:r>
              <a:rPr lang="nl-NL" sz="1400" dirty="0"/>
              <a:t> [online]. [cit. </a:t>
            </a:r>
            <a:r>
              <a:rPr lang="nl-NL" sz="1400" dirty="0" smtClean="0"/>
              <a:t>12.</a:t>
            </a:r>
            <a:r>
              <a:rPr lang="cs-CZ" sz="1400" dirty="0" smtClean="0"/>
              <a:t>8</a:t>
            </a:r>
            <a:r>
              <a:rPr lang="nl-NL" sz="1400" dirty="0" smtClean="0"/>
              <a:t>.2013</a:t>
            </a:r>
            <a:r>
              <a:rPr lang="nl-NL" sz="1400" dirty="0"/>
              <a:t>]. Dostupný na WWW: </a:t>
            </a:r>
            <a:r>
              <a:rPr lang="nl-NL" sz="1400" dirty="0">
                <a:hlinkClick r:id="rId2"/>
              </a:rPr>
              <a:t>http://office.microsoft.com/cs-cz/images/results.aspx?qu=cestov%C3%A1n%C3%AD&amp;ex=1#ai:MP900386054|mt:2</a:t>
            </a:r>
            <a:r>
              <a:rPr lang="nl-NL" sz="1400" dirty="0" smtClean="0">
                <a:hlinkClick r:id="rId2"/>
              </a:rPr>
              <a:t>|</a:t>
            </a:r>
            <a:endParaRPr lang="cs-CZ" sz="1400" dirty="0" smtClean="0"/>
          </a:p>
          <a:p>
            <a:r>
              <a:rPr lang="nl-NL" sz="1400" dirty="0"/>
              <a:t>AUTOR NEUVEDEN. </a:t>
            </a:r>
            <a:r>
              <a:rPr lang="nl-NL" sz="1400" i="1" dirty="0"/>
              <a:t>office.microsoft</a:t>
            </a:r>
            <a:r>
              <a:rPr lang="nl-NL" sz="1400" dirty="0"/>
              <a:t> [online]. [cit. </a:t>
            </a:r>
            <a:r>
              <a:rPr lang="nl-NL" sz="1400" dirty="0" smtClean="0"/>
              <a:t>12.</a:t>
            </a:r>
            <a:r>
              <a:rPr lang="cs-CZ" sz="1400" dirty="0" smtClean="0"/>
              <a:t>8</a:t>
            </a:r>
            <a:r>
              <a:rPr lang="nl-NL" sz="1400" dirty="0" smtClean="0"/>
              <a:t>.2013</a:t>
            </a:r>
            <a:r>
              <a:rPr lang="nl-NL" sz="1400" dirty="0"/>
              <a:t>]. Dostupný na WWW: </a:t>
            </a:r>
            <a:r>
              <a:rPr lang="nl-NL" sz="1400" dirty="0">
                <a:hlinkClick r:id="rId3"/>
              </a:rPr>
              <a:t>http://office.microsoft.com/cs-cz/images/results.aspx?qu=cestov%C3%A1n%C3%AD&amp;ex=1#ai:MP900179972|mt:2</a:t>
            </a:r>
            <a:r>
              <a:rPr lang="nl-NL" sz="1400" dirty="0" smtClean="0">
                <a:hlinkClick r:id="rId3"/>
              </a:rPr>
              <a:t>|</a:t>
            </a:r>
            <a:endParaRPr lang="cs-CZ" sz="1400" dirty="0" smtClean="0"/>
          </a:p>
          <a:p>
            <a:endParaRPr lang="cs-CZ" sz="1400" dirty="0"/>
          </a:p>
          <a:p>
            <a:r>
              <a:rPr lang="nl-NL" sz="1400" dirty="0"/>
              <a:t>AUTOR NEUVEDEN. </a:t>
            </a:r>
            <a:r>
              <a:rPr lang="nl-NL" sz="1400" i="1" dirty="0"/>
              <a:t>office.microsoft</a:t>
            </a:r>
            <a:r>
              <a:rPr lang="nl-NL" sz="1400" dirty="0"/>
              <a:t> [online]. [cit. </a:t>
            </a:r>
            <a:r>
              <a:rPr lang="nl-NL" sz="1400" dirty="0" smtClean="0"/>
              <a:t>12.</a:t>
            </a:r>
            <a:r>
              <a:rPr lang="cs-CZ" sz="1400" dirty="0" smtClean="0"/>
              <a:t>8</a:t>
            </a:r>
            <a:r>
              <a:rPr lang="nl-NL" sz="1400" dirty="0" smtClean="0"/>
              <a:t>.2013</a:t>
            </a:r>
            <a:r>
              <a:rPr lang="nl-NL" sz="1400" dirty="0"/>
              <a:t>]. Dostupný na WWW: </a:t>
            </a:r>
            <a:r>
              <a:rPr lang="nl-NL" sz="1400" dirty="0">
                <a:hlinkClick r:id="rId4"/>
              </a:rPr>
              <a:t>http://office.microsoft.com/cs-cz/images/results.aspx?qu=cestov%C3%A1n%C3%AD&amp;ex=1#ai:MP900402671|mt:2</a:t>
            </a:r>
            <a:r>
              <a:rPr lang="nl-NL" sz="1400" dirty="0" smtClean="0">
                <a:hlinkClick r:id="rId4"/>
              </a:rPr>
              <a:t>|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b="1" dirty="0" err="1" smtClean="0"/>
              <a:t>Slide</a:t>
            </a:r>
            <a:r>
              <a:rPr lang="cs-CZ" sz="1400" b="1" dirty="0" smtClean="0"/>
              <a:t> 5:</a:t>
            </a:r>
          </a:p>
          <a:p>
            <a:r>
              <a:rPr lang="nl-NL" sz="1400" dirty="0" smtClean="0"/>
              <a:t>AUTOR </a:t>
            </a:r>
            <a:r>
              <a:rPr lang="nl-NL" sz="1400" dirty="0"/>
              <a:t>NEUVEDEN. </a:t>
            </a:r>
            <a:r>
              <a:rPr lang="nl-NL" sz="1400" i="1" dirty="0"/>
              <a:t>office.microsoft</a:t>
            </a:r>
            <a:r>
              <a:rPr lang="nl-NL" sz="1400" dirty="0"/>
              <a:t> [online]. [cit. </a:t>
            </a:r>
            <a:r>
              <a:rPr lang="nl-NL" sz="1400" dirty="0" smtClean="0"/>
              <a:t>12.</a:t>
            </a:r>
            <a:r>
              <a:rPr lang="cs-CZ" sz="1400" smtClean="0"/>
              <a:t>8</a:t>
            </a:r>
            <a:r>
              <a:rPr lang="nl-NL" sz="1400" smtClean="0"/>
              <a:t>.2013</a:t>
            </a:r>
            <a:r>
              <a:rPr lang="nl-NL" sz="1400" dirty="0"/>
              <a:t>]. Dostupný na WWW: </a:t>
            </a:r>
            <a:r>
              <a:rPr lang="nl-NL" sz="1400" dirty="0">
                <a:hlinkClick r:id="rId5"/>
              </a:rPr>
              <a:t>http://office.microsoft.com/cs-cz/images/results.aspx?qu=hotel&amp;ex=2#ai:MP900431761</a:t>
            </a:r>
            <a:r>
              <a:rPr lang="nl-NL" sz="1400" dirty="0" smtClean="0">
                <a:hlinkClick r:id="rId5"/>
              </a:rPr>
              <a:t>|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u="sng" dirty="0">
                <a:hlinkClick r:id="rId6"/>
              </a:rPr>
              <a:t>http://slovnik.seznam.cz/cz-en/?q=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4264024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685</Words>
  <Application>Microsoft Office PowerPoint</Application>
  <PresentationFormat>Předvádění na obrazovce (4:3)</PresentationFormat>
  <Paragraphs>108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  HOLIDAYS - TRAVEL AGENCY  </vt:lpstr>
      <vt:lpstr>Study vocabulary, use a dictionary if necessary:</vt:lpstr>
      <vt:lpstr>TYPES OF ACCOMMODATION</vt:lpstr>
      <vt:lpstr>HOTEL FACILITIES, SERVICES</vt:lpstr>
      <vt:lpstr>OTHER USEFUL VOCABULARY (underline activities which you like to do during your holidays and say why, add your own if possible)</vt:lpstr>
      <vt:lpstr>Make an advert for a holiday abroad (with your partner or as a class):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Radka Fuchsová</dc:creator>
  <cp:lastModifiedBy>Radka Fuchsová</cp:lastModifiedBy>
  <cp:revision>28</cp:revision>
  <dcterms:created xsi:type="dcterms:W3CDTF">2013-08-25T09:53:54Z</dcterms:created>
  <dcterms:modified xsi:type="dcterms:W3CDTF">2013-10-25T06:58:51Z</dcterms:modified>
</cp:coreProperties>
</file>