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09915-E3CB-4899-B595-B7538EC624ED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20F29-6771-4F40-970A-EC9B0A034B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79413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09915-E3CB-4899-B595-B7538EC624ED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20F29-6771-4F40-970A-EC9B0A034B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93072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09915-E3CB-4899-B595-B7538EC624ED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20F29-6771-4F40-970A-EC9B0A034B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6778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09915-E3CB-4899-B595-B7538EC624ED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20F29-6771-4F40-970A-EC9B0A034B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21706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09915-E3CB-4899-B595-B7538EC624ED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20F29-6771-4F40-970A-EC9B0A034B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32767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09915-E3CB-4899-B595-B7538EC624ED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20F29-6771-4F40-970A-EC9B0A034B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22350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09915-E3CB-4899-B595-B7538EC624ED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20F29-6771-4F40-970A-EC9B0A034B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8095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09915-E3CB-4899-B595-B7538EC624ED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20F29-6771-4F40-970A-EC9B0A034B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63883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09915-E3CB-4899-B595-B7538EC624ED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20F29-6771-4F40-970A-EC9B0A034B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61200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09915-E3CB-4899-B595-B7538EC624ED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20F29-6771-4F40-970A-EC9B0A034B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06323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809915-E3CB-4899-B595-B7538EC624ED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420F29-6771-4F40-970A-EC9B0A034B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4841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809915-E3CB-4899-B595-B7538EC624ED}" type="datetimeFigureOut">
              <a:rPr lang="cs-CZ" smtClean="0"/>
              <a:t>27.11.2013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420F29-6771-4F40-970A-EC9B0A034B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1213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ntoine_de_Saint-Exup%C3%A9ry.jpg" TargetMode="External"/><Relationship Id="rId2" Type="http://schemas.openxmlformats.org/officeDocument/2006/relationships/hyperlink" Target="http://cs.wikipedia.org/wiki/Antoine_de_Saint-Exup%C3%A9r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Mal%C3%BD_prin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4024698"/>
              </p:ext>
            </p:extLst>
          </p:nvPr>
        </p:nvGraphicFramePr>
        <p:xfrm>
          <a:off x="614836" y="2816085"/>
          <a:ext cx="8136904" cy="2967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Jan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Dvořák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VY_12_INOVACE_01A_13_Antoine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de Saint-Exupéry – Malý princ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Světová literatura 20.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20.7.2013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56351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Antoine de Saint-Exupéry – Malý princ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132856"/>
            <a:ext cx="3857625" cy="4143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261672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je určen pro 3. nebo 4. ročníky čtyřletého studijního programu gymnázia, případně pro 5. či 6. ročníky šestiletého studijního programu gymnázia.</a:t>
            </a:r>
          </a:p>
          <a:p>
            <a:r>
              <a:rPr lang="cs-CZ" dirty="0" smtClean="0"/>
              <a:t>Součástí jsou základní informace o autorovi, primárně je však materiál zaměřen na rozvoj čtenářské gramotnosti.</a:t>
            </a:r>
          </a:p>
          <a:p>
            <a:r>
              <a:rPr lang="cs-CZ" dirty="0" smtClean="0"/>
              <a:t>Studenti pracují s textem. Na základě jeho přečtení pak odpovídají na zadané otázky. Odpovědi lze zaznamenat na tabuli přímo do materiálu pomocí fixu či elektronického pera.</a:t>
            </a:r>
          </a:p>
          <a:p>
            <a:r>
              <a:rPr lang="cs-CZ" dirty="0" smtClean="0"/>
              <a:t>Texty a úkoly lze využít i samostatně jako pracovní listy.</a:t>
            </a:r>
          </a:p>
          <a:p>
            <a:r>
              <a:rPr lang="cs-CZ" dirty="0" smtClean="0"/>
              <a:t>Materiál je určen k interaktivní výuce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60821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Antoine de Saint-Exupéry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29.6. 1900 – 31.7. 1944</a:t>
            </a:r>
          </a:p>
          <a:p>
            <a:r>
              <a:rPr lang="cs-CZ" dirty="0" smtClean="0"/>
              <a:t>Francouzský spisovatel, filozof, humanista a letec</a:t>
            </a:r>
          </a:p>
          <a:p>
            <a:r>
              <a:rPr lang="cs-CZ" dirty="0" smtClean="0"/>
              <a:t>Studoval i ve Švýcarsku</a:t>
            </a:r>
          </a:p>
          <a:p>
            <a:r>
              <a:rPr lang="cs-CZ" dirty="0" smtClean="0"/>
              <a:t>Neuspěl při zkouškách na námořní akademii, zapsal se na architekturu a v kavárnách Paříže se začal věnovat literatuře</a:t>
            </a:r>
          </a:p>
          <a:p>
            <a:r>
              <a:rPr lang="cs-CZ" dirty="0" smtClean="0"/>
              <a:t>V roce 1921 nastoupil k letectvu</a:t>
            </a:r>
          </a:p>
          <a:p>
            <a:r>
              <a:rPr lang="cs-CZ" dirty="0"/>
              <a:t>Z</a:t>
            </a:r>
            <a:r>
              <a:rPr lang="cs-CZ" dirty="0" smtClean="0"/>
              <a:t>ážitky spojené s létáním mu byly inspirací v jeho tvorbě</a:t>
            </a:r>
          </a:p>
          <a:p>
            <a:r>
              <a:rPr lang="cs-CZ" dirty="0" smtClean="0"/>
              <a:t>Kromě prozaických a filozofických děl se věnoval i reportážím</a:t>
            </a:r>
          </a:p>
          <a:p>
            <a:r>
              <a:rPr lang="cs-CZ" dirty="0" smtClean="0"/>
              <a:t>Nejznámější díla: Země lidí, Citadela, Malý princ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25144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Zahynul při letu z Korsiky do Marseille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Okolnosti jeho smrti jsou stále nevyjasněny</a:t>
            </a:r>
            <a:endParaRPr lang="cs-CZ" dirty="0"/>
          </a:p>
        </p:txBody>
      </p:sp>
      <p:pic>
        <p:nvPicPr>
          <p:cNvPr id="2050" name="Picture 2" descr="F:\Antoine_de_Saint-Exupér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2416" y="2276872"/>
            <a:ext cx="4286250" cy="3105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86867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Malý princ – ukázka č. 1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cs-CZ" sz="2600" dirty="0"/>
              <a:t>Není pohádka jako pohádka, není princ jako princ. Tenhle je skutečně jen jeden - Malý </a:t>
            </a:r>
            <a:r>
              <a:rPr lang="cs-CZ" sz="2600" dirty="0" smtClean="0"/>
              <a:t>princ Antoina </a:t>
            </a:r>
            <a:r>
              <a:rPr lang="cs-CZ" sz="2600" dirty="0"/>
              <a:t>de Saint-Exupéryho, jedno z nejslavnějších děl moderní světové literatury.</a:t>
            </a:r>
          </a:p>
          <a:p>
            <a:pPr marL="0" indent="0" algn="just">
              <a:buNone/>
            </a:pPr>
            <a:r>
              <a:rPr lang="cs-CZ" sz="2600" dirty="0"/>
              <a:t>Malý princ, kouzelná pohádková bytost, přichází na naši zemi ze vzdálených </a:t>
            </a:r>
            <a:r>
              <a:rPr lang="cs-CZ" sz="2600" dirty="0" smtClean="0"/>
              <a:t>vesmírných světů</a:t>
            </a:r>
            <a:r>
              <a:rPr lang="cs-CZ" sz="2600" dirty="0"/>
              <a:t>, aby se kdesi v africké poušti setkal s autorem našeho příběhu a zjevil mu tajemství </a:t>
            </a:r>
            <a:r>
              <a:rPr lang="cs-CZ" sz="2600" dirty="0" smtClean="0"/>
              <a:t>své podivuhodné </a:t>
            </a:r>
            <a:r>
              <a:rPr lang="cs-CZ" sz="2600" dirty="0"/>
              <a:t>životní pouti. Ale zjeví mu vlastně daleko víc: tajemství čistého srdce, dobra </a:t>
            </a:r>
            <a:r>
              <a:rPr lang="cs-CZ" sz="2600" dirty="0" smtClean="0"/>
              <a:t>a krásy</a:t>
            </a:r>
            <a:r>
              <a:rPr lang="cs-CZ" sz="2600" dirty="0"/>
              <a:t>. Je to opravdu líbezná knížka, která vám bude jistě právě tak milá a blízká, jako </a:t>
            </a:r>
            <a:r>
              <a:rPr lang="cs-CZ" sz="2600" dirty="0" smtClean="0"/>
              <a:t>byla všem </a:t>
            </a:r>
            <a:r>
              <a:rPr lang="cs-CZ" sz="2600" dirty="0"/>
              <a:t>čtenářským generacím, a k níž se budete i později rádi vracet</a:t>
            </a:r>
            <a:r>
              <a:rPr lang="cs-CZ" sz="2600" dirty="0" smtClean="0"/>
              <a:t>.</a:t>
            </a:r>
          </a:p>
          <a:p>
            <a:pPr marL="0" indent="0" algn="just">
              <a:buNone/>
            </a:pPr>
            <a:endParaRPr lang="cs-CZ" dirty="0"/>
          </a:p>
          <a:p>
            <a:pPr marL="0" indent="0" algn="just">
              <a:buNone/>
            </a:pPr>
            <a:r>
              <a:rPr lang="cs-CZ" sz="3000" dirty="0" smtClean="0"/>
              <a:t>Otázka č.1 : Je příběh Malého prince pohádkou? Proč ano či ne? Čím by příběh mohl být?</a:t>
            </a: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36007495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Malý princ – ukázka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/>
              <a:t>Hodně jsem tehdy přemýšlel o dobrodružstvích v džungli a také se mně podařilo </a:t>
            </a:r>
            <a:r>
              <a:rPr lang="cs-CZ" sz="2200" dirty="0" smtClean="0"/>
              <a:t>nakreslit pastelkou </a:t>
            </a:r>
            <a:r>
              <a:rPr lang="cs-CZ" sz="2200" dirty="0"/>
              <a:t>první kresbu. Kresbu číslo 1. Vypadala takhle</a:t>
            </a:r>
            <a:r>
              <a:rPr lang="cs-CZ" sz="2200" dirty="0" smtClean="0"/>
              <a:t>:  </a:t>
            </a:r>
            <a:endParaRPr lang="cs-CZ" sz="2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0316" y="2790481"/>
            <a:ext cx="2723368" cy="7556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11560" y="4029165"/>
            <a:ext cx="7704856" cy="22159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dirty="0"/>
              <a:t>Ukázal jsem své veledílo dospělým a ptal jsem se jich, nahání-li jim má kresba </a:t>
            </a:r>
            <a:r>
              <a:rPr lang="cs-CZ" sz="2200" dirty="0" smtClean="0"/>
              <a:t>strach. Odpověděli </a:t>
            </a:r>
            <a:r>
              <a:rPr lang="cs-CZ" sz="2200" dirty="0"/>
              <a:t>mi</a:t>
            </a:r>
            <a:r>
              <a:rPr lang="cs-CZ" sz="2200" dirty="0" smtClean="0"/>
              <a:t>: „</a:t>
            </a:r>
            <a:r>
              <a:rPr lang="cs-CZ" sz="2200" dirty="0"/>
              <a:t>Proč by klobouk naháněl strach</a:t>
            </a:r>
            <a:r>
              <a:rPr lang="cs-CZ" sz="2200" dirty="0" smtClean="0"/>
              <a:t>?“</a:t>
            </a:r>
          </a:p>
          <a:p>
            <a:endParaRPr lang="cs-CZ" dirty="0"/>
          </a:p>
          <a:p>
            <a:r>
              <a:rPr lang="cs-CZ" sz="2700" dirty="0" smtClean="0"/>
              <a:t>Otázka č. 2 : Co vidíš na obrázku? Jaký je rozdíl mezi vnímáním dětí a dospělých?</a:t>
            </a:r>
            <a:endParaRPr lang="cs-CZ" sz="2700" dirty="0"/>
          </a:p>
        </p:txBody>
      </p:sp>
    </p:spTree>
    <p:extLst>
      <p:ext uri="{BB962C8B-B14F-4D97-AF65-F5344CB8AC3E}">
        <p14:creationId xmlns:p14="http://schemas.microsoft.com/office/powerpoint/2010/main" val="4347773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Malý princ – ukázka č.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5256584"/>
          </a:xfrm>
        </p:spPr>
        <p:txBody>
          <a:bodyPr>
            <a:normAutofit fontScale="62500" lnSpcReduction="20000"/>
          </a:bodyPr>
          <a:lstStyle/>
          <a:p>
            <a:pPr marL="0" indent="0" algn="just">
              <a:buNone/>
            </a:pPr>
            <a:r>
              <a:rPr lang="cs-CZ" dirty="0"/>
              <a:t>Musel jsem si </a:t>
            </a:r>
            <a:r>
              <a:rPr lang="cs-CZ" dirty="0" smtClean="0"/>
              <a:t>tedy vybrat </a:t>
            </a:r>
            <a:r>
              <a:rPr lang="cs-CZ" dirty="0"/>
              <a:t>jiné povolání a naučil jsem se řídit letadlo. Létal jsem tak trochu po celém </a:t>
            </a:r>
            <a:r>
              <a:rPr lang="cs-CZ" dirty="0" smtClean="0"/>
              <a:t>světě. A </a:t>
            </a:r>
            <a:r>
              <a:rPr lang="cs-CZ" dirty="0"/>
              <a:t>pravda je, že mi zeměpis hodně posloužil. Dovedl jsem na první pohled rozeznat Čínu </a:t>
            </a:r>
            <a:r>
              <a:rPr lang="cs-CZ" dirty="0" smtClean="0"/>
              <a:t>od Arizony</a:t>
            </a:r>
            <a:r>
              <a:rPr lang="cs-CZ" dirty="0"/>
              <a:t>. Je to velice užitečné, když člověk v noci zabloudí.</a:t>
            </a:r>
          </a:p>
          <a:p>
            <a:pPr marL="0" indent="0" algn="just">
              <a:buNone/>
            </a:pPr>
            <a:r>
              <a:rPr lang="cs-CZ" dirty="0"/>
              <a:t>A tak jsem se v životě setkal se spoustou vážných lidí. Žil jsem hodně s dospělými, </a:t>
            </a:r>
            <a:r>
              <a:rPr lang="cs-CZ" dirty="0" smtClean="0"/>
              <a:t>poznal jsem </a:t>
            </a:r>
            <a:r>
              <a:rPr lang="cs-CZ" dirty="0"/>
              <a:t>je velice zblízka. Ale mé mínění o nich se valně nezměnilo.</a:t>
            </a:r>
          </a:p>
          <a:p>
            <a:pPr marL="0" indent="0" algn="just">
              <a:buNone/>
            </a:pPr>
            <a:r>
              <a:rPr lang="cs-CZ" dirty="0"/>
              <a:t>Když jsem mezi nimi potkal někoho, kdo se mi zdál trochu bystrý, ověřil jsem si na něm </a:t>
            </a:r>
            <a:r>
              <a:rPr lang="cs-CZ" dirty="0" smtClean="0"/>
              <a:t>svou zkušenost </a:t>
            </a:r>
            <a:r>
              <a:rPr lang="cs-CZ" dirty="0"/>
              <a:t>s kresbou číslo 1, kterou mám stále schovanou. Chtěl jsem vědět, je-li </a:t>
            </a:r>
            <a:r>
              <a:rPr lang="cs-CZ" dirty="0" smtClean="0"/>
              <a:t>opravdu chápavý</a:t>
            </a:r>
            <a:r>
              <a:rPr lang="cs-CZ" dirty="0"/>
              <a:t>. Ale vždycky mi odpověděl: „To je klobouk.“ Nepovídal jsem mu tedy ani </a:t>
            </a:r>
            <a:r>
              <a:rPr lang="cs-CZ" dirty="0" smtClean="0"/>
              <a:t>o hroznýších</a:t>
            </a:r>
            <a:r>
              <a:rPr lang="cs-CZ" dirty="0"/>
              <a:t>, ani o pralesích, ani o hvězdách. Přizpůsobil jsem se mu. Mluvil jsem s ním </a:t>
            </a:r>
            <a:r>
              <a:rPr lang="cs-CZ" dirty="0" smtClean="0"/>
              <a:t>o bridži</a:t>
            </a:r>
            <a:r>
              <a:rPr lang="cs-CZ" dirty="0"/>
              <a:t>, golfu, politice a o kravatách. A dospělý byl velice spokojen, že poznal tak </a:t>
            </a:r>
            <a:r>
              <a:rPr lang="cs-CZ" dirty="0" smtClean="0"/>
              <a:t>rozumného člověka.</a:t>
            </a:r>
          </a:p>
          <a:p>
            <a:pPr marL="0" indent="0" algn="just">
              <a:buNone/>
            </a:pPr>
            <a:endParaRPr lang="cs-CZ" sz="3400" dirty="0"/>
          </a:p>
          <a:p>
            <a:pPr marL="0" indent="0" algn="just">
              <a:buNone/>
            </a:pPr>
            <a:r>
              <a:rPr lang="cs-CZ" sz="3800" dirty="0" smtClean="0"/>
              <a:t>Otázka č. 3:  Najdi spojitost mezi životní zkušeností autora a textem.</a:t>
            </a:r>
          </a:p>
          <a:p>
            <a:pPr marL="0" indent="0" algn="just">
              <a:buNone/>
            </a:pPr>
            <a:r>
              <a:rPr lang="cs-CZ" sz="3800" dirty="0" smtClean="0"/>
              <a:t>Otázka č. 4:  Jaký je podle autora rozdíl mezi rozumem a bystrostí?</a:t>
            </a:r>
            <a:endParaRPr lang="cs-CZ" sz="3800" dirty="0"/>
          </a:p>
        </p:txBody>
      </p:sp>
    </p:spTree>
    <p:extLst>
      <p:ext uri="{BB962C8B-B14F-4D97-AF65-F5344CB8AC3E}">
        <p14:creationId xmlns:p14="http://schemas.microsoft.com/office/powerpoint/2010/main" val="2086864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Malý princ – ukázka č.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62500" lnSpcReduction="20000"/>
          </a:bodyPr>
          <a:lstStyle/>
          <a:p>
            <a:pPr marL="0" indent="0" algn="just">
              <a:buNone/>
            </a:pPr>
            <a:r>
              <a:rPr lang="cs-CZ" dirty="0"/>
              <a:t>Možná je ten člověk zbytečný. A přece je méně zbytečný než král, než domýšlivec, </a:t>
            </a:r>
            <a:r>
              <a:rPr lang="cs-CZ" dirty="0" smtClean="0"/>
              <a:t>než byznysmen </a:t>
            </a:r>
            <a:r>
              <a:rPr lang="cs-CZ" dirty="0"/>
              <a:t>a než pijan. Jeho práce má alespoň smysl. Když rozsvítí svítilnu, jako by </a:t>
            </a:r>
            <a:r>
              <a:rPr lang="cs-CZ" dirty="0" smtClean="0"/>
              <a:t>se zrodilo </a:t>
            </a:r>
            <a:r>
              <a:rPr lang="cs-CZ" dirty="0"/>
              <a:t>o hvězdu nebo o květinu víc. Když zhasne květinu, jako by květina nebo hvězda </a:t>
            </a:r>
            <a:r>
              <a:rPr lang="cs-CZ" dirty="0" smtClean="0"/>
              <a:t>šly spát</a:t>
            </a:r>
            <a:r>
              <a:rPr lang="cs-CZ" dirty="0"/>
              <a:t>. Je to moc hezké zaměstnání. A opravdu užitečné, protože je </a:t>
            </a:r>
            <a:r>
              <a:rPr lang="cs-CZ" dirty="0" smtClean="0"/>
              <a:t>hezké. Když </a:t>
            </a:r>
            <a:r>
              <a:rPr lang="cs-CZ" dirty="0"/>
              <a:t>přišel na planetu, pozdravil uctivě lampáře:</a:t>
            </a:r>
          </a:p>
          <a:p>
            <a:pPr marL="0" indent="0" algn="just">
              <a:buNone/>
            </a:pPr>
            <a:r>
              <a:rPr lang="cs-CZ" dirty="0"/>
              <a:t>„Dobrý den. Proč jsi právě zhasl svítilnu?“</a:t>
            </a:r>
          </a:p>
          <a:p>
            <a:pPr marL="0" indent="0" algn="just">
              <a:buNone/>
            </a:pPr>
            <a:r>
              <a:rPr lang="cs-CZ" dirty="0"/>
              <a:t>„To je příkaz,“ odpověděl lampář. „Dobrý den.“</a:t>
            </a:r>
          </a:p>
          <a:p>
            <a:pPr marL="0" indent="0" algn="just">
              <a:buNone/>
            </a:pPr>
            <a:r>
              <a:rPr lang="cs-CZ" dirty="0"/>
              <a:t>„Co to znamená příkaz?“</a:t>
            </a:r>
          </a:p>
          <a:p>
            <a:pPr marL="0" indent="0" algn="just">
              <a:buNone/>
            </a:pPr>
            <a:r>
              <a:rPr lang="cs-CZ" dirty="0"/>
              <a:t>„No, to znamená, že musím zhasnout svítilnu. Dobrý večer.“</a:t>
            </a:r>
          </a:p>
          <a:p>
            <a:pPr marL="0" indent="0" algn="just">
              <a:buNone/>
            </a:pPr>
            <a:r>
              <a:rPr lang="cs-CZ" dirty="0"/>
              <a:t>A zase ji rozsvítil.</a:t>
            </a:r>
          </a:p>
          <a:p>
            <a:pPr marL="0" indent="0" algn="just">
              <a:buNone/>
            </a:pPr>
            <a:r>
              <a:rPr lang="cs-CZ" dirty="0"/>
              <a:t>„Ale proč jsi ji právě rozžal?“</a:t>
            </a:r>
          </a:p>
          <a:p>
            <a:pPr marL="0" indent="0" algn="just">
              <a:buNone/>
            </a:pPr>
            <a:r>
              <a:rPr lang="cs-CZ" dirty="0"/>
              <a:t>„To je příkaz,“ odpověděl lampář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3800" dirty="0" smtClean="0"/>
              <a:t>Otázka č.5: Jak se chovali obyvatelé jiných planet? Čím se od nich odlišoval lampář?</a:t>
            </a:r>
            <a:endParaRPr lang="cs-CZ" sz="3800" dirty="0"/>
          </a:p>
        </p:txBody>
      </p:sp>
    </p:spTree>
    <p:extLst>
      <p:ext uri="{BB962C8B-B14F-4D97-AF65-F5344CB8AC3E}">
        <p14:creationId xmlns:p14="http://schemas.microsoft.com/office/powerpoint/2010/main" val="13906080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Malý princ – ukázka č.5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5400600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000" dirty="0"/>
              <a:t>A dnes je tomu jistě už šest let... Dosud nikdy jsem tu příhodu nikomu nevyprávěl. </a:t>
            </a:r>
            <a:r>
              <a:rPr lang="cs-CZ" sz="2000" dirty="0" smtClean="0"/>
              <a:t>Kamarádi, když </a:t>
            </a:r>
            <a:r>
              <a:rPr lang="cs-CZ" sz="2000" dirty="0"/>
              <a:t>jsem se s nimi zase shledal, byli velice rádi, že mě vidí živého. Já jsem byl smutný, </a:t>
            </a:r>
            <a:r>
              <a:rPr lang="cs-CZ" sz="2000" dirty="0" smtClean="0"/>
              <a:t>ale říkal </a:t>
            </a:r>
            <a:r>
              <a:rPr lang="cs-CZ" sz="2000" dirty="0"/>
              <a:t>jsem jim: „To je jen únava.“ Nyní jsem se už trochu utěšil. Totiž... ne docela. Ale </a:t>
            </a:r>
            <a:r>
              <a:rPr lang="cs-CZ" sz="2000" dirty="0" smtClean="0"/>
              <a:t>vím dobře</a:t>
            </a:r>
            <a:r>
              <a:rPr lang="cs-CZ" sz="2000" dirty="0"/>
              <a:t>, že se vrátil na svou planetu, neboť za svítání jsem jeho tělo už nenašel. Nebylo </a:t>
            </a:r>
            <a:r>
              <a:rPr lang="cs-CZ" sz="2000" dirty="0" smtClean="0"/>
              <a:t>tak těžké</a:t>
            </a:r>
            <a:r>
              <a:rPr lang="cs-CZ" sz="2000" dirty="0"/>
              <a:t>... Rád poslouchám za noci hvězdám. Je to jako pět set miliónů rolniček... Ale víte, </a:t>
            </a:r>
            <a:r>
              <a:rPr lang="cs-CZ" sz="2000" dirty="0" smtClean="0"/>
              <a:t>něco tu </a:t>
            </a:r>
            <a:r>
              <a:rPr lang="cs-CZ" sz="2000" dirty="0"/>
              <a:t>není v pořádku. K náhubku, který jsem malému princi nakreslil, zapomněl jsem </a:t>
            </a:r>
            <a:r>
              <a:rPr lang="cs-CZ" sz="2000" dirty="0" smtClean="0"/>
              <a:t>připojit řemínek</a:t>
            </a:r>
            <a:r>
              <a:rPr lang="cs-CZ" sz="2000" dirty="0"/>
              <a:t>. Nikdy ho asi nemohl beránkovi připnout. Říkávám si tedy: Copak se asi na </a:t>
            </a:r>
            <a:r>
              <a:rPr lang="cs-CZ" sz="2000" dirty="0" smtClean="0"/>
              <a:t>jeho planetě </a:t>
            </a:r>
            <a:r>
              <a:rPr lang="cs-CZ" sz="2000" dirty="0"/>
              <a:t>přihodilo? Je možné, že beránek spásl květinu... Hned si však pomyslím: To jistě ne!</a:t>
            </a:r>
          </a:p>
          <a:p>
            <a:pPr marL="0" indent="0" algn="just">
              <a:buNone/>
            </a:pPr>
            <a:r>
              <a:rPr lang="cs-CZ" sz="2000" dirty="0"/>
              <a:t>Malý princ ji přece dává každou noc pod skleněný poklop a beránka si dobře hlídá</a:t>
            </a:r>
            <a:r>
              <a:rPr lang="cs-CZ" sz="2000" dirty="0" smtClean="0"/>
              <a:t>...</a:t>
            </a:r>
          </a:p>
          <a:p>
            <a:pPr marL="0" indent="0" algn="just">
              <a:buNone/>
            </a:pPr>
            <a:endParaRPr lang="cs-CZ" sz="2200" dirty="0"/>
          </a:p>
          <a:p>
            <a:pPr marL="0" indent="0" algn="just">
              <a:buNone/>
            </a:pPr>
            <a:r>
              <a:rPr lang="cs-CZ" sz="2400" dirty="0" smtClean="0"/>
              <a:t>Otázka č. 6: Jak se ukázka liší od předchozích?</a:t>
            </a:r>
          </a:p>
          <a:p>
            <a:pPr marL="0" indent="0" algn="just">
              <a:buNone/>
            </a:pPr>
            <a:r>
              <a:rPr lang="cs-CZ" sz="2400" dirty="0" smtClean="0"/>
              <a:t>Otázka č. 7: Staráte se o své květiny?</a:t>
            </a:r>
          </a:p>
          <a:p>
            <a:pPr marL="0" indent="0" algn="just">
              <a:buNone/>
            </a:pP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1823712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a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DE SAINT-EXUPÉRY, Antoine. Malý princ. Praha: Albatros</a:t>
            </a:r>
            <a:r>
              <a:rPr lang="cs-CZ" dirty="0"/>
              <a:t>, 2005, ISBN  80-00-01462-9</a:t>
            </a:r>
            <a:endParaRPr lang="cs-CZ" dirty="0" smtClean="0">
              <a:hlinkClick r:id="rId2"/>
            </a:endParaRP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cs.wikipedia.org/wiki/Antoine_de_Saint-Exup%C3%A9ry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cs.wikipedia.org/wiki/Soubor:Antoine_de_Saint-Exup%C3%A9ry.jpg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http://cs.wikipedia.org/wiki/Mal%C3%BD_princ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574280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1062</Words>
  <Application>Microsoft Office PowerPoint</Application>
  <PresentationFormat>Předvádění na obrazovce (4:3)</PresentationFormat>
  <Paragraphs>80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Antoine de Saint-Exupéry – Malý princ</vt:lpstr>
      <vt:lpstr>Anotace:</vt:lpstr>
      <vt:lpstr>Antoine de Saint-Exupéry</vt:lpstr>
      <vt:lpstr>Malý princ – ukázka č. 1</vt:lpstr>
      <vt:lpstr>Malý princ – ukázka č. 2</vt:lpstr>
      <vt:lpstr>Malý princ – ukázka č. 3</vt:lpstr>
      <vt:lpstr>Malý princ – ukázka č. 4</vt:lpstr>
      <vt:lpstr>Malý princ – ukázka č.5</vt:lpstr>
      <vt:lpstr>Citace a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 Dvořák</dc:creator>
  <cp:lastModifiedBy>Jan Dvořák</cp:lastModifiedBy>
  <cp:revision>10</cp:revision>
  <dcterms:created xsi:type="dcterms:W3CDTF">2013-08-29T17:23:10Z</dcterms:created>
  <dcterms:modified xsi:type="dcterms:W3CDTF">2013-11-27T20:18:45Z</dcterms:modified>
</cp:coreProperties>
</file>