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1" r:id="rId5"/>
    <p:sldId id="262" r:id="rId6"/>
    <p:sldId id="263" r:id="rId7"/>
    <p:sldId id="265" r:id="rId8"/>
    <p:sldId id="269" r:id="rId9"/>
    <p:sldId id="264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03_LAU.PNG" TargetMode="External"/><Relationship Id="rId7" Type="http://schemas.openxmlformats.org/officeDocument/2006/relationships/hyperlink" Target="http://cs.wikipedia.org/wiki/Soubor:057_Z%C3%A1mek_%C4%8Derven%C3%A1_Lhota.Okres_JInd%C5%99ich%C5%AFv_Hradec.%C4%8Cesko.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chloss_Frauenberg.jpg" TargetMode="External"/><Relationship Id="rId5" Type="http://schemas.openxmlformats.org/officeDocument/2006/relationships/hyperlink" Target="http://cs.wikipedia.org/wiki/Soubor:Krumlov20(js)panoramic.jpg" TargetMode="External"/><Relationship Id="rId4" Type="http://schemas.openxmlformats.org/officeDocument/2006/relationships/hyperlink" Target="http://cs.wikipedia.org/wiki/Soubor:Cznuts2_03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34811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VY_32_INOVACE_02C_14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_NUTS 2 - Jihozápad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22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39" y="161604"/>
            <a:ext cx="7956376" cy="6634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439" y="117248"/>
            <a:ext cx="4075561" cy="244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844" y="5229200"/>
            <a:ext cx="31940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NUTS 2- JIHOZÁPAD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0327" y="4732045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České Budějovice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63888" y="5733256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Český Krumlov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52120" y="4869160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Jindřichův Hradec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139952" y="2901130"/>
            <a:ext cx="9284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Písek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1800" y="451899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Prachatice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59757" y="3516355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Strakonice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16732" y="3751436"/>
            <a:ext cx="6735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Tábor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0540" y="2072461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Domažlice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3055018"/>
            <a:ext cx="8290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Klatovy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231293" y="1764684"/>
            <a:ext cx="13235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Plzeň-město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455701" y="2420607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Plzeň-jih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05364" y="404664"/>
            <a:ext cx="10520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Plzeň-sever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005405" y="1042863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Rokycany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0540" y="103329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0000"/>
                </a:solidFill>
              </a:rPr>
              <a:t>Tachov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388424" y="27283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58871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LAU 1 - okresy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Okres České Budějovice CZ0311 </a:t>
            </a:r>
          </a:p>
          <a:p>
            <a:r>
              <a:rPr lang="cs-CZ" dirty="0"/>
              <a:t>Okres Český Krumlov CZ0312 </a:t>
            </a:r>
          </a:p>
          <a:p>
            <a:r>
              <a:rPr lang="cs-CZ" dirty="0"/>
              <a:t>Okres Jindřichův Hradec CZ0313 </a:t>
            </a:r>
          </a:p>
          <a:p>
            <a:r>
              <a:rPr lang="cs-CZ" dirty="0"/>
              <a:t>Okres Písek CZ0314 </a:t>
            </a:r>
          </a:p>
          <a:p>
            <a:r>
              <a:rPr lang="cs-CZ" dirty="0"/>
              <a:t>Okres Prachatice CZ0315 </a:t>
            </a:r>
          </a:p>
          <a:p>
            <a:r>
              <a:rPr lang="cs-CZ" dirty="0"/>
              <a:t>Okres Strakonice CZ0316 </a:t>
            </a:r>
          </a:p>
          <a:p>
            <a:r>
              <a:rPr lang="cs-CZ" dirty="0"/>
              <a:t>Okres Tábor CZ0317 </a:t>
            </a:r>
          </a:p>
          <a:p>
            <a:r>
              <a:rPr lang="cs-CZ" dirty="0" smtClean="0"/>
              <a:t>Okres </a:t>
            </a:r>
            <a:r>
              <a:rPr lang="cs-CZ" dirty="0"/>
              <a:t>Domažlice CZ0321 </a:t>
            </a:r>
          </a:p>
          <a:p>
            <a:r>
              <a:rPr lang="cs-CZ" dirty="0"/>
              <a:t>Okres Klatovy CZ0322 </a:t>
            </a:r>
          </a:p>
          <a:p>
            <a:r>
              <a:rPr lang="cs-CZ" dirty="0"/>
              <a:t>Okres Plzeň-město CZ0323 </a:t>
            </a:r>
          </a:p>
          <a:p>
            <a:r>
              <a:rPr lang="cs-CZ" dirty="0"/>
              <a:t>Okres Plzeň-jih CZ0324 </a:t>
            </a:r>
          </a:p>
          <a:p>
            <a:r>
              <a:rPr lang="cs-CZ" dirty="0"/>
              <a:t>Okres Plzeň-sever CZ0325 </a:t>
            </a:r>
          </a:p>
          <a:p>
            <a:r>
              <a:rPr lang="cs-CZ" dirty="0"/>
              <a:t>Okres Rokycany CZ0326 </a:t>
            </a:r>
          </a:p>
          <a:p>
            <a:r>
              <a:rPr lang="cs-CZ" dirty="0"/>
              <a:t>Okres Tachov CZ0327 </a:t>
            </a:r>
          </a:p>
        </p:txBody>
      </p:sp>
    </p:spTree>
    <p:extLst>
      <p:ext uri="{BB962C8B-B14F-4D97-AF65-F5344CB8AC3E}">
        <p14:creationId xmlns:p14="http://schemas.microsoft.com/office/powerpoint/2010/main" val="54313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NUTS Jihozápad je statistická oblast </a:t>
            </a:r>
            <a:r>
              <a:rPr lang="cs-CZ" dirty="0" err="1"/>
              <a:t>Eurostatu</a:t>
            </a:r>
            <a:r>
              <a:rPr lang="cs-CZ" dirty="0"/>
              <a:t> úrovně NUTS </a:t>
            </a:r>
            <a:r>
              <a:rPr lang="cs-CZ" dirty="0" smtClean="0"/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Jihočeský kraj </a:t>
            </a:r>
            <a:r>
              <a:rPr lang="cs-CZ" dirty="0"/>
              <a:t>a </a:t>
            </a:r>
            <a:r>
              <a:rPr lang="cs-CZ" dirty="0" smtClean="0"/>
              <a:t>Plzeňský kraj</a:t>
            </a:r>
            <a:endParaRPr lang="cs-CZ" dirty="0"/>
          </a:p>
          <a:p>
            <a:endParaRPr lang="cs-CZ" dirty="0"/>
          </a:p>
          <a:p>
            <a:r>
              <a:rPr lang="cs-CZ" dirty="0"/>
              <a:t>Oblast má rozlohu 17 </a:t>
            </a:r>
            <a:r>
              <a:rPr lang="cs-CZ" dirty="0" smtClean="0"/>
              <a:t>618 </a:t>
            </a:r>
            <a:r>
              <a:rPr lang="cs-CZ" dirty="0"/>
              <a:t>km² </a:t>
            </a:r>
            <a:r>
              <a:rPr lang="cs-CZ" dirty="0" smtClean="0"/>
              <a:t>, 1 185 978 obyvatel </a:t>
            </a:r>
            <a:r>
              <a:rPr lang="cs-CZ" dirty="0"/>
              <a:t>(hustota zalidnění 67 ob./km²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Počet obcí – JK -623, PK - 501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783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Jihočeský kraj </a:t>
            </a:r>
            <a:r>
              <a:rPr lang="cs-CZ" dirty="0"/>
              <a:t>je </a:t>
            </a:r>
            <a:r>
              <a:rPr lang="cs-CZ" dirty="0" smtClean="0"/>
              <a:t>znám _________ v </a:t>
            </a:r>
            <a:r>
              <a:rPr lang="cs-CZ" dirty="0"/>
              <a:t>pánvích </a:t>
            </a:r>
            <a:r>
              <a:rPr lang="cs-CZ" dirty="0" smtClean="0"/>
              <a:t>______________ </a:t>
            </a:r>
            <a:r>
              <a:rPr lang="cs-CZ" dirty="0"/>
              <a:t>a </a:t>
            </a:r>
            <a:r>
              <a:rPr lang="cs-CZ" dirty="0" smtClean="0"/>
              <a:t>_____________ </a:t>
            </a:r>
          </a:p>
          <a:p>
            <a:r>
              <a:rPr lang="cs-CZ" dirty="0" smtClean="0"/>
              <a:t>Středočeská </a:t>
            </a:r>
            <a:r>
              <a:rPr lang="cs-CZ" dirty="0"/>
              <a:t>pahorkatina, Českomoravská vrchovina, na hranicích s Rakouskem </a:t>
            </a:r>
            <a:r>
              <a:rPr lang="cs-CZ" dirty="0" smtClean="0"/>
              <a:t>______________hory a </a:t>
            </a:r>
            <a:r>
              <a:rPr lang="cs-CZ" dirty="0"/>
              <a:t>na jihozápadní hranici druhé nejvyšší pohoří v Čechách, </a:t>
            </a:r>
            <a:r>
              <a:rPr lang="cs-CZ" dirty="0" smtClean="0"/>
              <a:t>________. </a:t>
            </a:r>
            <a:r>
              <a:rPr lang="cs-CZ" dirty="0"/>
              <a:t>Nejvyšším bodem kraje je </a:t>
            </a:r>
            <a:r>
              <a:rPr lang="cs-CZ" dirty="0" smtClean="0"/>
              <a:t>_________(</a:t>
            </a:r>
            <a:r>
              <a:rPr lang="cs-CZ" dirty="0"/>
              <a:t>1378 m), nejnižším hladina Orlické přehrady (350 m). Průměrná nadmořská výška </a:t>
            </a:r>
            <a:r>
              <a:rPr lang="cs-CZ" dirty="0" smtClean="0"/>
              <a:t>400-600 </a:t>
            </a:r>
            <a:r>
              <a:rPr lang="cs-CZ" dirty="0"/>
              <a:t>m. </a:t>
            </a:r>
            <a:endParaRPr lang="cs-CZ" dirty="0" smtClean="0"/>
          </a:p>
          <a:p>
            <a:r>
              <a:rPr lang="cs-CZ" dirty="0" smtClean="0"/>
              <a:t>NP Šumava, biosférická rezervace Třeboňsko, </a:t>
            </a:r>
            <a:r>
              <a:rPr lang="cs-CZ" dirty="0" err="1"/>
              <a:t>PřP</a:t>
            </a:r>
            <a:r>
              <a:rPr lang="cs-CZ" dirty="0"/>
              <a:t> Novohradské hory a CHKO Blanský les.</a:t>
            </a:r>
          </a:p>
        </p:txBody>
      </p:sp>
    </p:spTree>
    <p:extLst>
      <p:ext uri="{BB962C8B-B14F-4D97-AF65-F5344CB8AC3E}">
        <p14:creationId xmlns:p14="http://schemas.microsoft.com/office/powerpoint/2010/main" val="109976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15240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FGS Charakteristika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Jihočeský kraj je znám </a:t>
            </a:r>
            <a:r>
              <a:rPr lang="cs-CZ" dirty="0" smtClean="0">
                <a:solidFill>
                  <a:srgbClr val="FF0000"/>
                </a:solidFill>
              </a:rPr>
              <a:t>rybníky</a:t>
            </a:r>
            <a:r>
              <a:rPr lang="cs-CZ" dirty="0" smtClean="0"/>
              <a:t> v pánvích </a:t>
            </a:r>
            <a:r>
              <a:rPr lang="cs-CZ" dirty="0" smtClean="0">
                <a:solidFill>
                  <a:srgbClr val="FF0000"/>
                </a:solidFill>
              </a:rPr>
              <a:t>Českobudějovické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Třeboňské</a:t>
            </a:r>
            <a:r>
              <a:rPr lang="cs-CZ" dirty="0" smtClean="0"/>
              <a:t>. </a:t>
            </a:r>
          </a:p>
          <a:p>
            <a:r>
              <a:rPr lang="cs-CZ" dirty="0" smtClean="0"/>
              <a:t>Středočeská pahorkatina, Českomoravská vrchovina, na hranicích s Rakouskem </a:t>
            </a:r>
            <a:r>
              <a:rPr lang="cs-CZ" dirty="0" smtClean="0">
                <a:solidFill>
                  <a:srgbClr val="FF0000"/>
                </a:solidFill>
              </a:rPr>
              <a:t>Novohradské </a:t>
            </a:r>
            <a:r>
              <a:rPr lang="cs-CZ" dirty="0"/>
              <a:t>hory </a:t>
            </a:r>
            <a:r>
              <a:rPr lang="cs-CZ" dirty="0" smtClean="0"/>
              <a:t>a na jihozápadní hranici druhé nejvyšší pohoří v Čechách, </a:t>
            </a:r>
            <a:r>
              <a:rPr lang="cs-CZ" dirty="0" smtClean="0">
                <a:solidFill>
                  <a:srgbClr val="FF0000"/>
                </a:solidFill>
              </a:rPr>
              <a:t>Šumava</a:t>
            </a:r>
            <a:r>
              <a:rPr lang="cs-CZ" dirty="0" smtClean="0"/>
              <a:t>. Nejvyšším bodem kraje je </a:t>
            </a:r>
            <a:r>
              <a:rPr lang="cs-CZ" dirty="0" smtClean="0">
                <a:solidFill>
                  <a:srgbClr val="FF0000"/>
                </a:solidFill>
              </a:rPr>
              <a:t>Plechý</a:t>
            </a:r>
            <a:r>
              <a:rPr lang="cs-CZ" dirty="0" smtClean="0"/>
              <a:t> (1378 m), nejnižším hladina Orlické přehrady (350 m). Průměrná nadmořská výška 400-600 m. </a:t>
            </a:r>
          </a:p>
          <a:p>
            <a:r>
              <a:rPr lang="cs-CZ" dirty="0" smtClean="0"/>
              <a:t>NP Šumava, biosférická rezervace Třeboňsko, </a:t>
            </a:r>
            <a:r>
              <a:rPr lang="cs-CZ" dirty="0" err="1" smtClean="0"/>
              <a:t>PřP</a:t>
            </a:r>
            <a:r>
              <a:rPr lang="cs-CZ" dirty="0" smtClean="0"/>
              <a:t> Novohradské hory a CHKO Blanský les.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66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Brainstorming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Pokuste se udělat hospodářskou charakteristiku oblasti (dominantní průmyslová odvětví, významné podniky, turistické destinace atd</a:t>
            </a:r>
            <a:r>
              <a:rPr lang="cs-CZ" sz="4000" dirty="0" smtClean="0"/>
              <a:t>.)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2044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u="sng" dirty="0" smtClean="0"/>
              <a:t>Plzeňský kraj</a:t>
            </a:r>
          </a:p>
          <a:p>
            <a:r>
              <a:rPr lang="cs-CZ" dirty="0" smtClean="0"/>
              <a:t>Nerostné suroviny</a:t>
            </a:r>
          </a:p>
          <a:p>
            <a:r>
              <a:rPr lang="cs-CZ" dirty="0" smtClean="0"/>
              <a:t>Řada průmyslových odvětví</a:t>
            </a:r>
          </a:p>
          <a:p>
            <a:r>
              <a:rPr lang="cs-CZ" dirty="0" smtClean="0"/>
              <a:t>Úspěšné sportovní kluby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u="sng" dirty="0" smtClean="0"/>
              <a:t>Jihočeský kraj</a:t>
            </a:r>
          </a:p>
          <a:p>
            <a:r>
              <a:rPr lang="cs-CZ" dirty="0" smtClean="0"/>
              <a:t>Není průmyslově strategickou oblastí ČR</a:t>
            </a:r>
          </a:p>
          <a:p>
            <a:r>
              <a:rPr lang="cs-CZ" dirty="0" smtClean="0"/>
              <a:t>Rybářská oblast</a:t>
            </a:r>
          </a:p>
          <a:p>
            <a:r>
              <a:rPr lang="cs-CZ" dirty="0" smtClean="0"/>
              <a:t>Turisticky vyhledávaná oblast</a:t>
            </a:r>
          </a:p>
          <a:p>
            <a:r>
              <a:rPr lang="cs-CZ" dirty="0" smtClean="0"/>
              <a:t>Vysoké vnitrostátní migrační saldo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32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emědělství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/>
              <a:t>Plzeňský kraj</a:t>
            </a:r>
          </a:p>
          <a:p>
            <a:r>
              <a:rPr lang="cs-CZ" dirty="0" smtClean="0"/>
              <a:t>Zemědělská půda asi 50%</a:t>
            </a:r>
          </a:p>
          <a:p>
            <a:r>
              <a:rPr lang="cs-CZ" dirty="0" smtClean="0"/>
              <a:t>Obiloviny, brambory řepka</a:t>
            </a:r>
          </a:p>
          <a:p>
            <a:r>
              <a:rPr lang="cs-CZ" dirty="0" smtClean="0"/>
              <a:t>Skot, prasata, drůbež (Rokycansko – krůty)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u="sng" dirty="0"/>
              <a:t>Jihočeský kraj</a:t>
            </a:r>
          </a:p>
          <a:p>
            <a:r>
              <a:rPr lang="cs-CZ" dirty="0" smtClean="0"/>
              <a:t>Špatné podmínky, půdy</a:t>
            </a:r>
          </a:p>
          <a:p>
            <a:r>
              <a:rPr lang="cs-CZ" dirty="0" smtClean="0"/>
              <a:t>Obilniny, majoránka v Blatné</a:t>
            </a:r>
          </a:p>
          <a:p>
            <a:r>
              <a:rPr lang="cs-CZ" dirty="0" smtClean="0"/>
              <a:t>Chov skotu alpského typu, prasata, drůbež</a:t>
            </a:r>
          </a:p>
          <a:p>
            <a:r>
              <a:rPr lang="cs-CZ" dirty="0" smtClean="0"/>
              <a:t>Třeboňsko – rybníkářství, 25 000ha, 50%ČR produkce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87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497363"/>
          </a:xfrm>
        </p:spPr>
        <p:txBody>
          <a:bodyPr/>
          <a:lstStyle/>
          <a:p>
            <a:r>
              <a:rPr lang="cs-CZ" u="sng" dirty="0" smtClean="0"/>
              <a:t>PK</a:t>
            </a:r>
          </a:p>
          <a:p>
            <a:r>
              <a:rPr lang="cs-CZ" dirty="0" smtClean="0"/>
              <a:t>Škoda</a:t>
            </a:r>
          </a:p>
          <a:p>
            <a:r>
              <a:rPr lang="cs-CZ" dirty="0" smtClean="0"/>
              <a:t>Keramika (Horní Bříza)</a:t>
            </a:r>
          </a:p>
          <a:p>
            <a:r>
              <a:rPr lang="cs-CZ" dirty="0" smtClean="0"/>
              <a:t>Chlumčanské keramické závody</a:t>
            </a:r>
          </a:p>
          <a:p>
            <a:r>
              <a:rPr lang="cs-CZ" dirty="0" err="1" smtClean="0"/>
              <a:t>Solo</a:t>
            </a:r>
            <a:r>
              <a:rPr lang="cs-CZ" dirty="0" smtClean="0"/>
              <a:t> Sušice</a:t>
            </a:r>
          </a:p>
          <a:p>
            <a:r>
              <a:rPr lang="cs-CZ" dirty="0" err="1" smtClean="0"/>
              <a:t>Spak</a:t>
            </a:r>
            <a:endParaRPr lang="cs-CZ" dirty="0" smtClean="0"/>
          </a:p>
          <a:p>
            <a:r>
              <a:rPr lang="cs-CZ" dirty="0" smtClean="0"/>
              <a:t>Plzeňský Prazdroj</a:t>
            </a:r>
          </a:p>
          <a:p>
            <a:r>
              <a:rPr lang="cs-CZ" dirty="0" err="1" smtClean="0"/>
              <a:t>Stock</a:t>
            </a:r>
            <a:r>
              <a:rPr lang="cs-CZ" dirty="0" smtClean="0"/>
              <a:t> </a:t>
            </a:r>
            <a:r>
              <a:rPr lang="cs-CZ" dirty="0" err="1" smtClean="0"/>
              <a:t>Božkov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28800"/>
            <a:ext cx="4041648" cy="4497680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JK</a:t>
            </a:r>
          </a:p>
          <a:p>
            <a:r>
              <a:rPr lang="cs-CZ" dirty="0" smtClean="0"/>
              <a:t>Temelín</a:t>
            </a:r>
          </a:p>
          <a:p>
            <a:r>
              <a:rPr lang="cs-CZ" dirty="0" smtClean="0"/>
              <a:t>Lipno</a:t>
            </a:r>
          </a:p>
          <a:p>
            <a:r>
              <a:rPr lang="cs-CZ" dirty="0" smtClean="0"/>
              <a:t>ZVVZ vzduchotechnika, ČZ, </a:t>
            </a:r>
            <a:r>
              <a:rPr lang="cs-CZ" dirty="0" err="1" smtClean="0"/>
              <a:t>Desta</a:t>
            </a:r>
            <a:endParaRPr lang="cs-CZ" dirty="0" smtClean="0"/>
          </a:p>
          <a:p>
            <a:r>
              <a:rPr lang="cs-CZ" dirty="0" smtClean="0"/>
              <a:t>Centropen – Dačice</a:t>
            </a:r>
          </a:p>
          <a:p>
            <a:r>
              <a:rPr lang="cs-CZ" dirty="0" err="1" smtClean="0"/>
              <a:t>Koh</a:t>
            </a:r>
            <a:r>
              <a:rPr lang="cs-CZ" dirty="0" smtClean="0"/>
              <a:t>-i-</a:t>
            </a:r>
            <a:r>
              <a:rPr lang="cs-CZ" dirty="0" err="1" smtClean="0"/>
              <a:t>noor</a:t>
            </a:r>
            <a:endParaRPr lang="cs-CZ" dirty="0" smtClean="0"/>
          </a:p>
          <a:p>
            <a:r>
              <a:rPr lang="cs-CZ" dirty="0" err="1" smtClean="0"/>
              <a:t>Jitex</a:t>
            </a:r>
            <a:r>
              <a:rPr lang="cs-CZ" dirty="0" smtClean="0"/>
              <a:t> písek</a:t>
            </a:r>
          </a:p>
          <a:p>
            <a:r>
              <a:rPr lang="cs-CZ" dirty="0" smtClean="0"/>
              <a:t>JIP Větřní</a:t>
            </a:r>
          </a:p>
          <a:p>
            <a:r>
              <a:rPr lang="cs-CZ" dirty="0" smtClean="0"/>
              <a:t>Madeta</a:t>
            </a:r>
          </a:p>
          <a:p>
            <a:r>
              <a:rPr lang="cs-CZ" dirty="0" smtClean="0"/>
              <a:t>Budvar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1124744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průmyslová odvětví a porovnej tyto kraje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073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" y="4077072"/>
            <a:ext cx="7610475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40770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38" y="557971"/>
            <a:ext cx="3896866" cy="2388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4286" y="188639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908720"/>
            <a:ext cx="4347373" cy="2912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11960" y="1052736"/>
            <a:ext cx="360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25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1. Mapa ČR – NUTS 2. NEUVEDEN</a:t>
            </a:r>
            <a:r>
              <a:rPr lang="cs-CZ" sz="1400" dirty="0">
                <a:latin typeface="Calibri" pitchFamily="34" charset="0"/>
              </a:rPr>
              <a:t>. wikipedie [online]. [cit. </a:t>
            </a:r>
            <a:r>
              <a:rPr lang="cs-CZ" sz="1400" dirty="0" smtClean="0">
                <a:latin typeface="Calibri" pitchFamily="34" charset="0"/>
              </a:rPr>
              <a:t>2.2.2013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3"/>
              </a:rPr>
              <a:t>http://</a:t>
            </a:r>
            <a:r>
              <a:rPr lang="cs-CZ" sz="1400" dirty="0" smtClean="0">
                <a:latin typeface="Calibri" pitchFamily="34" charset="0"/>
                <a:hlinkClick r:id="rId3"/>
              </a:rPr>
              <a:t>cs.wikipedia.org/wiki/Soubor:CZ03_LAU.PNG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>
                <a:latin typeface="Calibri" pitchFamily="34" charset="0"/>
              </a:rPr>
              <a:t>Slide3: </a:t>
            </a:r>
            <a:r>
              <a:rPr lang="cs-CZ" sz="1400" dirty="0" smtClean="0">
                <a:latin typeface="Calibri" pitchFamily="34" charset="0"/>
              </a:rPr>
              <a:t>2. Mapa NUTS -2 Jihozápad. </a:t>
            </a:r>
            <a:r>
              <a:rPr lang="cs-CZ" sz="1400" dirty="0">
                <a:latin typeface="Calibri" pitchFamily="34" charset="0"/>
              </a:rPr>
              <a:t>ZIRLAND. wikipedie [online]. [cit. </a:t>
            </a:r>
            <a:r>
              <a:rPr lang="cs-CZ" sz="1400" dirty="0" smtClean="0">
                <a:latin typeface="Calibri" pitchFamily="34" charset="0"/>
              </a:rPr>
              <a:t>2.2.2013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4"/>
              </a:rPr>
              <a:t>http://cs.wikipedia.org/wiki/Soubor:Cznuts2_03.png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11: 1. Český Krumlov. </a:t>
            </a:r>
            <a:r>
              <a:rPr lang="pl-PL" sz="1200" dirty="0" smtClean="0"/>
              <a:t>JERZY </a:t>
            </a:r>
            <a:r>
              <a:rPr lang="pl-PL" sz="1200" dirty="0"/>
              <a:t>STRZELECKI. </a:t>
            </a:r>
            <a:r>
              <a:rPr lang="pl-PL" sz="1200" i="1" dirty="0"/>
              <a:t>wikipedie</a:t>
            </a:r>
            <a:r>
              <a:rPr lang="pl-PL" sz="1200" dirty="0"/>
              <a:t> [online]. [cit. </a:t>
            </a:r>
            <a:r>
              <a:rPr lang="pl-PL" sz="1200" dirty="0" smtClean="0"/>
              <a:t>2.2.2013</a:t>
            </a:r>
            <a:r>
              <a:rPr lang="pl-PL" sz="1200" dirty="0"/>
              <a:t>]. Dostupný na WWW: </a:t>
            </a:r>
            <a:r>
              <a:rPr lang="pl-PL" sz="1200" dirty="0">
                <a:hlinkClick r:id="rId5"/>
              </a:rPr>
              <a:t>http://cs.wikipedia.org/wiki/Soubor:Krumlov20(js)panoramic.jpg </a:t>
            </a:r>
            <a:endParaRPr lang="pl-PL" sz="1200" dirty="0" smtClean="0"/>
          </a:p>
          <a:p>
            <a:r>
              <a:rPr lang="pl-PL" sz="1200" dirty="0" smtClean="0">
                <a:latin typeface="Calibri" pitchFamily="34" charset="0"/>
              </a:rPr>
              <a:t>Slide 11: 2. Hluboká n. V. </a:t>
            </a:r>
            <a:r>
              <a:rPr lang="cs-CZ" sz="1200" dirty="0"/>
              <a:t>NEUVEDEN.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2.2.2013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6"/>
              </a:rPr>
              <a:t>http://cs.wikipedia.org/wiki/Soubor:Schloss_Frauenberg.jpg </a:t>
            </a:r>
            <a:endParaRPr lang="cs-CZ" sz="1200" dirty="0" smtClean="0"/>
          </a:p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 smtClean="0">
                <a:latin typeface="Calibri" pitchFamily="34" charset="0"/>
              </a:rPr>
              <a:t> 11: 3. Červená Lhota. </a:t>
            </a:r>
            <a:r>
              <a:rPr lang="it-IT" sz="1200" dirty="0">
                <a:latin typeface="Calibri" pitchFamily="34" charset="0"/>
              </a:rPr>
              <a:t>RICHENZA. wikipedie [online]. [cit. </a:t>
            </a:r>
            <a:r>
              <a:rPr lang="it-IT" sz="1200" dirty="0" smtClean="0">
                <a:latin typeface="Calibri" pitchFamily="34" charset="0"/>
              </a:rPr>
              <a:t>2.</a:t>
            </a:r>
            <a:r>
              <a:rPr lang="cs-CZ" sz="1200" dirty="0" smtClean="0">
                <a:latin typeface="Calibri" pitchFamily="34" charset="0"/>
              </a:rPr>
              <a:t>2</a:t>
            </a:r>
            <a:r>
              <a:rPr lang="it-IT" sz="1200" dirty="0" smtClean="0">
                <a:latin typeface="Calibri" pitchFamily="34" charset="0"/>
              </a:rPr>
              <a:t>.2013</a:t>
            </a:r>
            <a:r>
              <a:rPr lang="it-IT" sz="1200" dirty="0">
                <a:latin typeface="Calibri" pitchFamily="34" charset="0"/>
              </a:rPr>
              <a:t>]. Dostupný na WWW: </a:t>
            </a:r>
            <a:r>
              <a:rPr lang="it-IT" sz="1200" dirty="0">
                <a:latin typeface="Calibri" pitchFamily="34" charset="0"/>
                <a:hlinkClick r:id="rId7"/>
              </a:rPr>
              <a:t>http://cs.wikipedia.org/wiki/Soubor:057_Z%C3%A1mek_%C4%8Derven%C3%A1_Lhota.Okres_JInd%C5%99ich%C5%AFv_Hradec.%C4%8Cesko..jpg </a:t>
            </a:r>
            <a:endParaRPr lang="cs-CZ" sz="1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504</TotalTime>
  <Words>744</Words>
  <Application>Microsoft Office PowerPoint</Application>
  <PresentationFormat>Předvádění na obrazovce (4:3)</PresentationFormat>
  <Paragraphs>133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</vt:lpstr>
      <vt:lpstr>Prezentace aplikace PowerPoint</vt:lpstr>
      <vt:lpstr>ANOTACE</vt:lpstr>
      <vt:lpstr>Prezentace aplikace PowerPoint</vt:lpstr>
      <vt:lpstr>LAU 1 - okresy</vt:lpstr>
      <vt:lpstr>Základní údaje</vt:lpstr>
      <vt:lpstr>FGS Charakteristika</vt:lpstr>
      <vt:lpstr>Prezentace aplikace PowerPoint</vt:lpstr>
      <vt:lpstr>Brainstorming</vt:lpstr>
      <vt:lpstr>Hospodářství</vt:lpstr>
      <vt:lpstr>Zemědělství</vt:lpstr>
      <vt:lpstr>Průmysl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32</cp:revision>
  <dcterms:created xsi:type="dcterms:W3CDTF">2013-09-26T08:02:37Z</dcterms:created>
  <dcterms:modified xsi:type="dcterms:W3CDTF">2013-11-24T18:43:21Z</dcterms:modified>
</cp:coreProperties>
</file>