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8" r:id="rId2"/>
    <p:sldId id="257" r:id="rId3"/>
    <p:sldId id="263" r:id="rId4"/>
    <p:sldId id="260" r:id="rId5"/>
    <p:sldId id="264" r:id="rId6"/>
    <p:sldId id="261" r:id="rId7"/>
    <p:sldId id="262" r:id="rId8"/>
    <p:sldId id="265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Hlavn%C3%AD_stran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ZIRLAND.%20wikipedie%20%5bonline%5d.%20%5bcit.%2017.11.2013%5d.%20Dostupn&#253;%20na%20WWW:%20http:/cs.wikipedia.org/wiki/Soubor:Cznuts2_05.pn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http://cs.wikipedia.org/wiki/Soubor:CZ05_LAU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6549901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VY_32_INOVACE_02C_17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NUTS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 – Severovýchod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Česká republika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17/2/2013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Škola: Gymnázium Chomutov, 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           Mostecká 3000, 430 01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Třída:  6. ročník 6. letého gymnázia 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Výstup:  </a:t>
            </a:r>
            <a:r>
              <a:rPr lang="cs-CZ" sz="1400" dirty="0" err="1">
                <a:solidFill>
                  <a:schemeClr val="tx1"/>
                </a:solidFill>
                <a:latin typeface="Calibri" pitchFamily="34" charset="0"/>
              </a:rPr>
              <a:t>Powerpointová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prezentace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Vzdělávací oblast:  Česká republika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Obor:  Zeměpis/Geografie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Tematický okruh:  Regiony ČR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Využití:  Výuka zeměpisu / 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Pomůcky:   PC učitele, tabule, atlas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Inovace: Materiál je určen jako doplnění slovního seznámení se s učivem. V některých částech je formou animací vizualizována probíraná látka, studenti také musejí hledat v atlase a společně s pedagogem. Do prezentace můžou studenti odpovědi vpisovat a kliknutím se správné odpovědi odkryjí. Do výkladu jsou vloženy kontrolní otázky k tématu pro zpětnou vazbu učitele. Žáci pracují podle pokynů v prezentaci. Digitálním perem / fixem zapisují odpovědi na interaktivní tabuli a poté si je kontrolují se správným řešením. Žáci se tak aktivně podílejí na tvorbě zápisu do sešitu.</a:t>
            </a:r>
          </a:p>
          <a:p>
            <a:pPr marL="0" indent="0">
              <a:buNone/>
            </a:pPr>
            <a:r>
              <a:rPr lang="cs-CZ" sz="1400">
                <a:solidFill>
                  <a:schemeClr val="tx1"/>
                </a:solidFill>
                <a:latin typeface="Calibri" pitchFamily="34" charset="0"/>
              </a:rPr>
              <a:t>Materiál je určen k interaktivní výuce.</a:t>
            </a: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9014" y="0"/>
            <a:ext cx="5084986" cy="509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140968"/>
            <a:ext cx="5952509" cy="37170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184482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Rozlohu: </a:t>
            </a:r>
            <a:r>
              <a:rPr lang="cs-CZ" dirty="0">
                <a:solidFill>
                  <a:schemeClr val="bg1"/>
                </a:solidFill>
              </a:rPr>
              <a:t>12 440 km² 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Počet obyvatel: </a:t>
            </a:r>
            <a:r>
              <a:rPr lang="cs-CZ" dirty="0">
                <a:solidFill>
                  <a:schemeClr val="bg1"/>
                </a:solidFill>
              </a:rPr>
              <a:t>1 484 358 </a:t>
            </a:r>
            <a:r>
              <a:rPr lang="cs-CZ" dirty="0" smtClean="0">
                <a:solidFill>
                  <a:schemeClr val="bg1"/>
                </a:solidFill>
              </a:rPr>
              <a:t> ( </a:t>
            </a:r>
            <a:r>
              <a:rPr lang="cs-CZ" dirty="0">
                <a:solidFill>
                  <a:schemeClr val="bg1"/>
                </a:solidFill>
              </a:rPr>
              <a:t>119 ob./km²).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23528" y="620688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Severovýchod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6954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cs-CZ" dirty="0" smtClean="0"/>
              <a:t>Liberecký kraj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10000"/>
          </a:bodyPr>
          <a:lstStyle/>
          <a:p>
            <a:r>
              <a:rPr lang="cs-CZ" sz="1500" dirty="0" smtClean="0"/>
              <a:t>Okres </a:t>
            </a:r>
            <a:r>
              <a:rPr lang="cs-CZ" sz="1500" dirty="0"/>
              <a:t>Česká Lípa </a:t>
            </a:r>
            <a:endParaRPr lang="cs-CZ" sz="1500" dirty="0" smtClean="0"/>
          </a:p>
          <a:p>
            <a:r>
              <a:rPr lang="cs-CZ" sz="1500" dirty="0" smtClean="0"/>
              <a:t>Okres </a:t>
            </a:r>
            <a:r>
              <a:rPr lang="cs-CZ" sz="1500" dirty="0"/>
              <a:t>Jablonec nad Nisou </a:t>
            </a:r>
          </a:p>
          <a:p>
            <a:r>
              <a:rPr lang="cs-CZ" sz="1500" dirty="0"/>
              <a:t>Okres Liberec </a:t>
            </a:r>
          </a:p>
          <a:p>
            <a:r>
              <a:rPr lang="cs-CZ" sz="1500" dirty="0"/>
              <a:t>Okres Semily </a:t>
            </a:r>
          </a:p>
          <a:p>
            <a:r>
              <a:rPr lang="cs-CZ" dirty="0" smtClean="0"/>
              <a:t>Po Praze nejmenším krajem (3163 km2)</a:t>
            </a:r>
          </a:p>
          <a:p>
            <a:r>
              <a:rPr lang="cs-CZ" dirty="0"/>
              <a:t>Územně náleží k Českému </a:t>
            </a:r>
            <a:r>
              <a:rPr lang="cs-CZ" dirty="0" smtClean="0"/>
              <a:t>masivu</a:t>
            </a:r>
          </a:p>
          <a:p>
            <a:r>
              <a:rPr lang="cs-CZ" dirty="0"/>
              <a:t>R</a:t>
            </a:r>
            <a:r>
              <a:rPr lang="cs-CZ" dirty="0" smtClean="0"/>
              <a:t>eliéf </a:t>
            </a:r>
            <a:r>
              <a:rPr lang="cs-CZ" dirty="0"/>
              <a:t>je značně </a:t>
            </a:r>
            <a:r>
              <a:rPr lang="cs-CZ" dirty="0" smtClean="0"/>
              <a:t>členitý</a:t>
            </a:r>
          </a:p>
          <a:p>
            <a:r>
              <a:rPr lang="cs-CZ" dirty="0" smtClean="0"/>
              <a:t>Lužické </a:t>
            </a:r>
            <a:r>
              <a:rPr lang="cs-CZ" dirty="0"/>
              <a:t>a Jizerské hory na S</a:t>
            </a:r>
            <a:r>
              <a:rPr lang="cs-CZ" dirty="0" smtClean="0"/>
              <a:t> </a:t>
            </a:r>
            <a:r>
              <a:rPr lang="cs-CZ" dirty="0"/>
              <a:t>a Krkonoše na </a:t>
            </a:r>
            <a:r>
              <a:rPr lang="cs-CZ" dirty="0" smtClean="0"/>
              <a:t>SV, kužele </a:t>
            </a:r>
            <a:r>
              <a:rPr lang="cs-CZ" dirty="0" err="1"/>
              <a:t>Ralské</a:t>
            </a:r>
            <a:r>
              <a:rPr lang="cs-CZ" dirty="0"/>
              <a:t> pahorkatiny na </a:t>
            </a:r>
            <a:r>
              <a:rPr lang="cs-CZ" dirty="0" smtClean="0"/>
              <a:t>JZ, Ještědsko-kozákovský hřbet, ve </a:t>
            </a:r>
            <a:r>
              <a:rPr lang="cs-CZ" dirty="0"/>
              <a:t>Frýdlantském výběžku </a:t>
            </a:r>
            <a:r>
              <a:rPr lang="cs-CZ" dirty="0" smtClean="0"/>
              <a:t>zvlněná </a:t>
            </a:r>
            <a:r>
              <a:rPr lang="cs-CZ" dirty="0"/>
              <a:t>Frýdlantská pahorkatina, </a:t>
            </a:r>
            <a:r>
              <a:rPr lang="cs-CZ" dirty="0" smtClean="0"/>
              <a:t>Žitavská </a:t>
            </a:r>
            <a:r>
              <a:rPr lang="cs-CZ" dirty="0"/>
              <a:t>pánev, jejíž součástí je i Liberecká kotlina; na </a:t>
            </a:r>
            <a:r>
              <a:rPr lang="cs-CZ" dirty="0" smtClean="0"/>
              <a:t>JV severní </a:t>
            </a:r>
            <a:r>
              <a:rPr lang="cs-CZ" dirty="0"/>
              <a:t>část Jičínské pahorkatiny. Nejvyšším bodem </a:t>
            </a:r>
            <a:r>
              <a:rPr lang="cs-CZ" dirty="0" smtClean="0"/>
              <a:t>hora </a:t>
            </a:r>
            <a:r>
              <a:rPr lang="cs-CZ" dirty="0"/>
              <a:t>Kotel – 1435 m – v Krkonoších, nejnižší </a:t>
            </a:r>
            <a:r>
              <a:rPr lang="cs-CZ" dirty="0" smtClean="0"/>
              <a:t>bod </a:t>
            </a:r>
            <a:r>
              <a:rPr lang="cs-CZ" dirty="0"/>
              <a:t>na Českolipsku -</a:t>
            </a:r>
            <a:r>
              <a:rPr lang="cs-CZ" dirty="0" smtClean="0"/>
              <a:t> </a:t>
            </a:r>
            <a:r>
              <a:rPr lang="cs-CZ" dirty="0"/>
              <a:t>hladina Ploučnice v Žandově</a:t>
            </a:r>
            <a:r>
              <a:rPr lang="cs-CZ" dirty="0" smtClean="0"/>
              <a:t>.</a:t>
            </a:r>
          </a:p>
          <a:p>
            <a:r>
              <a:rPr lang="cs-CZ" dirty="0" smtClean="0"/>
              <a:t>Jizera, Ploučnice, Kamenice, VN Souš, Máchovo jezero…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Liberecký kraj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440 000 </a:t>
            </a:r>
            <a:r>
              <a:rPr lang="cs-CZ" dirty="0" err="1" smtClean="0"/>
              <a:t>obyv</a:t>
            </a:r>
            <a:endParaRPr lang="cs-CZ" dirty="0" smtClean="0"/>
          </a:p>
          <a:p>
            <a:r>
              <a:rPr lang="cs-CZ" dirty="0" err="1" smtClean="0"/>
              <a:t>Nej</a:t>
            </a:r>
            <a:r>
              <a:rPr lang="cs-CZ" dirty="0" smtClean="0"/>
              <a:t> sídlo Liberec -100 000 </a:t>
            </a:r>
            <a:r>
              <a:rPr lang="cs-CZ" dirty="0" err="1" smtClean="0"/>
              <a:t>obyv</a:t>
            </a:r>
            <a:endParaRPr lang="cs-CZ" dirty="0" smtClean="0"/>
          </a:p>
          <a:p>
            <a:r>
              <a:rPr lang="cs-CZ" dirty="0" smtClean="0"/>
              <a:t>Sklářský průmysl, textilní ustupuje, Strojírenství roste</a:t>
            </a:r>
          </a:p>
          <a:p>
            <a:r>
              <a:rPr lang="cs-CZ" dirty="0" smtClean="0"/>
              <a:t>Zemědělství slabé, CR – zajímavá destinace, Euroregion Nisa</a:t>
            </a:r>
          </a:p>
          <a:p>
            <a:r>
              <a:rPr lang="cs-CZ" u="sng" dirty="0" smtClean="0"/>
              <a:t>Významná sídla </a:t>
            </a:r>
            <a:r>
              <a:rPr lang="cs-CZ" dirty="0" smtClean="0"/>
              <a:t>: </a:t>
            </a:r>
          </a:p>
          <a:p>
            <a:r>
              <a:rPr lang="cs-CZ" dirty="0" smtClean="0"/>
              <a:t>Liberec</a:t>
            </a:r>
          </a:p>
          <a:p>
            <a:r>
              <a:rPr lang="cs-CZ" dirty="0" smtClean="0"/>
              <a:t>Jablonec </a:t>
            </a:r>
            <a:r>
              <a:rPr lang="cs-CZ" dirty="0" err="1" smtClean="0"/>
              <a:t>n.N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Česká Lípa</a:t>
            </a:r>
          </a:p>
          <a:p>
            <a:r>
              <a:rPr lang="cs-CZ" dirty="0" smtClean="0"/>
              <a:t>Turnov</a:t>
            </a:r>
          </a:p>
          <a:p>
            <a:r>
              <a:rPr lang="cs-CZ" dirty="0" smtClean="0"/>
              <a:t>Nový Bor</a:t>
            </a:r>
          </a:p>
          <a:p>
            <a:r>
              <a:rPr lang="cs-CZ" dirty="0" smtClean="0"/>
              <a:t>Semily</a:t>
            </a:r>
            <a:endParaRPr lang="cs-CZ" dirty="0"/>
          </a:p>
          <a:p>
            <a:r>
              <a:rPr lang="cs-CZ" dirty="0" smtClean="0"/>
              <a:t>Harrachov</a:t>
            </a:r>
          </a:p>
          <a:p>
            <a:r>
              <a:rPr lang="cs-CZ" dirty="0" smtClean="0"/>
              <a:t>Jdi </a:t>
            </a:r>
            <a:r>
              <a:rPr lang="cs-CZ" dirty="0" smtClean="0">
                <a:hlinkClick r:id="rId2"/>
              </a:rPr>
              <a:t>Online</a:t>
            </a:r>
            <a:r>
              <a:rPr lang="cs-CZ" dirty="0" smtClean="0"/>
              <a:t> doplň charakteristiky těchto obcí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7409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Královehradecký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Okres Hradec </a:t>
            </a:r>
            <a:r>
              <a:rPr lang="cs-CZ" sz="1600" dirty="0" smtClean="0"/>
              <a:t>Králové</a:t>
            </a:r>
            <a:endParaRPr lang="cs-CZ" sz="1600" dirty="0"/>
          </a:p>
          <a:p>
            <a:r>
              <a:rPr lang="cs-CZ" sz="1600" dirty="0"/>
              <a:t>Okres Jičín </a:t>
            </a:r>
          </a:p>
          <a:p>
            <a:r>
              <a:rPr lang="cs-CZ" sz="1600" dirty="0"/>
              <a:t>Okres Náchod </a:t>
            </a:r>
            <a:r>
              <a:rPr lang="cs-CZ" sz="1600" dirty="0" smtClean="0"/>
              <a:t> </a:t>
            </a:r>
            <a:endParaRPr lang="cs-CZ" sz="1600" dirty="0"/>
          </a:p>
          <a:p>
            <a:r>
              <a:rPr lang="cs-CZ" sz="1600" dirty="0"/>
              <a:t>Okres Rychnov nad Kněžnou </a:t>
            </a:r>
            <a:r>
              <a:rPr lang="cs-CZ" sz="1600" dirty="0" smtClean="0"/>
              <a:t> </a:t>
            </a:r>
            <a:endParaRPr lang="cs-CZ" sz="1600" dirty="0"/>
          </a:p>
          <a:p>
            <a:r>
              <a:rPr lang="cs-CZ" sz="1600" dirty="0"/>
              <a:t>Okres Trutnov </a:t>
            </a:r>
            <a:endParaRPr lang="cs-CZ" sz="1600" dirty="0" smtClean="0"/>
          </a:p>
          <a:p>
            <a:r>
              <a:rPr lang="cs-CZ" sz="2000" dirty="0" smtClean="0"/>
              <a:t>SV Čech, Krkonoše (Sněžka), Broumovská vrchovina, Orlické hory, Polabská nížina, říčky </a:t>
            </a:r>
            <a:r>
              <a:rPr lang="cs-CZ" sz="2000" dirty="0"/>
              <a:t>a </a:t>
            </a:r>
            <a:r>
              <a:rPr lang="cs-CZ" sz="2000" dirty="0" smtClean="0"/>
              <a:t>řeky </a:t>
            </a:r>
            <a:r>
              <a:rPr lang="cs-CZ" sz="2000" dirty="0"/>
              <a:t>povodí </a:t>
            </a:r>
            <a:r>
              <a:rPr lang="cs-CZ" sz="2000" dirty="0" smtClean="0"/>
              <a:t>Labe</a:t>
            </a:r>
            <a:endParaRPr lang="cs-CZ" sz="2000" dirty="0"/>
          </a:p>
          <a:p>
            <a:r>
              <a:rPr lang="cs-CZ" sz="2000" dirty="0" smtClean="0"/>
              <a:t>555 000 </a:t>
            </a:r>
            <a:r>
              <a:rPr lang="cs-CZ" sz="2000" dirty="0" err="1" smtClean="0"/>
              <a:t>obyv</a:t>
            </a:r>
            <a:endParaRPr lang="cs-CZ" sz="2000" dirty="0" smtClean="0"/>
          </a:p>
          <a:p>
            <a:r>
              <a:rPr lang="cs-CZ" sz="2000" dirty="0">
                <a:solidFill>
                  <a:schemeClr val="tx1"/>
                </a:solidFill>
              </a:rPr>
              <a:t>Z</a:t>
            </a:r>
            <a:r>
              <a:rPr lang="cs-CZ" sz="2000" dirty="0" smtClean="0">
                <a:solidFill>
                  <a:schemeClr val="tx1"/>
                </a:solidFill>
              </a:rPr>
              <a:t>pracovatelský, textilní, gumárenský, oděvní, kožedělný, strojírenský</a:t>
            </a:r>
          </a:p>
          <a:p>
            <a:r>
              <a:rPr lang="cs-CZ" sz="2000" dirty="0" smtClean="0"/>
              <a:t>7% </a:t>
            </a:r>
            <a:r>
              <a:rPr lang="cs-CZ" sz="2000" dirty="0" err="1" smtClean="0"/>
              <a:t>obyv</a:t>
            </a:r>
            <a:r>
              <a:rPr lang="cs-CZ" sz="2000" dirty="0" smtClean="0"/>
              <a:t> v zemědělství, čekanka, hořčice, len, Polabí</a:t>
            </a:r>
          </a:p>
          <a:p>
            <a:r>
              <a:rPr lang="cs-CZ" sz="2000" dirty="0" smtClean="0"/>
              <a:t>HK, Trutnov, Náchod, Jičín, Dvůr Králové n. L., Vrchlabí</a:t>
            </a:r>
          </a:p>
          <a:p>
            <a:r>
              <a:rPr lang="cs-CZ" sz="2000" dirty="0" smtClean="0"/>
              <a:t>CK – KRNAP, CHKO Teplicko-adršpašské skály…..</a:t>
            </a:r>
          </a:p>
          <a:p>
            <a:endParaRPr lang="cs-CZ" sz="2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2159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cs-CZ" dirty="0" smtClean="0"/>
              <a:t>Pardubický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579296" cy="4857403"/>
          </a:xfrm>
        </p:spPr>
        <p:txBody>
          <a:bodyPr>
            <a:normAutofit fontScale="85000" lnSpcReduction="20000"/>
          </a:bodyPr>
          <a:lstStyle/>
          <a:p>
            <a:r>
              <a:rPr lang="cs-CZ" sz="1900" dirty="0"/>
              <a:t>Okres Chrudim </a:t>
            </a:r>
            <a:r>
              <a:rPr lang="cs-CZ" sz="1900" dirty="0" smtClean="0"/>
              <a:t> </a:t>
            </a:r>
            <a:endParaRPr lang="cs-CZ" sz="1900" dirty="0"/>
          </a:p>
          <a:p>
            <a:r>
              <a:rPr lang="cs-CZ" sz="1900" dirty="0"/>
              <a:t>Okres Pardubice </a:t>
            </a:r>
            <a:r>
              <a:rPr lang="cs-CZ" sz="1900" dirty="0" smtClean="0"/>
              <a:t> </a:t>
            </a:r>
            <a:endParaRPr lang="cs-CZ" sz="1900" dirty="0"/>
          </a:p>
          <a:p>
            <a:r>
              <a:rPr lang="cs-CZ" sz="1900" dirty="0"/>
              <a:t>Okres Svitavy </a:t>
            </a:r>
          </a:p>
          <a:p>
            <a:r>
              <a:rPr lang="cs-CZ" sz="1900" dirty="0"/>
              <a:t>Okres Ústí nad </a:t>
            </a:r>
            <a:r>
              <a:rPr lang="cs-CZ" sz="1900" dirty="0" smtClean="0"/>
              <a:t>Orlicí</a:t>
            </a:r>
          </a:p>
          <a:p>
            <a:endParaRPr lang="cs-CZ" sz="1900" dirty="0" smtClean="0"/>
          </a:p>
          <a:p>
            <a:r>
              <a:rPr lang="cs-CZ" dirty="0" smtClean="0"/>
              <a:t>pahorkatiny </a:t>
            </a:r>
            <a:r>
              <a:rPr lang="cs-CZ" dirty="0"/>
              <a:t>a vrc</a:t>
            </a:r>
            <a:r>
              <a:rPr lang="cs-CZ" b="1" dirty="0"/>
              <a:t>h</a:t>
            </a:r>
            <a:r>
              <a:rPr lang="cs-CZ" dirty="0"/>
              <a:t>oviny přecházející do nížin kolem </a:t>
            </a:r>
            <a:r>
              <a:rPr lang="cs-CZ" dirty="0" smtClean="0"/>
              <a:t>Labe, masív </a:t>
            </a:r>
            <a:r>
              <a:rPr lang="cs-CZ" dirty="0"/>
              <a:t>Králického </a:t>
            </a:r>
            <a:r>
              <a:rPr lang="cs-CZ" dirty="0" smtClean="0"/>
              <a:t>Sněžníku, </a:t>
            </a:r>
            <a:r>
              <a:rPr lang="cs-CZ" dirty="0"/>
              <a:t>Orlické </a:t>
            </a:r>
            <a:r>
              <a:rPr lang="cs-CZ" dirty="0" smtClean="0"/>
              <a:t>hory, Železné hory </a:t>
            </a:r>
            <a:r>
              <a:rPr lang="cs-CZ" dirty="0"/>
              <a:t>a </a:t>
            </a:r>
            <a:r>
              <a:rPr lang="cs-CZ" dirty="0" smtClean="0"/>
              <a:t>Žďárské vrchy, </a:t>
            </a:r>
            <a:r>
              <a:rPr lang="cs-CZ" dirty="0"/>
              <a:t>Českomoravská </a:t>
            </a:r>
            <a:r>
              <a:rPr lang="cs-CZ" dirty="0" smtClean="0"/>
              <a:t>vysočina. Povodí Labe</a:t>
            </a:r>
            <a:r>
              <a:rPr lang="cs-CZ" dirty="0"/>
              <a:t>, </a:t>
            </a:r>
            <a:r>
              <a:rPr lang="cs-CZ" dirty="0" smtClean="0"/>
              <a:t>Chrudimka, Svitava. hlavní </a:t>
            </a:r>
            <a:r>
              <a:rPr lang="cs-CZ" dirty="0"/>
              <a:t>evropské rozvodí mezi Severním a Černým mořem</a:t>
            </a:r>
            <a:r>
              <a:rPr lang="cs-CZ" dirty="0" smtClean="0"/>
              <a:t>.</a:t>
            </a:r>
          </a:p>
          <a:p>
            <a:r>
              <a:rPr lang="cs-CZ" dirty="0" smtClean="0"/>
              <a:t>510 000 </a:t>
            </a:r>
            <a:r>
              <a:rPr lang="cs-CZ" dirty="0" err="1" smtClean="0"/>
              <a:t>obyv</a:t>
            </a:r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Zemědělství </a:t>
            </a:r>
            <a:r>
              <a:rPr lang="cs-CZ" dirty="0" smtClean="0"/>
              <a:t>- 61% zem. půda, RV dominuje, ŽV – skot na mléko, prasata, drůbež, koně (Slatiňany)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Energetický</a:t>
            </a:r>
            <a:r>
              <a:rPr lang="cs-CZ" dirty="0" smtClean="0"/>
              <a:t> – Chvaletice, </a:t>
            </a:r>
            <a:r>
              <a:rPr lang="cs-CZ" dirty="0" smtClean="0">
                <a:solidFill>
                  <a:schemeClr val="tx1"/>
                </a:solidFill>
              </a:rPr>
              <a:t>chemický</a:t>
            </a:r>
            <a:r>
              <a:rPr lang="cs-CZ" dirty="0" smtClean="0"/>
              <a:t> – Paramo, Synthesia, </a:t>
            </a:r>
            <a:r>
              <a:rPr lang="cs-CZ" dirty="0" err="1" smtClean="0"/>
              <a:t>Herbacos</a:t>
            </a:r>
            <a:r>
              <a:rPr lang="cs-CZ" dirty="0" smtClean="0"/>
              <a:t> – farmaceut., </a:t>
            </a:r>
            <a:r>
              <a:rPr lang="cs-CZ" dirty="0" smtClean="0">
                <a:solidFill>
                  <a:schemeClr val="tx1"/>
                </a:solidFill>
              </a:rPr>
              <a:t>strojírenský</a:t>
            </a:r>
            <a:r>
              <a:rPr lang="cs-CZ" dirty="0" smtClean="0"/>
              <a:t> – Vysoké Mýto –Iveco, Panasonic, Foxconn, ETA, </a:t>
            </a:r>
            <a:r>
              <a:rPr lang="cs-CZ" dirty="0" err="1" smtClean="0">
                <a:solidFill>
                  <a:schemeClr val="tx1"/>
                </a:solidFill>
              </a:rPr>
              <a:t>textlní</a:t>
            </a:r>
            <a:r>
              <a:rPr lang="cs-CZ" dirty="0" smtClean="0">
                <a:solidFill>
                  <a:schemeClr val="tx1"/>
                </a:solidFill>
              </a:rPr>
              <a:t> p</a:t>
            </a:r>
            <a:r>
              <a:rPr lang="cs-CZ" dirty="0" smtClean="0"/>
              <a:t>., </a:t>
            </a:r>
            <a:r>
              <a:rPr lang="cs-CZ" dirty="0" smtClean="0">
                <a:solidFill>
                  <a:schemeClr val="tx1"/>
                </a:solidFill>
              </a:rPr>
              <a:t>papírenský p.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CR – CHKO Žďárské vrchy, rezervace Králický Sněžník, Litomyšl, Kladruby, skanzen Veselý Kopec, Velká pardubická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8029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507288" cy="4929411"/>
          </a:xfrm>
        </p:spPr>
        <p:txBody>
          <a:bodyPr/>
          <a:lstStyle/>
          <a:p>
            <a:r>
              <a:rPr lang="cs-CZ" dirty="0" smtClean="0"/>
              <a:t>1.Které kraje řadíme do tohoto regionu + počty obyv.</a:t>
            </a:r>
          </a:p>
          <a:p>
            <a:r>
              <a:rPr lang="cs-CZ" dirty="0" smtClean="0"/>
              <a:t>2. Porovnej přírodní podmínky mezi kraji</a:t>
            </a:r>
          </a:p>
          <a:p>
            <a:r>
              <a:rPr lang="cs-CZ" dirty="0" smtClean="0"/>
              <a:t>3. Pro každý kraj napiš 3 důležitá fakta</a:t>
            </a:r>
          </a:p>
          <a:p>
            <a:r>
              <a:rPr lang="cs-CZ" dirty="0" smtClean="0"/>
              <a:t>4. </a:t>
            </a:r>
            <a:r>
              <a:rPr lang="cs-CZ" dirty="0"/>
              <a:t>P</a:t>
            </a:r>
            <a:r>
              <a:rPr lang="cs-CZ" dirty="0" smtClean="0"/>
              <a:t>řiřaď ke kraji : Veselý kopec, KRNAP, Máchovo j., Sněžka, Kotel</a:t>
            </a:r>
          </a:p>
          <a:p>
            <a:r>
              <a:rPr lang="cs-CZ" dirty="0" smtClean="0"/>
              <a:t>5. Vepiš hlavní průmysl. </a:t>
            </a:r>
            <a:r>
              <a:rPr lang="cs-CZ" dirty="0"/>
              <a:t>o</a:t>
            </a:r>
            <a:r>
              <a:rPr lang="cs-CZ" dirty="0" smtClean="0"/>
              <a:t>dvětví pro každý kraj</a:t>
            </a:r>
          </a:p>
          <a:p>
            <a:r>
              <a:rPr lang="cs-CZ" dirty="0" smtClean="0"/>
              <a:t>LIBERECKÝ</a:t>
            </a:r>
          </a:p>
          <a:p>
            <a:r>
              <a:rPr lang="cs-CZ" dirty="0" smtClean="0"/>
              <a:t>KRÁLOVEHRADECKÝ</a:t>
            </a:r>
          </a:p>
          <a:p>
            <a:r>
              <a:rPr lang="cs-CZ" dirty="0" smtClean="0"/>
              <a:t>PARDUBICKÝ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4537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1.Které kraje řadíme do tohoto regionu + počty obyv. </a:t>
            </a:r>
            <a:r>
              <a:rPr lang="cs-CZ" dirty="0" smtClean="0"/>
              <a:t>LIBERECKÝ/440/,KRÁLOVEHRADECKÝ/555/,PARDUBICKÝ/510/</a:t>
            </a:r>
            <a:endParaRPr lang="cs-CZ" dirty="0"/>
          </a:p>
          <a:p>
            <a:r>
              <a:rPr lang="cs-CZ" dirty="0"/>
              <a:t>2. Porovnej přírodní podmínky mezi </a:t>
            </a:r>
            <a:r>
              <a:rPr lang="cs-CZ" dirty="0" smtClean="0"/>
              <a:t>kraji</a:t>
            </a:r>
          </a:p>
          <a:p>
            <a:endParaRPr lang="cs-CZ" dirty="0"/>
          </a:p>
          <a:p>
            <a:r>
              <a:rPr lang="cs-CZ" dirty="0"/>
              <a:t>3. Pro každý kraj napiš 3 důležitá </a:t>
            </a:r>
            <a:r>
              <a:rPr lang="cs-CZ" dirty="0" smtClean="0"/>
              <a:t>fakta</a:t>
            </a:r>
          </a:p>
          <a:p>
            <a:r>
              <a:rPr lang="cs-CZ" dirty="0" smtClean="0"/>
              <a:t>L – nejmenší k, nejméně </a:t>
            </a:r>
            <a:r>
              <a:rPr lang="cs-CZ" dirty="0" err="1" smtClean="0"/>
              <a:t>obyv</a:t>
            </a:r>
            <a:r>
              <a:rPr lang="cs-CZ" dirty="0" smtClean="0"/>
              <a:t>, Euroregion Nisa</a:t>
            </a:r>
          </a:p>
          <a:p>
            <a:r>
              <a:rPr lang="cs-CZ" dirty="0" smtClean="0"/>
              <a:t>K – Sněžka, Nejvíce obyv., KRNAP</a:t>
            </a:r>
          </a:p>
          <a:p>
            <a:r>
              <a:rPr lang="cs-CZ" dirty="0" smtClean="0"/>
              <a:t>P – K. Sněžník, 61% </a:t>
            </a:r>
            <a:r>
              <a:rPr lang="cs-CZ" dirty="0" err="1" smtClean="0"/>
              <a:t>zem.p</a:t>
            </a:r>
            <a:r>
              <a:rPr lang="cs-CZ" dirty="0" smtClean="0"/>
              <a:t>., </a:t>
            </a:r>
            <a:r>
              <a:rPr lang="cs-CZ" dirty="0" err="1" smtClean="0"/>
              <a:t>chem.průmysl</a:t>
            </a:r>
            <a:endParaRPr lang="cs-CZ" dirty="0"/>
          </a:p>
          <a:p>
            <a:r>
              <a:rPr lang="cs-CZ" dirty="0"/>
              <a:t>4. Přiřaď ke kraji : Veselý </a:t>
            </a:r>
            <a:r>
              <a:rPr lang="cs-CZ" dirty="0" smtClean="0"/>
              <a:t>kopec - P, KRNAP - K, </a:t>
            </a:r>
            <a:r>
              <a:rPr lang="cs-CZ" dirty="0"/>
              <a:t>Máchovo j</a:t>
            </a:r>
            <a:r>
              <a:rPr lang="cs-CZ" dirty="0" smtClean="0"/>
              <a:t>. - L, Sněžka - K, Kotel - L</a:t>
            </a:r>
            <a:endParaRPr lang="cs-CZ" dirty="0"/>
          </a:p>
          <a:p>
            <a:r>
              <a:rPr lang="cs-CZ" dirty="0"/>
              <a:t>5. Vepiš hlavní průmysl. odvětví pro každý kraj</a:t>
            </a:r>
          </a:p>
          <a:p>
            <a:r>
              <a:rPr lang="cs-CZ" dirty="0" smtClean="0"/>
              <a:t>LIBERECKÝ - sklářský</a:t>
            </a:r>
            <a:endParaRPr lang="cs-CZ" dirty="0"/>
          </a:p>
          <a:p>
            <a:r>
              <a:rPr lang="cs-CZ" dirty="0" smtClean="0"/>
              <a:t>KRÁLOVEHRADECKÝ – </a:t>
            </a:r>
            <a:r>
              <a:rPr lang="cs-CZ" dirty="0" err="1" smtClean="0"/>
              <a:t>zprac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PARDUBICKÝ - </a:t>
            </a:r>
            <a:r>
              <a:rPr lang="cs-CZ" dirty="0" err="1" smtClean="0"/>
              <a:t>chem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2394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1010882"/>
            <a:ext cx="8784976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3: </a:t>
            </a:r>
            <a:r>
              <a:rPr lang="cs-CZ" sz="1400" dirty="0"/>
              <a:t>ZIRLAND. </a:t>
            </a:r>
            <a:r>
              <a:rPr lang="cs-CZ" sz="1400" i="1" dirty="0"/>
              <a:t>wikipedie</a:t>
            </a:r>
            <a:r>
              <a:rPr lang="cs-CZ" sz="1400" dirty="0"/>
              <a:t> [online]. [cit. </a:t>
            </a:r>
            <a:r>
              <a:rPr lang="cs-CZ" sz="1400" dirty="0" smtClean="0"/>
              <a:t>17.2.2013</a:t>
            </a:r>
            <a:r>
              <a:rPr lang="cs-CZ" sz="1400" dirty="0"/>
              <a:t>]. Dostupný na WWW: </a:t>
            </a:r>
            <a:r>
              <a:rPr lang="cs-CZ" sz="1400" dirty="0">
                <a:hlinkClick r:id="rId3"/>
              </a:rPr>
              <a:t>http://cs.wikipedia.org/wiki/Soubor:Cznuts2_05.png </a:t>
            </a:r>
            <a:endParaRPr lang="cs-CZ" sz="1400" dirty="0" smtClean="0"/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3: </a:t>
            </a:r>
            <a:r>
              <a:rPr lang="cs-CZ" sz="1400" dirty="0">
                <a:latin typeface="Calibri" pitchFamily="34" charset="0"/>
              </a:rPr>
              <a:t>ZIRLAND. wikipedie [online]. [cit. </a:t>
            </a:r>
            <a:r>
              <a:rPr lang="cs-CZ" sz="1400" dirty="0" smtClean="0">
                <a:latin typeface="Calibri" pitchFamily="34" charset="0"/>
              </a:rPr>
              <a:t>17.2.2013</a:t>
            </a:r>
            <a:r>
              <a:rPr lang="cs-CZ" sz="1400" dirty="0">
                <a:latin typeface="Calibri" pitchFamily="34" charset="0"/>
              </a:rPr>
              <a:t>]. Dostupný na WWW: </a:t>
            </a:r>
            <a:r>
              <a:rPr lang="cs-CZ" sz="1400" dirty="0">
                <a:latin typeface="Calibri" pitchFamily="34" charset="0"/>
                <a:hlinkClick r:id="rId4"/>
              </a:rPr>
              <a:t>hhttp://cs.wikipedia.org/wiki/Soubor:CZ05_LAU.PNG </a:t>
            </a:r>
            <a:endParaRPr lang="cs-CZ" sz="1400" dirty="0" smtClean="0">
              <a:latin typeface="Calibri" pitchFamily="34" charset="0"/>
            </a:endParaRPr>
          </a:p>
          <a:p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231</TotalTime>
  <Words>797</Words>
  <Application>Microsoft Office PowerPoint</Application>
  <PresentationFormat>Předvádění na obrazovce (4:3)</PresentationFormat>
  <Paragraphs>111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ŠABLONA DUM</vt:lpstr>
      <vt:lpstr>Prezentace aplikace PowerPoint</vt:lpstr>
      <vt:lpstr>ANOTACE</vt:lpstr>
      <vt:lpstr>Prezentace aplikace PowerPoint</vt:lpstr>
      <vt:lpstr>Liberecký kraj</vt:lpstr>
      <vt:lpstr>Liberecký kraj</vt:lpstr>
      <vt:lpstr>Královehradecký kraj</vt:lpstr>
      <vt:lpstr>Pardubický kraj</vt:lpstr>
      <vt:lpstr>TEST</vt:lpstr>
      <vt:lpstr>TEST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EU-3</cp:lastModifiedBy>
  <cp:revision>36</cp:revision>
  <dcterms:created xsi:type="dcterms:W3CDTF">2013-09-26T08:02:37Z</dcterms:created>
  <dcterms:modified xsi:type="dcterms:W3CDTF">2013-11-29T00:26:29Z</dcterms:modified>
</cp:coreProperties>
</file>