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58" r:id="rId2"/>
    <p:sldId id="257" r:id="rId3"/>
    <p:sldId id="260" r:id="rId4"/>
    <p:sldId id="261" r:id="rId5"/>
    <p:sldId id="262" r:id="rId6"/>
    <p:sldId id="265" r:id="rId7"/>
    <p:sldId id="263" r:id="rId8"/>
    <p:sldId id="264" r:id="rId9"/>
    <p:sldId id="267" r:id="rId10"/>
    <p:sldId id="266" r:id="rId11"/>
    <p:sldId id="268" r:id="rId12"/>
    <p:sldId id="25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t>13.1.2014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19061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94219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783923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69410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13.1.2014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8FE4659-7985-49B0-AFB9-855F1780E650}" type="datetimeFigureOut">
              <a:rPr lang="cs-CZ" smtClean="0"/>
              <a:t>13.1.2014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East_Asia_(Geog).PNG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98954982"/>
              </p:ext>
            </p:extLst>
          </p:nvPr>
        </p:nvGraphicFramePr>
        <p:xfrm>
          <a:off x="614836" y="2816085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David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Rohusch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VY_32_INOVACE_02B_01 </a:t>
                      </a: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Asie - Východní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Mimoevropské regiony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1/6/2013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926638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67284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r>
              <a:rPr lang="cs-CZ" sz="3600" b="1" dirty="0" smtClean="0">
                <a:solidFill>
                  <a:schemeClr val="tx1"/>
                </a:solidFill>
                <a:latin typeface="Calibri" pitchFamily="34" charset="0"/>
              </a:rPr>
              <a:t>ANOTACE</a:t>
            </a:r>
            <a:endParaRPr lang="cs-CZ" sz="3600" b="1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Škola: Gymnázium Chomutov, </a:t>
            </a:r>
          </a:p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            Mostecká 3000, 430 01</a:t>
            </a:r>
          </a:p>
          <a:p>
            <a:pPr marL="0" indent="0">
              <a:buNone/>
            </a:pPr>
            <a:endParaRPr lang="cs-CZ" sz="14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Třída:  </a:t>
            </a: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4. 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ročník </a:t>
            </a: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4. 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letého gymnázia </a:t>
            </a:r>
          </a:p>
          <a:p>
            <a:pPr marL="0" indent="0">
              <a:buNone/>
            </a:pPr>
            <a:endParaRPr lang="cs-CZ" sz="14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Výstup:  </a:t>
            </a:r>
            <a:r>
              <a:rPr lang="cs-CZ" sz="1400" dirty="0" err="1">
                <a:solidFill>
                  <a:schemeClr val="tx1"/>
                </a:solidFill>
                <a:latin typeface="Calibri" pitchFamily="34" charset="0"/>
              </a:rPr>
              <a:t>Powerpointová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 prezentace</a:t>
            </a:r>
          </a:p>
          <a:p>
            <a:pPr marL="0" indent="0">
              <a:buNone/>
            </a:pPr>
            <a:endParaRPr lang="cs-CZ" sz="14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Obor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:  Zeměpis/Geografie</a:t>
            </a:r>
          </a:p>
          <a:p>
            <a:pPr marL="0" indent="0">
              <a:buNone/>
            </a:pPr>
            <a:endParaRPr lang="cs-CZ" sz="14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Využití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:  Výuka zeměpisu / geografie</a:t>
            </a:r>
          </a:p>
          <a:p>
            <a:pPr marL="0" indent="0">
              <a:buNone/>
            </a:pPr>
            <a:endParaRPr lang="cs-CZ" sz="14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Pomůcky:   PC učitele, tabule, atlas</a:t>
            </a:r>
          </a:p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Inovace: Materiál je určen jako doplnění slovního seznámení se s učivem. V některých částech je formou animací vizualizována probíraná látka, studenti také musejí hledat v atlase a společně s pedagogem. Do prezentace můžou studenti odpovědi vpisovat a kliknutím se správné odpovědi odkryjí. Do výkladu jsou vloženy kontrolní otázky k tématu pro zpětnou vazbu učitele. Žáci pracují podle pokynů v prezentaci. Digitálním perem / fixem zapisují odpovědi na interaktivní tabuli a poté si je kontrolují se správným řešením. Žáci se tak aktivně podílejí na tvorbě zápisu do sešitu.</a:t>
            </a:r>
          </a:p>
          <a:p>
            <a:pPr marL="0" indent="0">
              <a:buNone/>
            </a:pPr>
            <a:endParaRPr lang="cs-CZ" sz="14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sz="1800" b="1" dirty="0" smtClean="0">
                <a:solidFill>
                  <a:schemeClr val="tx1"/>
                </a:solidFill>
                <a:latin typeface="Calibri" pitchFamily="34" charset="0"/>
              </a:rPr>
              <a:t>Materiál </a:t>
            </a:r>
            <a:r>
              <a:rPr lang="cs-CZ" sz="1800" b="1" dirty="0">
                <a:solidFill>
                  <a:schemeClr val="tx1"/>
                </a:solidFill>
                <a:latin typeface="Calibri" pitchFamily="34" charset="0"/>
              </a:rPr>
              <a:t>je určen k interaktivní výuce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.</a:t>
            </a:r>
          </a:p>
          <a:p>
            <a:pPr marL="0" indent="0">
              <a:buNone/>
            </a:pPr>
            <a:endParaRPr lang="cs-CZ" sz="1400" dirty="0" smtClean="0">
              <a:solidFill>
                <a:schemeClr val="tx1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96752"/>
          </a:xfrm>
        </p:spPr>
        <p:txBody>
          <a:bodyPr/>
          <a:lstStyle/>
          <a:p>
            <a:r>
              <a:rPr lang="cs-CZ" dirty="0" smtClean="0"/>
              <a:t>Východní a centrální Asie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/>
          <a:lstStyle/>
          <a:p>
            <a:pPr marL="0" indent="0">
              <a:buNone/>
            </a:pPr>
            <a:r>
              <a:rPr lang="cs-CZ" b="1" u="sng" dirty="0" smtClean="0"/>
              <a:t>Spojte čarou</a:t>
            </a:r>
          </a:p>
          <a:p>
            <a:r>
              <a:rPr lang="cs-CZ" dirty="0" smtClean="0"/>
              <a:t>Čína</a:t>
            </a:r>
          </a:p>
          <a:p>
            <a:r>
              <a:rPr lang="cs-CZ" dirty="0" smtClean="0"/>
              <a:t>(</a:t>
            </a:r>
            <a:r>
              <a:rPr lang="cs-CZ" dirty="0" err="1"/>
              <a:t>T</a:t>
            </a:r>
            <a:r>
              <a:rPr lang="cs-CZ" dirty="0" err="1" smtClean="0"/>
              <a:t>aiwan</a:t>
            </a:r>
            <a:r>
              <a:rPr lang="cs-CZ" dirty="0" smtClean="0"/>
              <a:t>)</a:t>
            </a:r>
          </a:p>
          <a:p>
            <a:r>
              <a:rPr lang="cs-CZ" dirty="0" smtClean="0"/>
              <a:t>KLDR</a:t>
            </a:r>
          </a:p>
          <a:p>
            <a:r>
              <a:rPr lang="cs-CZ" dirty="0" smtClean="0"/>
              <a:t>Mongolsko</a:t>
            </a:r>
          </a:p>
          <a:p>
            <a:r>
              <a:rPr lang="cs-CZ" dirty="0" smtClean="0"/>
              <a:t>Jižní Korea</a:t>
            </a:r>
          </a:p>
          <a:p>
            <a:r>
              <a:rPr lang="cs-CZ" dirty="0" smtClean="0"/>
              <a:t>Japonsko</a:t>
            </a:r>
          </a:p>
          <a:p>
            <a:endParaRPr lang="cs-CZ" dirty="0"/>
          </a:p>
          <a:p>
            <a:r>
              <a:rPr lang="cs-CZ" dirty="0" smtClean="0">
                <a:solidFill>
                  <a:srgbClr val="FF0000"/>
                </a:solidFill>
              </a:rPr>
              <a:t>12 mil km2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1,6 </a:t>
            </a:r>
            <a:r>
              <a:rPr lang="cs-CZ" dirty="0" err="1" smtClean="0">
                <a:solidFill>
                  <a:srgbClr val="FF0000"/>
                </a:solidFill>
              </a:rPr>
              <a:t>mld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6096" y="1340768"/>
            <a:ext cx="6348074" cy="48245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42004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/>
          <a:lstStyle/>
          <a:p>
            <a:r>
              <a:rPr lang="cs-CZ" dirty="0" smtClean="0"/>
              <a:t>Přírodní podmínky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>
            <a:normAutofit fontScale="92500" lnSpcReduction="10000"/>
          </a:bodyPr>
          <a:lstStyle/>
          <a:p>
            <a:r>
              <a:rPr lang="cs-CZ" b="1" u="sng" dirty="0" smtClean="0"/>
              <a:t>Povrch</a:t>
            </a:r>
          </a:p>
          <a:p>
            <a:r>
              <a:rPr lang="cs-CZ" dirty="0" err="1" smtClean="0"/>
              <a:t>Himalaje</a:t>
            </a:r>
            <a:r>
              <a:rPr lang="cs-CZ" dirty="0" smtClean="0"/>
              <a:t>, </a:t>
            </a:r>
            <a:r>
              <a:rPr lang="cs-CZ" dirty="0" err="1" smtClean="0"/>
              <a:t>Kchun</a:t>
            </a:r>
            <a:r>
              <a:rPr lang="cs-CZ" dirty="0" smtClean="0"/>
              <a:t>-lun, </a:t>
            </a:r>
            <a:r>
              <a:rPr lang="cs-CZ" dirty="0" err="1" smtClean="0"/>
              <a:t>Ťan-Šan</a:t>
            </a:r>
            <a:r>
              <a:rPr lang="cs-CZ" dirty="0" smtClean="0"/>
              <a:t>, Pamír, Tibetská náhorní plošina, Korejská pohoří (Diamantové hory), Mongolský Altaj – </a:t>
            </a:r>
            <a:r>
              <a:rPr lang="cs-CZ" i="1" dirty="0" smtClean="0">
                <a:solidFill>
                  <a:srgbClr val="FF0000"/>
                </a:solidFill>
              </a:rPr>
              <a:t>najděte v atlase nejvyšší vrcholy </a:t>
            </a:r>
          </a:p>
          <a:p>
            <a:r>
              <a:rPr lang="cs-CZ" dirty="0" smtClean="0"/>
              <a:t>Pouště – Gobi, Taklamakan</a:t>
            </a:r>
          </a:p>
          <a:p>
            <a:r>
              <a:rPr lang="cs-CZ" dirty="0" smtClean="0"/>
              <a:t>Velká čínská nížina, </a:t>
            </a:r>
            <a:r>
              <a:rPr lang="cs-CZ" dirty="0" err="1" smtClean="0"/>
              <a:t>Turfanská</a:t>
            </a:r>
            <a:r>
              <a:rPr lang="cs-CZ" dirty="0" smtClean="0"/>
              <a:t> proláklina -154m</a:t>
            </a:r>
          </a:p>
          <a:p>
            <a:r>
              <a:rPr lang="cs-CZ" b="1" u="sng" dirty="0" smtClean="0"/>
              <a:t>Vodstvo</a:t>
            </a:r>
            <a:r>
              <a:rPr lang="cs-CZ" b="1" dirty="0" smtClean="0"/>
              <a:t> </a:t>
            </a:r>
          </a:p>
          <a:p>
            <a:r>
              <a:rPr lang="cs-CZ" dirty="0" smtClean="0"/>
              <a:t>Pramenná oblast himalájských řek </a:t>
            </a:r>
            <a:endParaRPr lang="cs-CZ" dirty="0"/>
          </a:p>
          <a:p>
            <a:r>
              <a:rPr lang="cs-CZ" dirty="0" smtClean="0"/>
              <a:t>hlavní – </a:t>
            </a:r>
            <a:r>
              <a:rPr lang="cs-CZ" dirty="0" err="1" smtClean="0"/>
              <a:t>Chuang</a:t>
            </a:r>
            <a:r>
              <a:rPr lang="cs-CZ" dirty="0" smtClean="0"/>
              <a:t> che, </a:t>
            </a:r>
            <a:r>
              <a:rPr lang="cs-CZ" dirty="0" err="1" smtClean="0"/>
              <a:t>Chang</a:t>
            </a:r>
            <a:r>
              <a:rPr lang="cs-CZ" dirty="0" smtClean="0"/>
              <a:t> </a:t>
            </a:r>
            <a:r>
              <a:rPr lang="cs-CZ" dirty="0" err="1" smtClean="0"/>
              <a:t>Jiang</a:t>
            </a:r>
            <a:endParaRPr lang="cs-CZ" dirty="0" smtClean="0"/>
          </a:p>
          <a:p>
            <a:r>
              <a:rPr lang="cs-CZ" b="1" u="sng" dirty="0" smtClean="0"/>
              <a:t>Klima</a:t>
            </a:r>
          </a:p>
          <a:p>
            <a:r>
              <a:rPr lang="cs-CZ" dirty="0" smtClean="0"/>
              <a:t>Mírný až tropický pás na jihu Číny</a:t>
            </a:r>
          </a:p>
          <a:p>
            <a:r>
              <a:rPr lang="cs-CZ" dirty="0" smtClean="0"/>
              <a:t>Kontinentalita vnitřní o., pobřeží - monzun, vnitrozemí – aridní a bezodtoké o.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65213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Obyvatelstvo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Nerovnoměrné rozmístění – Mongolsko – 1,5 </a:t>
            </a:r>
            <a:r>
              <a:rPr lang="cs-CZ" dirty="0" err="1" smtClean="0"/>
              <a:t>obyv</a:t>
            </a:r>
            <a:r>
              <a:rPr lang="cs-CZ" dirty="0" smtClean="0"/>
              <a:t>/km2 x 700/km2  - </a:t>
            </a:r>
            <a:r>
              <a:rPr lang="cs-CZ" dirty="0" err="1" smtClean="0"/>
              <a:t>Taiwan</a:t>
            </a:r>
            <a:endParaRPr lang="cs-CZ" dirty="0" smtClean="0"/>
          </a:p>
          <a:p>
            <a:r>
              <a:rPr lang="cs-CZ" u="sng" dirty="0" smtClean="0">
                <a:solidFill>
                  <a:schemeClr val="tx1"/>
                </a:solidFill>
              </a:rPr>
              <a:t>Jazyková </a:t>
            </a:r>
            <a:r>
              <a:rPr lang="cs-CZ" u="sng" dirty="0" err="1" smtClean="0">
                <a:solidFill>
                  <a:schemeClr val="tx1"/>
                </a:solidFill>
              </a:rPr>
              <a:t>strukt</a:t>
            </a:r>
            <a:r>
              <a:rPr lang="cs-CZ" dirty="0" smtClean="0"/>
              <a:t>. – japon., </a:t>
            </a:r>
            <a:r>
              <a:rPr lang="cs-CZ" dirty="0" err="1" smtClean="0"/>
              <a:t>korejšt</a:t>
            </a:r>
            <a:r>
              <a:rPr lang="cs-CZ" dirty="0" smtClean="0"/>
              <a:t>., altajské j., čínsko-</a:t>
            </a:r>
            <a:r>
              <a:rPr lang="cs-CZ" dirty="0" err="1" smtClean="0"/>
              <a:t>austrasijská</a:t>
            </a:r>
            <a:r>
              <a:rPr lang="cs-CZ" dirty="0" smtClean="0"/>
              <a:t>, čínština – </a:t>
            </a:r>
            <a:r>
              <a:rPr lang="cs-CZ" dirty="0" err="1" smtClean="0"/>
              <a:t>mandar</a:t>
            </a:r>
            <a:r>
              <a:rPr lang="cs-CZ" dirty="0" smtClean="0"/>
              <a:t>., kanton.</a:t>
            </a:r>
          </a:p>
          <a:p>
            <a:r>
              <a:rPr lang="cs-CZ" u="sng" dirty="0" smtClean="0">
                <a:solidFill>
                  <a:schemeClr val="tx1"/>
                </a:solidFill>
              </a:rPr>
              <a:t>Náboženská</a:t>
            </a:r>
            <a:r>
              <a:rPr lang="cs-CZ" u="sng" dirty="0" smtClean="0"/>
              <a:t> s</a:t>
            </a:r>
            <a:r>
              <a:rPr lang="cs-CZ" dirty="0" smtClean="0"/>
              <a:t>. – Budhismus, Konfucianismus, Taoismus, Šintoismus, </a:t>
            </a:r>
            <a:r>
              <a:rPr lang="cs-CZ" dirty="0" err="1" smtClean="0"/>
              <a:t>Čchondogjó</a:t>
            </a:r>
            <a:r>
              <a:rPr lang="cs-CZ" dirty="0" smtClean="0"/>
              <a:t>, Křesťanství, Islám </a:t>
            </a:r>
          </a:p>
          <a:p>
            <a:r>
              <a:rPr lang="cs-CZ" u="sng" dirty="0" smtClean="0">
                <a:solidFill>
                  <a:schemeClr val="tx1"/>
                </a:solidFill>
              </a:rPr>
              <a:t>Národnostní </a:t>
            </a:r>
            <a:r>
              <a:rPr lang="cs-CZ" u="sng" dirty="0" smtClean="0"/>
              <a:t>s</a:t>
            </a:r>
            <a:r>
              <a:rPr lang="cs-CZ" dirty="0" smtClean="0"/>
              <a:t>. – </a:t>
            </a:r>
            <a:r>
              <a:rPr lang="cs-CZ" dirty="0" err="1" smtClean="0"/>
              <a:t>Chanové</a:t>
            </a:r>
            <a:r>
              <a:rPr lang="cs-CZ" dirty="0" smtClean="0"/>
              <a:t> (90% v ČLR), </a:t>
            </a:r>
            <a:r>
              <a:rPr lang="cs-CZ" dirty="0" err="1" smtClean="0"/>
              <a:t>Ujgurové</a:t>
            </a:r>
            <a:r>
              <a:rPr lang="cs-CZ" dirty="0" smtClean="0"/>
              <a:t>, Tibeťané, </a:t>
            </a:r>
            <a:r>
              <a:rPr lang="cs-CZ" dirty="0" err="1" smtClean="0"/>
              <a:t>Mongolci</a:t>
            </a:r>
            <a:r>
              <a:rPr lang="cs-CZ" dirty="0" smtClean="0"/>
              <a:t>, Korejci, Japonci a několik desítek menšin</a:t>
            </a:r>
          </a:p>
          <a:p>
            <a:r>
              <a:rPr lang="cs-CZ" dirty="0" smtClean="0"/>
              <a:t>Homogenní s. – Japonsko, Korejský poloostrov</a:t>
            </a:r>
          </a:p>
          <a:p>
            <a:r>
              <a:rPr lang="cs-CZ" dirty="0" err="1" smtClean="0"/>
              <a:t>Mongolci</a:t>
            </a:r>
            <a:r>
              <a:rPr lang="cs-CZ" dirty="0" smtClean="0"/>
              <a:t> – pastevci, nomádi, jurta</a:t>
            </a:r>
          </a:p>
          <a:p>
            <a:r>
              <a:rPr lang="cs-CZ" dirty="0" smtClean="0"/>
              <a:t>Vysoký pp – korejský pol., Čína – </a:t>
            </a:r>
            <a:r>
              <a:rPr lang="cs-CZ" dirty="0" err="1" smtClean="0"/>
              <a:t>antipopul</a:t>
            </a:r>
            <a:r>
              <a:rPr lang="cs-CZ" dirty="0" smtClean="0"/>
              <a:t>. </a:t>
            </a:r>
            <a:r>
              <a:rPr lang="cs-CZ" dirty="0"/>
              <a:t>o</a:t>
            </a:r>
            <a:r>
              <a:rPr lang="cs-CZ" dirty="0" smtClean="0"/>
              <a:t>patření zrušena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3894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 descr="G:\foto cesty\Asie\Dali - Lijiang\1\P5040048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4678917" cy="35010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G:\foto cesty\Asie\Dali - Lijiang\2\100OLYMP\P5070061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8917" y="0"/>
            <a:ext cx="4449209" cy="33291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G:\foto cesty\Asie\Dali - Lijiang\2\100OLYMP\P5080186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501008"/>
            <a:ext cx="4486448" cy="33569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G:\foto cesty\Asie\Dračí páteř - Guilin\P5110228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65085" y="3356992"/>
            <a:ext cx="4678916" cy="35010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059832" y="3148517"/>
            <a:ext cx="201651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Tibeťanky, Čína</a:t>
            </a:r>
            <a:endParaRPr lang="cs-CZ" sz="1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7308304" y="47639"/>
            <a:ext cx="16558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Šangrila</a:t>
            </a:r>
            <a:r>
              <a:rPr lang="cs-CZ" dirty="0" smtClean="0"/>
              <a:t>, Čína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627784" y="6462628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Dali, Čína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78917" y="6462628"/>
            <a:ext cx="16932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JZ Čína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543606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052736"/>
          </a:xfrm>
        </p:spPr>
        <p:txBody>
          <a:bodyPr/>
          <a:lstStyle/>
          <a:p>
            <a:r>
              <a:rPr lang="cs-CZ" dirty="0" smtClean="0"/>
              <a:t>Hospodářství - Zemědělství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4330824" cy="4997152"/>
          </a:xfrm>
        </p:spPr>
        <p:txBody>
          <a:bodyPr/>
          <a:lstStyle/>
          <a:p>
            <a:r>
              <a:rPr lang="cs-CZ" dirty="0" smtClean="0"/>
              <a:t>RV- hlavní </a:t>
            </a:r>
            <a:r>
              <a:rPr lang="cs-CZ" dirty="0" err="1" smtClean="0"/>
              <a:t>prod.oblast</a:t>
            </a:r>
            <a:r>
              <a:rPr lang="cs-CZ" dirty="0" smtClean="0"/>
              <a:t> – rýže, pšenice, kukuřice, </a:t>
            </a:r>
            <a:r>
              <a:rPr lang="cs-CZ" dirty="0" err="1" smtClean="0"/>
              <a:t>soja</a:t>
            </a:r>
            <a:r>
              <a:rPr lang="cs-CZ" dirty="0" smtClean="0"/>
              <a:t>, čaj, bavlna, bourec morušový, tabák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ŽV – Mongolsko – stepi – kůň – národní bohatství, skot, velbloudi, prasata, rybolov </a:t>
            </a:r>
            <a:endParaRPr lang="cs-CZ" dirty="0"/>
          </a:p>
        </p:txBody>
      </p:sp>
      <p:pic>
        <p:nvPicPr>
          <p:cNvPr id="2050" name="Picture 2" descr="G:\foto cesty\Asie\Dračí páteř - Guilin\P511015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5974" y="1052736"/>
            <a:ext cx="3779912" cy="28283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G:\foto cesty\Asie\Dračí páteř - Guilin\P514051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5974" y="3881062"/>
            <a:ext cx="3779912" cy="28283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015974" y="1068817"/>
            <a:ext cx="31683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Rýžoviště Dračí páteře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148064" y="4005064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Guilin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494389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Hospodářství - průmysl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Nejvyspělejší – </a:t>
            </a:r>
            <a:r>
              <a:rPr lang="cs-CZ" dirty="0" err="1" smtClean="0"/>
              <a:t>Jap</a:t>
            </a:r>
            <a:r>
              <a:rPr lang="cs-CZ" dirty="0" smtClean="0"/>
              <a:t>, A. tygři (</a:t>
            </a:r>
            <a:r>
              <a:rPr lang="cs-CZ" dirty="0" err="1" smtClean="0"/>
              <a:t>Taiwan</a:t>
            </a:r>
            <a:r>
              <a:rPr lang="cs-CZ" dirty="0" smtClean="0"/>
              <a:t>, J Korea)</a:t>
            </a:r>
          </a:p>
          <a:p>
            <a:r>
              <a:rPr lang="cs-CZ" dirty="0" smtClean="0"/>
              <a:t>Energetický - J Korea – 40% jádro, KLDR – 60% hydro</a:t>
            </a:r>
          </a:p>
          <a:p>
            <a:r>
              <a:rPr lang="cs-CZ" dirty="0" smtClean="0"/>
              <a:t>ČLR – specifické postavení, silná ale centr. řízená ekonomika</a:t>
            </a:r>
          </a:p>
          <a:p>
            <a:r>
              <a:rPr lang="cs-CZ" dirty="0" smtClean="0"/>
              <a:t>Mongolsko, KLDR – nejchudší</a:t>
            </a:r>
          </a:p>
          <a:p>
            <a:r>
              <a:rPr lang="cs-CZ" dirty="0" smtClean="0"/>
              <a:t>Celý region má nedostatek ropy, značné zásoby ostatních paliv (Japonsko – nic, stavební mat.)</a:t>
            </a:r>
          </a:p>
          <a:p>
            <a:r>
              <a:rPr lang="cs-CZ" dirty="0" smtClean="0"/>
              <a:t>Čína – těžební, energetický (Tři soutěsky), dopravní strojírenství, hutnictví, spotřební p.- levné výrobky, </a:t>
            </a:r>
            <a:r>
              <a:rPr lang="cs-CZ" dirty="0" err="1" smtClean="0"/>
              <a:t>potravin.p</a:t>
            </a:r>
            <a:r>
              <a:rPr lang="cs-CZ" dirty="0" smtClean="0"/>
              <a:t>.</a:t>
            </a:r>
          </a:p>
          <a:p>
            <a:r>
              <a:rPr lang="cs-CZ" dirty="0" smtClean="0"/>
              <a:t>Japonsko – </a:t>
            </a:r>
            <a:r>
              <a:rPr lang="cs-CZ" dirty="0" err="1" smtClean="0"/>
              <a:t>kvarter</a:t>
            </a:r>
            <a:r>
              <a:rPr lang="cs-CZ" dirty="0" smtClean="0"/>
              <a:t>, robotizace, pracovní nasazení, </a:t>
            </a:r>
            <a:r>
              <a:rPr lang="cs-CZ" dirty="0" err="1" smtClean="0"/>
              <a:t>strojír</a:t>
            </a:r>
            <a:r>
              <a:rPr lang="cs-CZ" dirty="0" smtClean="0"/>
              <a:t>., elektro., biotechnologie…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382550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G:\foto cesty\Asie\Shangrila\P5050210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437" y="260648"/>
            <a:ext cx="4619279" cy="345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G:\foto cesty\Asie\Shangrila\P5060342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319" y="260648"/>
            <a:ext cx="4619279" cy="345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G:\foto cesty\Asie\Shangrila\P5030357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3723130"/>
            <a:ext cx="2380078" cy="31808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G:\foto cesty\Asie\Dračí páteř - Guilin\P5130456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319" y="3746121"/>
            <a:ext cx="4189592" cy="31348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219239" y="277024"/>
            <a:ext cx="30281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u</a:t>
            </a:r>
            <a:r>
              <a:rPr lang="cs-CZ" dirty="0" smtClean="0"/>
              <a:t> tibetských hranic, Čína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407696" y="277024"/>
            <a:ext cx="2736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Cesta do </a:t>
            </a:r>
            <a:r>
              <a:rPr lang="cs-CZ" dirty="0" err="1" smtClean="0"/>
              <a:t>Šangrila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331640" y="3723130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Dali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499319" y="6165304"/>
            <a:ext cx="190837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Guilin</a:t>
            </a:r>
            <a:r>
              <a:rPr lang="cs-CZ" dirty="0" smtClean="0"/>
              <a:t>, lovci ryb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361486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348880"/>
            <a:ext cx="8229600" cy="4137323"/>
          </a:xfrm>
        </p:spPr>
        <p:txBody>
          <a:bodyPr/>
          <a:lstStyle/>
          <a:p>
            <a:r>
              <a:rPr lang="cs-CZ" dirty="0" smtClean="0"/>
              <a:t>1. Pomocí atlasu charakterizuj povrch oblasti.</a:t>
            </a:r>
          </a:p>
          <a:p>
            <a:r>
              <a:rPr lang="cs-CZ" dirty="0" smtClean="0"/>
              <a:t>2.  Charakterizuj řeky oblasti</a:t>
            </a:r>
          </a:p>
          <a:p>
            <a:r>
              <a:rPr lang="cs-CZ" dirty="0" smtClean="0"/>
              <a:t>3. Které státy jsou národnostně homogenní </a:t>
            </a:r>
          </a:p>
          <a:p>
            <a:r>
              <a:rPr lang="cs-CZ" dirty="0" smtClean="0"/>
              <a:t>4. Charakterizuj hospodářství Japonska</a:t>
            </a:r>
          </a:p>
          <a:p>
            <a:r>
              <a:rPr lang="cs-CZ" dirty="0" smtClean="0"/>
              <a:t>5. Jaký je vývoj počtu obyv. ve V Asii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753950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340768"/>
          </a:xfrm>
        </p:spPr>
        <p:txBody>
          <a:bodyPr/>
          <a:lstStyle/>
          <a:p>
            <a:r>
              <a:rPr lang="cs-CZ" dirty="0" smtClean="0"/>
              <a:t>Test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112568"/>
          </a:xfrm>
        </p:spPr>
        <p:txBody>
          <a:bodyPr>
            <a:normAutofit fontScale="85000" lnSpcReduction="20000"/>
          </a:bodyPr>
          <a:lstStyle/>
          <a:p>
            <a:r>
              <a:rPr lang="cs-CZ" dirty="0"/>
              <a:t>1. Pomocí atlasu charakterizuj povrch oblasti</a:t>
            </a:r>
            <a:r>
              <a:rPr lang="cs-CZ" dirty="0" smtClean="0"/>
              <a:t>.</a:t>
            </a:r>
          </a:p>
          <a:p>
            <a:r>
              <a:rPr lang="cs-CZ" dirty="0" err="1">
                <a:solidFill>
                  <a:srgbClr val="FF0000"/>
                </a:solidFill>
              </a:rPr>
              <a:t>Himalaje</a:t>
            </a:r>
            <a:r>
              <a:rPr lang="cs-CZ" dirty="0">
                <a:solidFill>
                  <a:srgbClr val="FF0000"/>
                </a:solidFill>
              </a:rPr>
              <a:t>, </a:t>
            </a:r>
            <a:r>
              <a:rPr lang="cs-CZ" dirty="0" err="1">
                <a:solidFill>
                  <a:srgbClr val="FF0000"/>
                </a:solidFill>
              </a:rPr>
              <a:t>Kchun</a:t>
            </a:r>
            <a:r>
              <a:rPr lang="cs-CZ" dirty="0">
                <a:solidFill>
                  <a:srgbClr val="FF0000"/>
                </a:solidFill>
              </a:rPr>
              <a:t>-lun, </a:t>
            </a:r>
            <a:r>
              <a:rPr lang="cs-CZ" dirty="0" err="1">
                <a:solidFill>
                  <a:srgbClr val="FF0000"/>
                </a:solidFill>
              </a:rPr>
              <a:t>Ťan-Šan</a:t>
            </a:r>
            <a:r>
              <a:rPr lang="cs-CZ" dirty="0">
                <a:solidFill>
                  <a:srgbClr val="FF0000"/>
                </a:solidFill>
              </a:rPr>
              <a:t>, Pamír, Tibetská náhorní plošina, Korejská pohoří (Diamantové hory), Mongolský Altaj – </a:t>
            </a:r>
            <a:r>
              <a:rPr lang="cs-CZ" i="1" dirty="0">
                <a:solidFill>
                  <a:srgbClr val="FF0000"/>
                </a:solidFill>
              </a:rPr>
              <a:t>najděte v atlase nejvyšší vrcholy </a:t>
            </a:r>
          </a:p>
          <a:p>
            <a:r>
              <a:rPr lang="cs-CZ" dirty="0">
                <a:solidFill>
                  <a:srgbClr val="FF0000"/>
                </a:solidFill>
              </a:rPr>
              <a:t>Pouště – Gobi, Taklamakan</a:t>
            </a:r>
          </a:p>
          <a:p>
            <a:r>
              <a:rPr lang="cs-CZ" dirty="0">
                <a:solidFill>
                  <a:srgbClr val="FF0000"/>
                </a:solidFill>
              </a:rPr>
              <a:t>Velká čínská nížina, </a:t>
            </a:r>
            <a:r>
              <a:rPr lang="cs-CZ" dirty="0" err="1">
                <a:solidFill>
                  <a:srgbClr val="FF0000"/>
                </a:solidFill>
              </a:rPr>
              <a:t>Turfanská</a:t>
            </a:r>
            <a:r>
              <a:rPr lang="cs-CZ" dirty="0">
                <a:solidFill>
                  <a:srgbClr val="FF0000"/>
                </a:solidFill>
              </a:rPr>
              <a:t> proláklina -</a:t>
            </a:r>
            <a:r>
              <a:rPr lang="cs-CZ" dirty="0" smtClean="0">
                <a:solidFill>
                  <a:srgbClr val="FF0000"/>
                </a:solidFill>
              </a:rPr>
              <a:t>154m</a:t>
            </a:r>
          </a:p>
          <a:p>
            <a:r>
              <a:rPr lang="cs-CZ" dirty="0" smtClean="0"/>
              <a:t>2</a:t>
            </a:r>
            <a:r>
              <a:rPr lang="cs-CZ" dirty="0"/>
              <a:t>.  Charakterizuj řeky </a:t>
            </a:r>
            <a:r>
              <a:rPr lang="cs-CZ" dirty="0" smtClean="0"/>
              <a:t>oblasti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Pramenná oblast himalájských řek, 2 rozsáhlé – </a:t>
            </a:r>
            <a:r>
              <a:rPr lang="cs-CZ" dirty="0" err="1" smtClean="0">
                <a:solidFill>
                  <a:srgbClr val="FF0000"/>
                </a:solidFill>
              </a:rPr>
              <a:t>Chuang</a:t>
            </a:r>
            <a:r>
              <a:rPr lang="cs-CZ" dirty="0" smtClean="0">
                <a:solidFill>
                  <a:srgbClr val="FF0000"/>
                </a:solidFill>
              </a:rPr>
              <a:t>-che, Jang-c-</a:t>
            </a:r>
            <a:r>
              <a:rPr lang="cs-CZ" dirty="0" err="1" smtClean="0">
                <a:solidFill>
                  <a:srgbClr val="FF0000"/>
                </a:solidFill>
              </a:rPr>
              <a:t>tiang</a:t>
            </a:r>
            <a:r>
              <a:rPr lang="cs-CZ" dirty="0" smtClean="0">
                <a:solidFill>
                  <a:srgbClr val="FF0000"/>
                </a:solidFill>
              </a:rPr>
              <a:t>, bezodtoké oblasti , </a:t>
            </a:r>
            <a:r>
              <a:rPr lang="cs-CZ" dirty="0" err="1" smtClean="0">
                <a:solidFill>
                  <a:srgbClr val="FF0000"/>
                </a:solidFill>
              </a:rPr>
              <a:t>Tarimská</a:t>
            </a:r>
            <a:r>
              <a:rPr lang="cs-CZ" dirty="0" smtClean="0">
                <a:solidFill>
                  <a:srgbClr val="FF0000"/>
                </a:solidFill>
              </a:rPr>
              <a:t> pánev</a:t>
            </a:r>
            <a:endParaRPr lang="cs-CZ" dirty="0">
              <a:solidFill>
                <a:srgbClr val="FF0000"/>
              </a:solidFill>
            </a:endParaRPr>
          </a:p>
          <a:p>
            <a:r>
              <a:rPr lang="cs-CZ" dirty="0"/>
              <a:t>3. Které státy jsou národnostně homogenní </a:t>
            </a:r>
            <a:endParaRPr lang="cs-CZ" dirty="0" smtClean="0"/>
          </a:p>
          <a:p>
            <a:r>
              <a:rPr lang="cs-CZ" dirty="0" err="1" smtClean="0">
                <a:solidFill>
                  <a:srgbClr val="FF0000"/>
                </a:solidFill>
              </a:rPr>
              <a:t>JKorea</a:t>
            </a:r>
            <a:r>
              <a:rPr lang="cs-CZ" dirty="0" smtClean="0">
                <a:solidFill>
                  <a:srgbClr val="FF0000"/>
                </a:solidFill>
              </a:rPr>
              <a:t>, KLDR, Japonsko, Čína – 90% </a:t>
            </a:r>
            <a:endParaRPr lang="cs-CZ" dirty="0">
              <a:solidFill>
                <a:srgbClr val="FF0000"/>
              </a:solidFill>
            </a:endParaRPr>
          </a:p>
          <a:p>
            <a:r>
              <a:rPr lang="cs-CZ" dirty="0"/>
              <a:t>4. Charakterizuj hospodářství </a:t>
            </a:r>
            <a:r>
              <a:rPr lang="cs-CZ" dirty="0" smtClean="0"/>
              <a:t>Japonska</a:t>
            </a:r>
          </a:p>
          <a:p>
            <a:r>
              <a:rPr lang="cs-CZ" dirty="0" err="1">
                <a:solidFill>
                  <a:srgbClr val="FF0000"/>
                </a:solidFill>
              </a:rPr>
              <a:t>kvarter</a:t>
            </a:r>
            <a:r>
              <a:rPr lang="cs-CZ" dirty="0">
                <a:solidFill>
                  <a:srgbClr val="FF0000"/>
                </a:solidFill>
              </a:rPr>
              <a:t>, robotizace, pracovní nasazení, </a:t>
            </a:r>
            <a:r>
              <a:rPr lang="cs-CZ" dirty="0" err="1">
                <a:solidFill>
                  <a:srgbClr val="FF0000"/>
                </a:solidFill>
              </a:rPr>
              <a:t>strojír</a:t>
            </a:r>
            <a:r>
              <a:rPr lang="cs-CZ" dirty="0">
                <a:solidFill>
                  <a:srgbClr val="FF0000"/>
                </a:solidFill>
              </a:rPr>
              <a:t>., elektro., biotechnologie… </a:t>
            </a:r>
          </a:p>
          <a:p>
            <a:r>
              <a:rPr lang="cs-CZ" dirty="0" smtClean="0"/>
              <a:t>5</a:t>
            </a:r>
            <a:r>
              <a:rPr lang="cs-CZ" dirty="0"/>
              <a:t>. Jaký je vývoj počtu obyv. ve V </a:t>
            </a:r>
            <a:r>
              <a:rPr lang="cs-CZ" dirty="0" smtClean="0"/>
              <a:t>Asii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Vysoká porodnost na </a:t>
            </a:r>
            <a:r>
              <a:rPr lang="cs-CZ" dirty="0" err="1" smtClean="0">
                <a:solidFill>
                  <a:srgbClr val="FF0000"/>
                </a:solidFill>
              </a:rPr>
              <a:t>Korej.pol</a:t>
            </a:r>
            <a:r>
              <a:rPr lang="cs-CZ" dirty="0" smtClean="0">
                <a:solidFill>
                  <a:srgbClr val="FF0000"/>
                </a:solidFill>
              </a:rPr>
              <a:t>., Čína – </a:t>
            </a:r>
            <a:r>
              <a:rPr lang="cs-CZ" dirty="0" err="1" smtClean="0">
                <a:solidFill>
                  <a:srgbClr val="FF0000"/>
                </a:solidFill>
              </a:rPr>
              <a:t>antipopul</a:t>
            </a:r>
            <a:r>
              <a:rPr lang="cs-CZ" dirty="0" smtClean="0">
                <a:solidFill>
                  <a:srgbClr val="FF0000"/>
                </a:solidFill>
              </a:rPr>
              <a:t>. Opatření rušeno x stárnutí populace</a:t>
            </a:r>
            <a:endParaRPr lang="cs-CZ" dirty="0">
              <a:solidFill>
                <a:srgbClr val="FF0000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038474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332656"/>
            <a:ext cx="820891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600" b="1" dirty="0" smtClean="0">
                <a:latin typeface="Calibri" pitchFamily="34" charset="0"/>
              </a:rPr>
              <a:t>CITACE</a:t>
            </a:r>
            <a:endParaRPr lang="cs-CZ" sz="3600" b="1" dirty="0">
              <a:latin typeface="Calibri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11560" y="1010882"/>
            <a:ext cx="7920880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err="1" smtClean="0">
                <a:latin typeface="Calibri" pitchFamily="34" charset="0"/>
              </a:rPr>
              <a:t>Slide</a:t>
            </a:r>
            <a:r>
              <a:rPr lang="cs-CZ" sz="1400" dirty="0" smtClean="0">
                <a:latin typeface="Calibri" pitchFamily="34" charset="0"/>
              </a:rPr>
              <a:t> 3: Mapa východní Asie. NEUVEDEN</a:t>
            </a:r>
            <a:r>
              <a:rPr lang="cs-CZ" sz="1400" dirty="0">
                <a:latin typeface="Calibri" pitchFamily="34" charset="0"/>
              </a:rPr>
              <a:t>. wikipedie [online]. [cit. 1</a:t>
            </a:r>
            <a:r>
              <a:rPr lang="cs-CZ" sz="1400" dirty="0" smtClean="0">
                <a:latin typeface="Calibri" pitchFamily="34" charset="0"/>
              </a:rPr>
              <a:t>.6.2013</a:t>
            </a:r>
            <a:r>
              <a:rPr lang="cs-CZ" sz="1400" dirty="0">
                <a:latin typeface="Calibri" pitchFamily="34" charset="0"/>
              </a:rPr>
              <a:t>]. Dostupný na WWW: </a:t>
            </a:r>
            <a:r>
              <a:rPr lang="cs-CZ" sz="1400" dirty="0">
                <a:latin typeface="Calibri" pitchFamily="34" charset="0"/>
                <a:hlinkClick r:id="rId3"/>
              </a:rPr>
              <a:t>http://cs.wikipedia.org/wiki/Soubor:East_Asia_(Geog).PNG </a:t>
            </a:r>
            <a:endParaRPr lang="cs-CZ" sz="1400" dirty="0" smtClean="0">
              <a:latin typeface="Calibri" pitchFamily="34" charset="0"/>
            </a:endParaRPr>
          </a:p>
          <a:p>
            <a:r>
              <a:rPr lang="cs-CZ" sz="1400" dirty="0" err="1" smtClean="0">
                <a:latin typeface="Calibri" pitchFamily="34" charset="0"/>
              </a:rPr>
              <a:t>Slide</a:t>
            </a:r>
            <a:r>
              <a:rPr lang="cs-CZ" sz="1400" dirty="0" smtClean="0">
                <a:latin typeface="Calibri" pitchFamily="34" charset="0"/>
              </a:rPr>
              <a:t> 6, 7, 9: archiv autora. </a:t>
            </a:r>
            <a:endParaRPr lang="cs-CZ" sz="1400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141937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ABLONA DUM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 DUM</Template>
  <TotalTime>248</TotalTime>
  <Words>754</Words>
  <Application>Microsoft Office PowerPoint</Application>
  <PresentationFormat>Předvádění na obrazovce (4:3)</PresentationFormat>
  <Paragraphs>108</Paragraphs>
  <Slides>12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ŠABLONA DUM</vt:lpstr>
      <vt:lpstr>Prezentace aplikace PowerPoint</vt:lpstr>
      <vt:lpstr>ANOTACE</vt:lpstr>
      <vt:lpstr>Východní a centrální Asie</vt:lpstr>
      <vt:lpstr>Přírodní podmínky</vt:lpstr>
      <vt:lpstr>Obyvatelstvo</vt:lpstr>
      <vt:lpstr>Prezentace aplikace PowerPoint</vt:lpstr>
      <vt:lpstr>Hospodářství - Zemědělství</vt:lpstr>
      <vt:lpstr>Hospodářství - průmysl</vt:lpstr>
      <vt:lpstr>Prezentace aplikace PowerPoint</vt:lpstr>
      <vt:lpstr>Test</vt:lpstr>
      <vt:lpstr>Test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EU-3</dc:creator>
  <cp:lastModifiedBy>EU-3</cp:lastModifiedBy>
  <cp:revision>23</cp:revision>
  <dcterms:created xsi:type="dcterms:W3CDTF">2013-09-26T08:02:37Z</dcterms:created>
  <dcterms:modified xsi:type="dcterms:W3CDTF">2014-01-13T17:47:21Z</dcterms:modified>
</cp:coreProperties>
</file>