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7" r:id="rId2"/>
    <p:sldId id="258" r:id="rId3"/>
    <p:sldId id="267" r:id="rId4"/>
    <p:sldId id="268" r:id="rId5"/>
    <p:sldId id="269" r:id="rId6"/>
    <p:sldId id="270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194" y="-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7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4213" y="2420938"/>
            <a:ext cx="7772400" cy="1736725"/>
          </a:xfrm>
        </p:spPr>
        <p:txBody>
          <a:bodyPr anchor="b" anchorCtr="1"/>
          <a:lstStyle>
            <a:lvl1pPr>
              <a:defRPr sz="5400" b="1">
                <a:latin typeface="Verdana" pitchFamily="34" charset="0"/>
              </a:defRPr>
            </a:lvl1pPr>
          </a:lstStyle>
          <a:p>
            <a:pPr lvl="0"/>
            <a:r>
              <a:rPr lang="en-US" noProof="0" smtClean="0"/>
              <a:t>Klepnutím lze upravit styl předlohy nadpisů.</a:t>
            </a:r>
          </a:p>
        </p:txBody>
      </p:sp>
    </p:spTree>
    <p:extLst>
      <p:ext uri="{BB962C8B-B14F-4D97-AF65-F5344CB8AC3E}">
        <p14:creationId xmlns:p14="http://schemas.microsoft.com/office/powerpoint/2010/main" xmlns="" val="283905041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59B665-5E87-43FF-9518-DB1E87AC1B57}" type="datetimeFigureOut">
              <a:rPr lang="cs-CZ" smtClean="0"/>
              <a:pPr/>
              <a:t>28.1.2014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4557E-317B-42CC-9C62-7B7FA0A2E6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pino-colada.nl/wp-content/uploads/2008/05/floral_design_vector.png" TargetMode="External"/><Relationship Id="rId2" Type="http://schemas.openxmlformats.org/officeDocument/2006/relationships/hyperlink" Target="http://vectorsbook.com/files/1298825411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zdrojak.cz/wp-content/uploads/2010/12/piffle-14.png" TargetMode="External"/><Relationship Id="rId4" Type="http://schemas.openxmlformats.org/officeDocument/2006/relationships/hyperlink" Target="http://www.posterbar.cz/uploads/galerie/003/003grafika04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8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755576" y="188640"/>
            <a:ext cx="7845053" cy="129614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/>
              <a:t>Základy </a:t>
            </a:r>
            <a:r>
              <a:rPr lang="cs-CZ" sz="2400" dirty="0"/>
              <a:t> </a:t>
            </a:r>
            <a:r>
              <a:rPr lang="cs-CZ" sz="2400" dirty="0" smtClean="0"/>
              <a:t>počítačové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         grafiky 2</a:t>
            </a:r>
            <a:endParaRPr lang="en-US" sz="2400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0328725"/>
              </p:ext>
            </p:extLst>
          </p:nvPr>
        </p:nvGraphicFramePr>
        <p:xfrm>
          <a:off x="899592" y="1628800"/>
          <a:ext cx="7343775" cy="439261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186"/>
                <a:gridCol w="5146589"/>
              </a:tblGrid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VY_32_INOVACE_LENKA_KLOUCKOVA_GRAFIKA_ZAKLADY_GRAFIKY_VEKTOR_02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3.                        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a komunikační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Práce s grafikou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Základy počítačové grafiky 2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Mgr. Lenka Kloučková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6741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Informuje studenty o pojmu vektorová grafika a s ní spojených problematikách.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6625" y="6093296"/>
            <a:ext cx="3262312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80633417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311959" y="332383"/>
            <a:ext cx="2809007" cy="504230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Vektorová grafika</a:t>
            </a:r>
          </a:p>
        </p:txBody>
      </p:sp>
      <p:sp>
        <p:nvSpPr>
          <p:cNvPr id="78861" name="Rectangle 13"/>
          <p:cNvSpPr>
            <a:spLocks noGrp="1" noChangeArrowheads="1"/>
          </p:cNvSpPr>
          <p:nvPr>
            <p:ph sz="half" idx="1"/>
          </p:nvPr>
        </p:nvSpPr>
        <p:spPr>
          <a:xfrm>
            <a:off x="287338" y="1988840"/>
            <a:ext cx="8605142" cy="4319885"/>
          </a:xfrm>
        </p:spPr>
        <p:txBody>
          <a:bodyPr>
            <a:normAutofit fontScale="92500" lnSpcReduction="10000"/>
          </a:bodyPr>
          <a:lstStyle/>
          <a:p>
            <a:pPr algn="just" eaLnBrk="1" hangingPunct="1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Vektorová grafika je tvořena jednotlivými objekty</a:t>
            </a:r>
          </a:p>
          <a:p>
            <a:pPr algn="just" eaLnBrk="1" hangingPunct="1">
              <a:defRPr/>
            </a:pPr>
            <a:endParaRPr lang="cs-CZ" sz="2800" dirty="0">
              <a:solidFill>
                <a:srgbClr val="FFFF00"/>
              </a:solidFill>
            </a:endParaRPr>
          </a:p>
          <a:p>
            <a:pPr algn="just" eaLnBrk="1" hangingPunct="1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Objekty jsou tvořeny křivkami</a:t>
            </a:r>
          </a:p>
          <a:p>
            <a:pPr algn="just" eaLnBrk="1" hangingPunct="1">
              <a:defRPr/>
            </a:pPr>
            <a:endParaRPr lang="cs-CZ" sz="2800" dirty="0" smtClean="0">
              <a:solidFill>
                <a:srgbClr val="FFFF00"/>
              </a:solidFill>
            </a:endParaRPr>
          </a:p>
          <a:p>
            <a:pPr algn="just" eaLnBrk="1" hangingPunct="1">
              <a:defRPr/>
            </a:pPr>
            <a:endParaRPr lang="cs-CZ" sz="2800" dirty="0">
              <a:solidFill>
                <a:srgbClr val="FFFF00"/>
              </a:solidFill>
            </a:endParaRPr>
          </a:p>
          <a:p>
            <a:pPr algn="just" eaLnBrk="1" hangingPunct="1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Každý objekt zastupuje čistě sám sebe</a:t>
            </a:r>
          </a:p>
          <a:p>
            <a:pPr algn="just" eaLnBrk="1" hangingPunct="1">
              <a:defRPr/>
            </a:pPr>
            <a:endParaRPr lang="cs-CZ" sz="2800" dirty="0" smtClean="0">
              <a:solidFill>
                <a:srgbClr val="FFFF00"/>
              </a:solidFill>
            </a:endParaRPr>
          </a:p>
          <a:p>
            <a:pPr algn="just" eaLnBrk="1" hangingPunct="1">
              <a:defRPr/>
            </a:pPr>
            <a:endParaRPr lang="cs-CZ" sz="2800" dirty="0">
              <a:solidFill>
                <a:srgbClr val="FFFF00"/>
              </a:solidFill>
            </a:endParaRPr>
          </a:p>
          <a:p>
            <a:pPr algn="just" eaLnBrk="1" hangingPunct="1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Objekty můžeme různě skládat, zmenšovat, zvětšovat nebo odebírat. Nikdy při tom nedojde ke zhoršení kvality.</a:t>
            </a:r>
            <a:endParaRPr lang="en-US" sz="2800" dirty="0" smtClean="0">
              <a:solidFill>
                <a:srgbClr val="FFFF00"/>
              </a:solidFill>
            </a:endParaRP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AD402D9-0A10-49B8-BAE8-32F635FF940B}" type="slidenum">
              <a:rPr lang="en-US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73705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311959" y="332383"/>
            <a:ext cx="2809007" cy="504230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Vektorová grafika</a:t>
            </a:r>
          </a:p>
        </p:txBody>
      </p:sp>
      <p:sp>
        <p:nvSpPr>
          <p:cNvPr id="78861" name="Rectangle 13"/>
          <p:cNvSpPr>
            <a:spLocks noGrp="1" noChangeArrowheads="1"/>
          </p:cNvSpPr>
          <p:nvPr>
            <p:ph sz="half" idx="1"/>
          </p:nvPr>
        </p:nvSpPr>
        <p:spPr>
          <a:xfrm>
            <a:off x="287338" y="1988840"/>
            <a:ext cx="8605142" cy="4319885"/>
          </a:xfrm>
        </p:spPr>
        <p:txBody>
          <a:bodyPr>
            <a:normAutofit lnSpcReduction="10000"/>
          </a:bodyPr>
          <a:lstStyle/>
          <a:p>
            <a:pPr algn="just" eaLnBrk="1" hangingPunct="1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Používá se zejména:</a:t>
            </a:r>
          </a:p>
          <a:p>
            <a:pPr algn="just" eaLnBrk="1" hangingPunct="1">
              <a:defRPr/>
            </a:pPr>
            <a:endParaRPr lang="cs-CZ" sz="2800" dirty="0" smtClean="0">
              <a:solidFill>
                <a:srgbClr val="FFFF00"/>
              </a:solidFill>
            </a:endParaRPr>
          </a:p>
          <a:p>
            <a:pPr lvl="1" algn="just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V reklamní grafice</a:t>
            </a:r>
          </a:p>
          <a:p>
            <a:pPr lvl="1" algn="just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V novinové grafice</a:t>
            </a:r>
          </a:p>
          <a:p>
            <a:pPr lvl="1" algn="just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Počítačové grafice</a:t>
            </a:r>
          </a:p>
          <a:p>
            <a:pPr lvl="1" algn="just">
              <a:defRPr/>
            </a:pPr>
            <a:endParaRPr lang="cs-CZ" sz="2800" dirty="0">
              <a:solidFill>
                <a:srgbClr val="FFFF00"/>
              </a:solidFill>
            </a:endParaRPr>
          </a:p>
          <a:p>
            <a:pPr lvl="1" algn="just"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Zkrátka všude tam, kde záleží buď to na velké kvalitě  obrazu nebo kde dochází k časté změně velikosti vykreslovaných částí (webové stránky)</a:t>
            </a:r>
          </a:p>
          <a:p>
            <a:pPr algn="just" eaLnBrk="1" hangingPunct="1">
              <a:defRPr/>
            </a:pPr>
            <a:endParaRPr lang="cs-CZ" sz="2800" dirty="0" smtClean="0">
              <a:solidFill>
                <a:srgbClr val="FFFF00"/>
              </a:solidFill>
            </a:endParaRPr>
          </a:p>
          <a:p>
            <a:pPr marL="0" indent="0" algn="just" eaLnBrk="1" hangingPunct="1">
              <a:buNone/>
              <a:defRPr/>
            </a:pP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AD402D9-0A10-49B8-BAE8-32F635FF940B}" type="slidenum">
              <a:rPr lang="en-US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11996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311959" y="332383"/>
            <a:ext cx="2809007" cy="504230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Vektorová grafika</a:t>
            </a:r>
          </a:p>
        </p:txBody>
      </p:sp>
      <p:sp>
        <p:nvSpPr>
          <p:cNvPr id="78861" name="Rectangle 13"/>
          <p:cNvSpPr>
            <a:spLocks noGrp="1" noChangeArrowheads="1"/>
          </p:cNvSpPr>
          <p:nvPr>
            <p:ph sz="half" idx="1"/>
          </p:nvPr>
        </p:nvSpPr>
        <p:spPr>
          <a:xfrm>
            <a:off x="287338" y="1988840"/>
            <a:ext cx="8605142" cy="4319885"/>
          </a:xfrm>
        </p:spPr>
        <p:txBody>
          <a:bodyPr>
            <a:normAutofit/>
          </a:bodyPr>
          <a:lstStyle/>
          <a:p>
            <a:pPr marL="0" indent="0" algn="just" eaLnBrk="1" hangingPunct="1"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Ukázky vektorové grafiky:</a:t>
            </a:r>
          </a:p>
          <a:p>
            <a:pPr marL="0" indent="0" algn="just" eaLnBrk="1" hangingPunct="1">
              <a:buNone/>
              <a:defRPr/>
            </a:pPr>
            <a:endParaRPr lang="cs-CZ" sz="2800" dirty="0">
              <a:solidFill>
                <a:srgbClr val="FFFF00"/>
              </a:solidFill>
            </a:endParaRPr>
          </a:p>
          <a:p>
            <a:pPr marL="0" indent="0" algn="just"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			</a:t>
            </a:r>
            <a:r>
              <a:rPr lang="cs-CZ" sz="2800" dirty="0" smtClean="0">
                <a:solidFill>
                  <a:srgbClr val="FFFF00"/>
                </a:solidFill>
                <a:hlinkClick r:id="rId2"/>
              </a:rPr>
              <a:t>Aktovka</a:t>
            </a:r>
            <a:r>
              <a:rPr lang="cs-CZ" sz="2800" dirty="0" smtClean="0">
                <a:solidFill>
                  <a:srgbClr val="FFFF00"/>
                </a:solidFill>
              </a:rPr>
              <a:t>	</a:t>
            </a:r>
          </a:p>
          <a:p>
            <a:pPr marL="0" indent="0" algn="just">
              <a:buNone/>
              <a:defRPr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		</a:t>
            </a:r>
            <a:r>
              <a:rPr lang="cs-CZ" sz="2800" dirty="0" smtClean="0">
                <a:solidFill>
                  <a:srgbClr val="FFFF00"/>
                </a:solidFill>
                <a:hlinkClick r:id="rId3"/>
              </a:rPr>
              <a:t>Tráva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0" indent="0" algn="just">
              <a:buNone/>
              <a:defRPr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		</a:t>
            </a:r>
            <a:r>
              <a:rPr lang="cs-CZ" sz="2800" dirty="0" smtClean="0">
                <a:solidFill>
                  <a:srgbClr val="FFFF00"/>
                </a:solidFill>
                <a:hlinkClick r:id="rId4"/>
              </a:rPr>
              <a:t>Auto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0" indent="0" algn="just">
              <a:buNone/>
              <a:defRPr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		</a:t>
            </a:r>
            <a:r>
              <a:rPr lang="cs-CZ" sz="2800" dirty="0" smtClean="0">
                <a:solidFill>
                  <a:srgbClr val="FFFF00"/>
                </a:solidFill>
                <a:hlinkClick r:id="rId5"/>
              </a:rPr>
              <a:t>Logo</a:t>
            </a:r>
            <a:endParaRPr lang="cs-CZ" sz="2800" dirty="0" smtClean="0">
              <a:solidFill>
                <a:srgbClr val="FFFF00"/>
              </a:solidFill>
            </a:endParaRP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AD402D9-0A10-49B8-BAE8-32F635FF940B}" type="slidenum">
              <a:rPr lang="en-US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94624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311959" y="332383"/>
            <a:ext cx="2809007" cy="504230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Vektorová grafika</a:t>
            </a:r>
          </a:p>
        </p:txBody>
      </p:sp>
      <p:sp>
        <p:nvSpPr>
          <p:cNvPr id="78861" name="Rectangle 13"/>
          <p:cNvSpPr>
            <a:spLocks noGrp="1" noChangeArrowheads="1"/>
          </p:cNvSpPr>
          <p:nvPr>
            <p:ph sz="half" idx="1"/>
          </p:nvPr>
        </p:nvSpPr>
        <p:spPr>
          <a:xfrm>
            <a:off x="287338" y="1988840"/>
            <a:ext cx="8605142" cy="4319885"/>
          </a:xfrm>
        </p:spPr>
        <p:txBody>
          <a:bodyPr>
            <a:normAutofit/>
          </a:bodyPr>
          <a:lstStyle/>
          <a:p>
            <a:pPr marL="0" indent="0" algn="just" eaLnBrk="1" hangingPunct="1"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Úkol:</a:t>
            </a:r>
          </a:p>
          <a:p>
            <a:pPr marL="0" indent="0" algn="just" eaLnBrk="1" hangingPunct="1">
              <a:buNone/>
              <a:defRPr/>
            </a:pPr>
            <a:endParaRPr lang="cs-CZ" sz="2800" dirty="0">
              <a:solidFill>
                <a:srgbClr val="FFFF00"/>
              </a:solidFill>
            </a:endParaRPr>
          </a:p>
          <a:p>
            <a:pPr marL="0" indent="0" algn="just" eaLnBrk="1" hangingPunct="1"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	Vyhledejte s pomocí internetu alespoň tři obrázky, 	které byly vytvořeny pomocí vektorové grafiky.</a:t>
            </a: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AD402D9-0A10-49B8-BAE8-32F635FF940B}" type="slidenum">
              <a:rPr lang="en-US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414305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311959" y="332383"/>
            <a:ext cx="2809007" cy="504230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Vektorová grafika</a:t>
            </a:r>
          </a:p>
        </p:txBody>
      </p:sp>
      <p:sp>
        <p:nvSpPr>
          <p:cNvPr id="78861" name="Rectangle 13"/>
          <p:cNvSpPr>
            <a:spLocks noGrp="1" noChangeArrowheads="1"/>
          </p:cNvSpPr>
          <p:nvPr>
            <p:ph sz="half" idx="1"/>
          </p:nvPr>
        </p:nvSpPr>
        <p:spPr>
          <a:xfrm>
            <a:off x="287338" y="1988840"/>
            <a:ext cx="8605142" cy="4319885"/>
          </a:xfrm>
        </p:spPr>
        <p:txBody>
          <a:bodyPr>
            <a:normAutofit/>
          </a:bodyPr>
          <a:lstStyle/>
          <a:p>
            <a:pPr marL="0" indent="0" algn="just" eaLnBrk="1" hangingPunct="1"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Přípony používané ve vektorové grafice:</a:t>
            </a:r>
          </a:p>
          <a:p>
            <a:pPr marL="0" indent="0" algn="just" eaLnBrk="1" hangingPunct="1">
              <a:buNone/>
              <a:defRPr/>
            </a:pPr>
            <a:endParaRPr lang="cs-CZ" sz="2800" dirty="0">
              <a:solidFill>
                <a:srgbClr val="FFFF00"/>
              </a:solidFill>
            </a:endParaRPr>
          </a:p>
          <a:p>
            <a:pPr marL="0" indent="0" algn="just" eaLnBrk="1" hangingPunct="1"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	.</a:t>
            </a:r>
            <a:r>
              <a:rPr lang="cs-CZ" sz="2800" dirty="0" err="1" smtClean="0">
                <a:solidFill>
                  <a:srgbClr val="FFFF00"/>
                </a:solidFill>
              </a:rPr>
              <a:t>ai</a:t>
            </a:r>
            <a:r>
              <a:rPr lang="cs-CZ" sz="2800" dirty="0" smtClean="0">
                <a:solidFill>
                  <a:srgbClr val="FFFF00"/>
                </a:solidFill>
              </a:rPr>
              <a:t> – Adobe </a:t>
            </a:r>
            <a:r>
              <a:rPr lang="cs-CZ" sz="2800" dirty="0" err="1" smtClean="0">
                <a:solidFill>
                  <a:srgbClr val="FFFF00"/>
                </a:solidFill>
              </a:rPr>
              <a:t>Illustrator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0" indent="0" algn="just" eaLnBrk="1" hangingPunct="1">
              <a:buNone/>
              <a:defRPr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  <a:r>
              <a:rPr lang="cs-CZ" sz="2800" dirty="0" err="1" smtClean="0">
                <a:solidFill>
                  <a:srgbClr val="FFFF00"/>
                </a:solidFill>
              </a:rPr>
              <a:t>pdf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0" indent="0" algn="just">
              <a:buNone/>
              <a:defRPr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  <a:r>
              <a:rPr lang="cs-CZ" sz="2800" dirty="0" err="1" smtClean="0">
                <a:solidFill>
                  <a:srgbClr val="FFFF00"/>
                </a:solidFill>
              </a:rPr>
              <a:t>svg</a:t>
            </a:r>
            <a:r>
              <a:rPr lang="cs-CZ" sz="2800" dirty="0" smtClean="0">
                <a:solidFill>
                  <a:srgbClr val="FFFF00"/>
                </a:solidFill>
              </a:rPr>
              <a:t> - </a:t>
            </a:r>
            <a:r>
              <a:rPr lang="cs-CZ" sz="2800" i="0" dirty="0" err="1">
                <a:solidFill>
                  <a:srgbClr val="FFFF00"/>
                </a:solidFill>
              </a:rPr>
              <a:t>Scalable</a:t>
            </a:r>
            <a:r>
              <a:rPr lang="cs-CZ" sz="2800" i="0" dirty="0">
                <a:solidFill>
                  <a:srgbClr val="FFFF00"/>
                </a:solidFill>
              </a:rPr>
              <a:t> </a:t>
            </a:r>
            <a:r>
              <a:rPr lang="cs-CZ" sz="2800" i="0" dirty="0" err="1">
                <a:solidFill>
                  <a:srgbClr val="FFFF00"/>
                </a:solidFill>
              </a:rPr>
              <a:t>Vector</a:t>
            </a:r>
            <a:r>
              <a:rPr lang="cs-CZ" sz="2800" i="0" dirty="0">
                <a:solidFill>
                  <a:srgbClr val="FFFF00"/>
                </a:solidFill>
              </a:rPr>
              <a:t> </a:t>
            </a:r>
            <a:r>
              <a:rPr lang="cs-CZ" sz="2800" i="0" dirty="0" err="1" smtClean="0">
                <a:solidFill>
                  <a:srgbClr val="FFFF00"/>
                </a:solidFill>
              </a:rPr>
              <a:t>Graphics</a:t>
            </a:r>
            <a:r>
              <a:rPr lang="cs-CZ" sz="2800" i="0" dirty="0" smtClean="0">
                <a:solidFill>
                  <a:srgbClr val="FFFF00"/>
                </a:solidFill>
              </a:rPr>
              <a:t>, </a:t>
            </a:r>
            <a:r>
              <a:rPr lang="cs-CZ" sz="2800" i="0" dirty="0" err="1" smtClean="0">
                <a:solidFill>
                  <a:srgbClr val="FFFF00"/>
                </a:solidFill>
              </a:rPr>
              <a:t>Inkscape</a:t>
            </a:r>
            <a:r>
              <a:rPr lang="cs-CZ" sz="2800" dirty="0">
                <a:solidFill>
                  <a:srgbClr val="FFFF00"/>
                </a:solidFill>
              </a:rPr>
              <a:t>	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0" indent="0" algn="just">
              <a:buNone/>
              <a:defRPr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  <a:r>
              <a:rPr lang="cs-CZ" sz="2800" dirty="0" err="1" smtClean="0">
                <a:solidFill>
                  <a:srgbClr val="FFFF00"/>
                </a:solidFill>
              </a:rPr>
              <a:t>zmf</a:t>
            </a:r>
            <a:r>
              <a:rPr lang="cs-CZ" sz="2800" dirty="0" smtClean="0">
                <a:solidFill>
                  <a:srgbClr val="FFFF00"/>
                </a:solidFill>
              </a:rPr>
              <a:t> - </a:t>
            </a:r>
            <a:r>
              <a:rPr lang="cs-CZ" sz="2800" i="0" dirty="0" err="1">
                <a:solidFill>
                  <a:srgbClr val="FFFF00"/>
                </a:solidFill>
              </a:rPr>
              <a:t>Zoner</a:t>
            </a:r>
            <a:r>
              <a:rPr lang="cs-CZ" sz="2800" i="0" dirty="0">
                <a:solidFill>
                  <a:srgbClr val="FFFF00"/>
                </a:solidFill>
              </a:rPr>
              <a:t> </a:t>
            </a:r>
            <a:r>
              <a:rPr lang="cs-CZ" sz="2800" i="0" dirty="0" err="1" smtClean="0">
                <a:solidFill>
                  <a:srgbClr val="FFFF00"/>
                </a:solidFill>
              </a:rPr>
              <a:t>Callisto</a:t>
            </a:r>
            <a:endParaRPr lang="cs-CZ" sz="2800" i="0" dirty="0" smtClean="0">
              <a:solidFill>
                <a:srgbClr val="FFFF00"/>
              </a:solidFill>
            </a:endParaRPr>
          </a:p>
          <a:p>
            <a:pPr marL="0" indent="0" algn="just">
              <a:buNone/>
              <a:defRPr/>
            </a:pPr>
            <a:r>
              <a:rPr lang="cs-CZ" sz="2800" i="0" dirty="0">
                <a:solidFill>
                  <a:srgbClr val="FFFF00"/>
                </a:solidFill>
              </a:rPr>
              <a:t>	</a:t>
            </a:r>
            <a:r>
              <a:rPr lang="cs-CZ" sz="2800" i="0" dirty="0" smtClean="0">
                <a:solidFill>
                  <a:srgbClr val="FFFF00"/>
                </a:solidFill>
              </a:rPr>
              <a:t>.</a:t>
            </a:r>
            <a:r>
              <a:rPr lang="cs-CZ" sz="2800" i="0" dirty="0" err="1" smtClean="0">
                <a:solidFill>
                  <a:srgbClr val="FFFF00"/>
                </a:solidFill>
              </a:rPr>
              <a:t>cdr</a:t>
            </a:r>
            <a:r>
              <a:rPr lang="cs-CZ" sz="2800" i="0" dirty="0" smtClean="0">
                <a:solidFill>
                  <a:srgbClr val="FFFF00"/>
                </a:solidFill>
              </a:rPr>
              <a:t> - </a:t>
            </a:r>
            <a:r>
              <a:rPr lang="cs-CZ" sz="2800" i="0" dirty="0">
                <a:solidFill>
                  <a:srgbClr val="FFFF00"/>
                </a:solidFill>
              </a:rPr>
              <a:t>Corel </a:t>
            </a:r>
            <a:r>
              <a:rPr lang="cs-CZ" sz="2800" i="0" dirty="0" err="1">
                <a:solidFill>
                  <a:srgbClr val="FFFF00"/>
                </a:solidFill>
              </a:rPr>
              <a:t>Draw</a:t>
            </a:r>
            <a:endParaRPr lang="cs-CZ" sz="2800" dirty="0" smtClean="0">
              <a:solidFill>
                <a:srgbClr val="FFFF00"/>
              </a:solidFill>
            </a:endParaRP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AD402D9-0A10-49B8-BAE8-32F635FF940B}" type="slidenum">
              <a:rPr lang="en-US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03175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79712" y="2564904"/>
            <a:ext cx="5076465" cy="504230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Děkuji za pozornost</a:t>
            </a: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AD402D9-0A10-49B8-BAE8-32F635FF940B}" type="slidenum">
              <a:rPr lang="en-US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0897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95</TotalTime>
  <Words>178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Tradeshow</vt:lpstr>
      <vt:lpstr>Základy  počítačové           grafiky 2</vt:lpstr>
      <vt:lpstr>Vektorová grafika</vt:lpstr>
      <vt:lpstr>Vektorová grafika</vt:lpstr>
      <vt:lpstr>Vektorová grafika</vt:lpstr>
      <vt:lpstr>Vektorová grafika</vt:lpstr>
      <vt:lpstr>Vektorová grafika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    počítačové        grafiky</dc:title>
  <dc:creator>Tony</dc:creator>
  <cp:lastModifiedBy>rodiče</cp:lastModifiedBy>
  <cp:revision>46</cp:revision>
  <dcterms:created xsi:type="dcterms:W3CDTF">2013-10-16T16:24:52Z</dcterms:created>
  <dcterms:modified xsi:type="dcterms:W3CDTF">2014-01-28T20:53:03Z</dcterms:modified>
</cp:coreProperties>
</file>