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277" r:id="rId4"/>
    <p:sldId id="299" r:id="rId5"/>
    <p:sldId id="295" r:id="rId6"/>
    <p:sldId id="279" r:id="rId7"/>
    <p:sldId id="296" r:id="rId8"/>
    <p:sldId id="298" r:id="rId9"/>
    <p:sldId id="274" r:id="rId10"/>
    <p:sldId id="294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6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5007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231562"/>
              </p:ext>
            </p:extLst>
          </p:nvPr>
        </p:nvGraphicFramePr>
        <p:xfrm>
          <a:off x="750888" y="2060575"/>
          <a:ext cx="7614514" cy="38514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Regulované soustavy astatické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Regulovaná soustava, přechodová charakteristika, vstupní a výstupní veličina,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samoregulovatelnost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astatičnost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Regulované soustavy </a:t>
            </a:r>
            <a:r>
              <a:rPr lang="cs-CZ" altLang="cs-CZ" sz="2400" b="1" dirty="0" smtClean="0"/>
              <a:t>astatické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VY_32_INOVACE_37_752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34031" y="1883122"/>
            <a:ext cx="8337550" cy="350369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Regulované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soustavy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astatické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 smtClean="0"/>
              <a:t>Astatické regulované </a:t>
            </a:r>
            <a:r>
              <a:rPr lang="cs-CZ" sz="2800" b="1" u="sng" dirty="0"/>
              <a:t>soustavy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4956" y="1663576"/>
            <a:ext cx="7076415" cy="282694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U těchto soustav se po změně akční veličiny regulovaná veličina trvale snižuje nebo zvyšuje, až na minimální nebo maximální možnou hodnotu.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Rychlost této změny je závislá na velikosti změny vstupní veličiny.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44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8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474"/>
            <a:ext cx="8229600" cy="597529"/>
          </a:xfrm>
        </p:spPr>
        <p:txBody>
          <a:bodyPr/>
          <a:lstStyle/>
          <a:p>
            <a:r>
              <a:rPr lang="cs-CZ" sz="2800" b="1" u="sng" dirty="0" smtClean="0"/>
              <a:t>Astatické regulované </a:t>
            </a:r>
            <a:r>
              <a:rPr lang="cs-CZ" sz="2800" b="1" u="sng" dirty="0"/>
              <a:t>soustavy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1993" y="1491559"/>
            <a:ext cx="7058308" cy="3723238"/>
          </a:xfrm>
        </p:spPr>
        <p:txBody>
          <a:bodyPr/>
          <a:lstStyle/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od </a:t>
            </a:r>
            <a:r>
              <a:rPr lang="cs-CZ" sz="2400" dirty="0">
                <a:latin typeface="Calibri" panose="020F0502020204030204" pitchFamily="34" charset="0"/>
              </a:rPr>
              <a:t>statických soustav se liší tím, že </a:t>
            </a:r>
            <a:r>
              <a:rPr lang="cs-CZ" sz="2400" b="1" i="1" dirty="0">
                <a:latin typeface="Calibri" panose="020F0502020204030204" pitchFamily="34" charset="0"/>
              </a:rPr>
              <a:t>nemají samoregulační schopnost</a:t>
            </a:r>
            <a:r>
              <a:rPr lang="cs-CZ" sz="2400" dirty="0">
                <a:latin typeface="Calibri" panose="020F0502020204030204" pitchFamily="34" charset="0"/>
              </a:rPr>
              <a:t> (v rovnici popisující soustavu chybí člen </a:t>
            </a:r>
            <a:r>
              <a:rPr lang="cs-CZ" sz="2400" i="1" dirty="0">
                <a:latin typeface="Calibri" panose="020F0502020204030204" pitchFamily="34" charset="0"/>
              </a:rPr>
              <a:t>s</a:t>
            </a:r>
            <a:r>
              <a:rPr lang="cs-CZ" sz="2400" i="1" baseline="-25000" dirty="0">
                <a:latin typeface="Calibri" panose="020F0502020204030204" pitchFamily="34" charset="0"/>
              </a:rPr>
              <a:t>0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n</a:t>
            </a:r>
            <a:r>
              <a:rPr lang="cs-CZ" sz="2400" dirty="0" smtClean="0">
                <a:latin typeface="Calibri" panose="020F0502020204030204" pitchFamily="34" charset="0"/>
              </a:rPr>
              <a:t>enastane </a:t>
            </a:r>
            <a:r>
              <a:rPr lang="cs-CZ" sz="2400" dirty="0">
                <a:latin typeface="Calibri" panose="020F0502020204030204" pitchFamily="34" charset="0"/>
              </a:rPr>
              <a:t>tedy samovolné ustálení na nové </a:t>
            </a:r>
            <a:r>
              <a:rPr lang="cs-CZ" sz="2400" dirty="0" smtClean="0">
                <a:latin typeface="Calibri" panose="020F0502020204030204" pitchFamily="34" charset="0"/>
              </a:rPr>
              <a:t>hodnotě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alibri" panose="020F0502020204030204" pitchFamily="34" charset="0"/>
              </a:rPr>
              <a:t>neexistuje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tudíž </a:t>
            </a:r>
            <a:r>
              <a:rPr lang="cs-CZ" sz="2400" b="1" i="1" dirty="0">
                <a:latin typeface="Calibri" panose="020F0502020204030204" pitchFamily="34" charset="0"/>
              </a:rPr>
              <a:t>astatická soustava nultého </a:t>
            </a:r>
            <a:r>
              <a:rPr lang="cs-CZ" sz="2400" b="1" i="1" dirty="0" smtClean="0">
                <a:latin typeface="Calibri" panose="020F0502020204030204" pitchFamily="34" charset="0"/>
              </a:rPr>
              <a:t>řádu</a:t>
            </a:r>
            <a:endParaRPr lang="cs-CZ" sz="2400" b="1" dirty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r</a:t>
            </a:r>
            <a:r>
              <a:rPr lang="cs-CZ" sz="2400" dirty="0" smtClean="0">
                <a:latin typeface="Calibri" panose="020F0502020204030204" pitchFamily="34" charset="0"/>
              </a:rPr>
              <a:t>egulace </a:t>
            </a:r>
            <a:r>
              <a:rPr lang="cs-CZ" sz="2400" dirty="0">
                <a:latin typeface="Calibri" panose="020F0502020204030204" pitchFamily="34" charset="0"/>
              </a:rPr>
              <a:t>astatických soustav je obecně obtížnější než soustav statických, vzhledem k tomu, že jim chybí </a:t>
            </a:r>
            <a:r>
              <a:rPr lang="cs-CZ" sz="2400" dirty="0" err="1" smtClean="0">
                <a:latin typeface="Calibri" panose="020F0502020204030204" pitchFamily="34" charset="0"/>
              </a:rPr>
              <a:t>samoregulovatelnost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1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414" y="362139"/>
            <a:ext cx="8229600" cy="642796"/>
          </a:xfrm>
        </p:spPr>
        <p:txBody>
          <a:bodyPr/>
          <a:lstStyle/>
          <a:p>
            <a:pPr marL="0" indent="0"/>
            <a:r>
              <a:rPr lang="cs-CZ" sz="2800" b="1" i="1" u="sng" dirty="0">
                <a:latin typeface="Calibri" panose="020F0502020204030204" pitchFamily="34" charset="0"/>
              </a:rPr>
              <a:t>RS astatická 1. řádu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307" y="979975"/>
            <a:ext cx="8229600" cy="414428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Po skokové změně vstupní veličiny se výstupní veličina začne měnit rychlostí, která je úměrná velikosti této změny.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</a:p>
          <a:p>
            <a:pPr marL="0" indent="0">
              <a:buNone/>
            </a:pPr>
            <a:r>
              <a:rPr lang="cs-CZ" sz="8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   </a:t>
            </a:r>
            <a:endParaRPr lang="cs-CZ" sz="8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            Přechodová </a:t>
            </a:r>
            <a:r>
              <a:rPr lang="cs-CZ" sz="2000" b="1" i="1" dirty="0">
                <a:solidFill>
                  <a:srgbClr val="663300"/>
                </a:solidFill>
                <a:latin typeface="Calibri" panose="020F0502020204030204" pitchFamily="34" charset="0"/>
              </a:rPr>
              <a:t>charakteristika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230" y="2051144"/>
            <a:ext cx="2814309" cy="2570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514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1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9399" y="1367072"/>
            <a:ext cx="7000592" cy="500656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/>
              <a:t>Je </a:t>
            </a:r>
            <a:r>
              <a:rPr lang="cs-CZ" sz="2400" dirty="0"/>
              <a:t>popsána </a:t>
            </a:r>
            <a:r>
              <a:rPr lang="cs-CZ" sz="2400" dirty="0" smtClean="0"/>
              <a:t>rovnicí </a:t>
            </a:r>
            <a:endParaRPr lang="cs-CZ" sz="2400" b="1" i="1" u="sng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cs-CZ" sz="2400" i="1" dirty="0"/>
              <a:t>s</a:t>
            </a:r>
            <a:r>
              <a:rPr lang="cs-CZ" sz="2400" i="1" baseline="-25000" dirty="0"/>
              <a:t>1 </a:t>
            </a:r>
            <a:r>
              <a:rPr lang="cs-CZ" sz="2400" i="1" dirty="0"/>
              <a:t>. x´(t) = y(t</a:t>
            </a:r>
            <a:r>
              <a:rPr lang="cs-CZ" sz="2400" i="1" dirty="0" smtClean="0"/>
              <a:t>) 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Přenos </a:t>
            </a:r>
            <a:r>
              <a:rPr lang="cs-CZ" sz="2400" dirty="0"/>
              <a:t>soustavy je </a:t>
            </a: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Příklady</a:t>
            </a:r>
            <a:r>
              <a:rPr lang="cs-CZ" sz="2400" dirty="0">
                <a:latin typeface="Calibri" panose="020F0502020204030204" pitchFamily="34" charset="0"/>
              </a:rPr>
              <a:t>: 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nádrž s nuceným odběrem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vodní turbína při regulaci rychlosti otáčení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02" name="Picture 3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470" y="3245935"/>
            <a:ext cx="4362450" cy="87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42383" y="600260"/>
            <a:ext cx="76411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u="sng" dirty="0"/>
              <a:t>RS astatická 1. </a:t>
            </a:r>
            <a:r>
              <a:rPr lang="cs-CZ" sz="2400" b="1" i="1" u="sng" dirty="0" smtClean="0"/>
              <a:t>řádu</a:t>
            </a:r>
            <a:endParaRPr lang="cs-CZ" sz="2400" b="1" i="1" u="sng" dirty="0"/>
          </a:p>
        </p:txBody>
      </p:sp>
    </p:spTree>
    <p:extLst>
      <p:ext uri="{BB962C8B-B14F-4D97-AF65-F5344CB8AC3E}">
        <p14:creationId xmlns:p14="http://schemas.microsoft.com/office/powerpoint/2010/main" val="77596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414" y="362139"/>
            <a:ext cx="8229600" cy="642796"/>
          </a:xfrm>
        </p:spPr>
        <p:txBody>
          <a:bodyPr/>
          <a:lstStyle/>
          <a:p>
            <a:pPr marL="0" indent="0"/>
            <a:r>
              <a:rPr lang="cs-CZ" sz="2800" b="1" i="1" u="sng" dirty="0">
                <a:latin typeface="Calibri" panose="020F0502020204030204" pitchFamily="34" charset="0"/>
              </a:rPr>
              <a:t>RS astatická </a:t>
            </a:r>
            <a:r>
              <a:rPr lang="cs-CZ" sz="2800" b="1" i="1" u="sng" dirty="0" smtClean="0">
                <a:latin typeface="Calibri" panose="020F0502020204030204" pitchFamily="34" charset="0"/>
              </a:rPr>
              <a:t>2. </a:t>
            </a:r>
            <a:r>
              <a:rPr lang="cs-CZ" sz="2800" b="1" i="1" u="sng" dirty="0">
                <a:latin typeface="Calibri" panose="020F0502020204030204" pitchFamily="34" charset="0"/>
              </a:rPr>
              <a:t>řádu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54956" y="1004934"/>
            <a:ext cx="7374048" cy="432755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Těchto soustav je v praxi poměrně málo.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Přechodová charakteristika je typická dobou průtahu </a:t>
            </a:r>
            <a:r>
              <a:rPr lang="cs-CZ" sz="2400" i="1" dirty="0" smtClean="0">
                <a:latin typeface="Calibri" panose="020F0502020204030204" pitchFamily="34" charset="0"/>
              </a:rPr>
              <a:t>T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u 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  <a:r>
              <a:rPr lang="cs-CZ" sz="2000" b="1" i="1" dirty="0">
                <a:solidFill>
                  <a:srgbClr val="663300"/>
                </a:solidFill>
                <a:latin typeface="Calibri" panose="020F0502020204030204" pitchFamily="34" charset="0"/>
              </a:rPr>
              <a:t> </a:t>
            </a: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8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   </a:t>
            </a:r>
            <a:endParaRPr lang="cs-CZ" sz="8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</a:t>
            </a:r>
          </a:p>
          <a:p>
            <a:pPr marL="0" indent="0">
              <a:buNone/>
            </a:pPr>
            <a:endParaRPr lang="cs-CZ" sz="20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 		      Přechodová charakteristika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510" y="2147729"/>
            <a:ext cx="2648251" cy="2605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765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1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414" y="362139"/>
            <a:ext cx="8229600" cy="642796"/>
          </a:xfrm>
        </p:spPr>
        <p:txBody>
          <a:bodyPr/>
          <a:lstStyle/>
          <a:p>
            <a:pPr marL="0" indent="0"/>
            <a:r>
              <a:rPr lang="cs-CZ" sz="2800" b="1" i="1" u="sng" dirty="0">
                <a:latin typeface="Calibri" panose="020F0502020204030204" pitchFamily="34" charset="0"/>
              </a:rPr>
              <a:t>RS astatická </a:t>
            </a:r>
            <a:r>
              <a:rPr lang="cs-CZ" sz="2800" b="1" i="1" u="sng" dirty="0" smtClean="0">
                <a:latin typeface="Calibri" panose="020F0502020204030204" pitchFamily="34" charset="0"/>
              </a:rPr>
              <a:t>2. </a:t>
            </a:r>
            <a:r>
              <a:rPr lang="cs-CZ" sz="2800" b="1" i="1" u="sng" dirty="0">
                <a:latin typeface="Calibri" panose="020F0502020204030204" pitchFamily="34" charset="0"/>
              </a:rPr>
              <a:t>řádu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35796" y="4160037"/>
            <a:ext cx="657734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i="1" u="sng" dirty="0">
                <a:latin typeface="Calibri" panose="020F0502020204030204" pitchFamily="34" charset="0"/>
              </a:rPr>
              <a:t>Příklady</a:t>
            </a:r>
            <a:r>
              <a:rPr lang="cs-CZ" sz="2400" dirty="0">
                <a:latin typeface="Calibri" panose="020F0502020204030204" pitchFamily="34" charset="0"/>
              </a:rPr>
              <a:t>: 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dvě </a:t>
            </a:r>
            <a:r>
              <a:rPr lang="cs-CZ" sz="2400" dirty="0">
                <a:latin typeface="Calibri" panose="020F0502020204030204" pitchFamily="34" charset="0"/>
              </a:rPr>
              <a:t>nádrže řazené za sebou s nuceným </a:t>
            </a:r>
            <a:r>
              <a:rPr lang="cs-CZ" sz="2400" dirty="0" smtClean="0">
                <a:latin typeface="Calibri" panose="020F0502020204030204" pitchFamily="34" charset="0"/>
              </a:rPr>
              <a:t>odtokem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letadla </a:t>
            </a:r>
            <a:r>
              <a:rPr lang="cs-CZ" sz="2400" dirty="0">
                <a:latin typeface="Calibri" panose="020F0502020204030204" pitchFamily="34" charset="0"/>
              </a:rPr>
              <a:t>a lodě při regulaci jejich </a:t>
            </a:r>
            <a:r>
              <a:rPr lang="cs-CZ" sz="2400" dirty="0" smtClean="0">
                <a:latin typeface="Calibri" panose="020F0502020204030204" pitchFamily="34" charset="0"/>
              </a:rPr>
              <a:t>kurzu </a:t>
            </a:r>
          </a:p>
          <a:p>
            <a:pPr marL="800100" lvl="1" indent="-342900" algn="just">
              <a:buFont typeface="Calibri" panose="020F0502020204030204" pitchFamily="34" charset="0"/>
              <a:buChar char="−"/>
            </a:pPr>
            <a:r>
              <a:rPr lang="cs-CZ" sz="2400" dirty="0" smtClean="0">
                <a:latin typeface="Calibri" panose="020F0502020204030204" pitchFamily="34" charset="0"/>
              </a:rPr>
              <a:t>vstupní veličina … poloha kormidla</a:t>
            </a:r>
          </a:p>
          <a:p>
            <a:pPr marL="800100" lvl="1" indent="-342900" algn="just">
              <a:buFont typeface="Calibri" panose="020F0502020204030204" pitchFamily="34" charset="0"/>
              <a:buChar char="−"/>
            </a:pPr>
            <a:r>
              <a:rPr lang="cs-CZ" sz="2400" dirty="0" smtClean="0">
                <a:latin typeface="Calibri" panose="020F0502020204030204" pitchFamily="34" charset="0"/>
              </a:rPr>
              <a:t>výstupní veličina … směr letu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31271" y="1002673"/>
            <a:ext cx="7446476" cy="315736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Tato </a:t>
            </a:r>
            <a:r>
              <a:rPr lang="cs-CZ" sz="2400" i="1" dirty="0">
                <a:latin typeface="Calibri" panose="020F0502020204030204" pitchFamily="34" charset="0"/>
              </a:rPr>
              <a:t>RS</a:t>
            </a:r>
            <a:r>
              <a:rPr lang="cs-CZ" sz="2400" dirty="0">
                <a:latin typeface="Calibri" panose="020F0502020204030204" pitchFamily="34" charset="0"/>
              </a:rPr>
              <a:t> je popsána rovnicí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	s</a:t>
            </a:r>
            <a:r>
              <a:rPr lang="cs-CZ" sz="2400" baseline="-25000" dirty="0" smtClean="0">
                <a:latin typeface="Calibri" panose="020F0502020204030204" pitchFamily="34" charset="0"/>
              </a:rPr>
              <a:t>2  </a:t>
            </a:r>
            <a:r>
              <a:rPr lang="cs-CZ" sz="2400" dirty="0">
                <a:latin typeface="Calibri" panose="020F0502020204030204" pitchFamily="34" charset="0"/>
              </a:rPr>
              <a:t>. x´´(t) + </a:t>
            </a:r>
            <a:r>
              <a:rPr lang="cs-CZ" sz="2400" dirty="0" smtClean="0">
                <a:latin typeface="Calibri" panose="020F0502020204030204" pitchFamily="34" charset="0"/>
              </a:rPr>
              <a:t>s</a:t>
            </a:r>
            <a:r>
              <a:rPr lang="cs-CZ" sz="2400" baseline="-25000" dirty="0" smtClean="0">
                <a:latin typeface="Calibri" panose="020F0502020204030204" pitchFamily="34" charset="0"/>
              </a:rPr>
              <a:t>1 </a:t>
            </a:r>
            <a:r>
              <a:rPr lang="cs-CZ" sz="2400" dirty="0">
                <a:latin typeface="Calibri" panose="020F0502020204030204" pitchFamily="34" charset="0"/>
              </a:rPr>
              <a:t>. x´(t) = y(t)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</a:t>
            </a:r>
            <a:r>
              <a:rPr lang="cs-CZ" sz="2400" dirty="0" smtClean="0">
                <a:latin typeface="Calibri" panose="020F0502020204030204" pitchFamily="34" charset="0"/>
              </a:rPr>
              <a:t>Přenos </a:t>
            </a:r>
            <a:r>
              <a:rPr lang="cs-CZ" sz="2400" dirty="0">
                <a:latin typeface="Calibri" panose="020F0502020204030204" pitchFamily="34" charset="0"/>
              </a:rPr>
              <a:t>soustavy je 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	</a:t>
            </a:r>
            <a:r>
              <a:rPr lang="cs-CZ" sz="2000" dirty="0" smtClean="0">
                <a:latin typeface="Calibri" panose="020F0502020204030204" pitchFamily="34" charset="0"/>
              </a:rPr>
              <a:t>kde doba průtahu 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492" y="2302189"/>
            <a:ext cx="6496983" cy="867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204" y="3447206"/>
            <a:ext cx="1019558" cy="900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428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48558" y="2199993"/>
            <a:ext cx="6880632" cy="1683943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Regulované </a:t>
            </a:r>
            <a:r>
              <a:rPr lang="cs-CZ" sz="2400" i="1" dirty="0">
                <a:latin typeface="Calibri" panose="020F0502020204030204" pitchFamily="34" charset="0"/>
              </a:rPr>
              <a:t>soustavy </a:t>
            </a:r>
            <a:r>
              <a:rPr lang="cs-CZ" sz="2400" i="1" dirty="0" smtClean="0">
                <a:latin typeface="Calibri" panose="020F0502020204030204" pitchFamily="34" charset="0"/>
              </a:rPr>
              <a:t>astatické </a:t>
            </a:r>
            <a:r>
              <a:rPr lang="cs-CZ" sz="2400" i="1" dirty="0">
                <a:latin typeface="Calibri" panose="020F0502020204030204" pitchFamily="34" charset="0"/>
              </a:rPr>
              <a:t>– definice, </a:t>
            </a:r>
            <a:r>
              <a:rPr lang="cs-CZ" sz="2400" i="1" dirty="0" smtClean="0">
                <a:latin typeface="Calibri" panose="020F0502020204030204" pitchFamily="34" charset="0"/>
              </a:rPr>
              <a:t>příklady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Porovnej vlastnosti a chování těchto soustav se soustavami statickými!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67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i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obrázky 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6398</TotalTime>
  <Words>360</Words>
  <Application>Microsoft Office PowerPoint</Application>
  <PresentationFormat>Předvádění na obrazovce (4:3)</PresentationFormat>
  <Paragraphs>104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Astatické regulované soustavy</vt:lpstr>
      <vt:lpstr>Astatické regulované soustavy</vt:lpstr>
      <vt:lpstr>RS astatická 1. řádu</vt:lpstr>
      <vt:lpstr>Prezentace aplikace PowerPoint</vt:lpstr>
      <vt:lpstr>RS astatická 2. řádu</vt:lpstr>
      <vt:lpstr>RS astatická 2. řádu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248</cp:revision>
  <dcterms:created xsi:type="dcterms:W3CDTF">2006-12-09T22:12:50Z</dcterms:created>
  <dcterms:modified xsi:type="dcterms:W3CDTF">2014-01-21T21:00:57Z</dcterms:modified>
</cp:coreProperties>
</file>