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0" r:id="rId4"/>
    <p:sldId id="262" r:id="rId5"/>
    <p:sldId id="264" r:id="rId6"/>
    <p:sldId id="261" r:id="rId7"/>
    <p:sldId id="265" r:id="rId8"/>
    <p:sldId id="268" r:id="rId9"/>
    <p:sldId id="263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american-subcontinen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Panajachel.JPG" TargetMode="External"/><Relationship Id="rId4" Type="http://schemas.openxmlformats.org/officeDocument/2006/relationships/hyperlink" Target="http://cs.wikipedia.org/wiki/Soubor:CIA_map_Central_America_&amp;_Caribbea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26801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VY_32_INOVACE_02B_08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Amerika - Střední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jako doplnění slovního seznámení se s učivem. V některých částech je formou animací vizualizována probíraná látka, studenti také musejí hledat v atlase a společně s pedagogem. Do prezentace můžou studenti odpovědi vpisovat. Do výkladu jsou vloženy kontrolní otázky (červeně) k tématu pro zpětnou vazbu učitele. Žáci pracují podle pokynů v prezentaci. Digitálním perem / fixem zapisují odpovědi na interaktivní tabuli a poté si je kontrolují se správným řešením. Žáci se tak aktivně podílejí na tvorbě zápisu do sešitu.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600" b="1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7704" y="6926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Belize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4208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Guatemala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20608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Honduras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35730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Nikaragua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472514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Kostarika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31409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Salvador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55172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ouk 3"/>
          <p:cNvSpPr/>
          <p:nvPr/>
        </p:nvSpPr>
        <p:spPr>
          <a:xfrm rot="864462">
            <a:off x="2585125" y="1152004"/>
            <a:ext cx="6331059" cy="2863075"/>
          </a:xfrm>
          <a:prstGeom prst="arc">
            <a:avLst>
              <a:gd name="adj1" fmla="val 16519772"/>
              <a:gd name="adj2" fmla="val 1648690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louk 1"/>
          <p:cNvSpPr/>
          <p:nvPr/>
        </p:nvSpPr>
        <p:spPr>
          <a:xfrm rot="1917500">
            <a:off x="50246" y="3427167"/>
            <a:ext cx="3744416" cy="1944216"/>
          </a:xfrm>
          <a:prstGeom prst="arc">
            <a:avLst>
              <a:gd name="adj1" fmla="val 16200000"/>
              <a:gd name="adj2" fmla="val 161703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71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ymezení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7 států pevninského mostu + Karibský ostrovní oblouk – 18 závislých území + 13 nezávislých území</a:t>
            </a:r>
          </a:p>
          <a:p>
            <a:r>
              <a:rPr lang="cs-CZ" dirty="0" smtClean="0"/>
              <a:t>Poloha exponovaná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Vyhledej a napiš alespoň 6 závislých a 6 </a:t>
            </a:r>
            <a:r>
              <a:rPr lang="cs-CZ" dirty="0" err="1" smtClean="0">
                <a:solidFill>
                  <a:srgbClr val="FF0000"/>
                </a:solidFill>
              </a:rPr>
              <a:t>nezáv</a:t>
            </a:r>
            <a:r>
              <a:rPr lang="cs-CZ" dirty="0" smtClean="0">
                <a:solidFill>
                  <a:srgbClr val="FF0000"/>
                </a:solidFill>
              </a:rPr>
              <a:t>. území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Urči podle atlasu kolonizátory oblasti, podtrhni správné</a:t>
            </a:r>
          </a:p>
          <a:p>
            <a:r>
              <a:rPr lang="cs-CZ" dirty="0" smtClean="0"/>
              <a:t>Fr., </a:t>
            </a:r>
            <a:r>
              <a:rPr lang="cs-CZ" dirty="0" err="1" smtClean="0"/>
              <a:t>Šp</a:t>
            </a:r>
            <a:r>
              <a:rPr lang="cs-CZ" dirty="0" smtClean="0"/>
              <a:t>., Port., Brit., USA, NL, Belg., Něm., Rusko, </a:t>
            </a:r>
            <a:r>
              <a:rPr lang="cs-CZ" dirty="0" err="1" smtClean="0"/>
              <a:t>Maď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93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Střední Amerika – pevninský most mezi S a J </a:t>
            </a:r>
            <a:r>
              <a:rPr lang="cs-CZ" dirty="0" err="1" smtClean="0"/>
              <a:t>Am</a:t>
            </a:r>
            <a:r>
              <a:rPr lang="cs-CZ" dirty="0" smtClean="0"/>
              <a:t> + ostrovní oblouk - Karibská souostroví ( Malé a Velké Antily)</a:t>
            </a:r>
          </a:p>
          <a:p>
            <a:pPr algn="just"/>
            <a:r>
              <a:rPr lang="cs-CZ" dirty="0" smtClean="0"/>
              <a:t>Směr S – J – pásmo </a:t>
            </a:r>
            <a:r>
              <a:rPr lang="cs-CZ" dirty="0" err="1" smtClean="0"/>
              <a:t>Kordiler</a:t>
            </a:r>
            <a:r>
              <a:rPr lang="cs-CZ" dirty="0" smtClean="0"/>
              <a:t>, nejvyšší na Sierra Madre 4200 m ( </a:t>
            </a:r>
            <a:r>
              <a:rPr lang="cs-CZ" dirty="0" err="1" smtClean="0"/>
              <a:t>Tajumulko</a:t>
            </a:r>
            <a:r>
              <a:rPr lang="cs-CZ" dirty="0" smtClean="0"/>
              <a:t>) na </a:t>
            </a:r>
            <a:r>
              <a:rPr lang="cs-CZ" dirty="0" err="1" smtClean="0"/>
              <a:t>záp</a:t>
            </a:r>
            <a:r>
              <a:rPr lang="cs-CZ" dirty="0" smtClean="0"/>
              <a:t>. pobřeží</a:t>
            </a:r>
          </a:p>
          <a:p>
            <a:pPr algn="just"/>
            <a:r>
              <a:rPr lang="cs-CZ" dirty="0" smtClean="0"/>
              <a:t>Nížiny při </a:t>
            </a:r>
            <a:r>
              <a:rPr lang="cs-CZ" dirty="0" err="1" smtClean="0"/>
              <a:t>vých</a:t>
            </a:r>
            <a:r>
              <a:rPr lang="cs-CZ" dirty="0" smtClean="0"/>
              <a:t>. pobřeží – Guatemala, </a:t>
            </a:r>
            <a:r>
              <a:rPr lang="cs-CZ" dirty="0" err="1" smtClean="0"/>
              <a:t>Nikarag</a:t>
            </a:r>
            <a:r>
              <a:rPr lang="cs-CZ" dirty="0" smtClean="0"/>
              <a:t>., Honduras</a:t>
            </a:r>
          </a:p>
          <a:p>
            <a:pPr algn="just"/>
            <a:r>
              <a:rPr lang="cs-CZ" dirty="0" smtClean="0"/>
              <a:t>Vulkanicky aktivní – </a:t>
            </a:r>
            <a:r>
              <a:rPr lang="cs-CZ" dirty="0" smtClean="0">
                <a:solidFill>
                  <a:srgbClr val="FF0000"/>
                </a:solidFill>
              </a:rPr>
              <a:t>sopky – původ ?</a:t>
            </a:r>
          </a:p>
          <a:p>
            <a:pPr algn="just"/>
            <a:r>
              <a:rPr lang="cs-CZ" dirty="0" smtClean="0"/>
              <a:t>Tropický pás – větší srážky na V</a:t>
            </a:r>
          </a:p>
          <a:p>
            <a:pPr algn="just"/>
            <a:r>
              <a:rPr lang="cs-CZ" dirty="0" smtClean="0"/>
              <a:t>Vertikální zonalita </a:t>
            </a:r>
          </a:p>
          <a:p>
            <a:pPr algn="just"/>
            <a:r>
              <a:rPr lang="cs-CZ" dirty="0" smtClean="0"/>
              <a:t>Karibik – hornaté Haiti, </a:t>
            </a:r>
            <a:r>
              <a:rPr lang="cs-CZ" dirty="0"/>
              <a:t>J</a:t>
            </a:r>
            <a:r>
              <a:rPr lang="cs-CZ" dirty="0" smtClean="0"/>
              <a:t>amajka a jih Kuby</a:t>
            </a:r>
          </a:p>
          <a:p>
            <a:pPr algn="just"/>
            <a:r>
              <a:rPr lang="cs-CZ" dirty="0" smtClean="0"/>
              <a:t>Korálové ovy – Bahamy</a:t>
            </a:r>
          </a:p>
          <a:p>
            <a:pPr algn="just"/>
            <a:r>
              <a:rPr lang="cs-CZ" dirty="0" smtClean="0"/>
              <a:t>Klima tropické – trop. cyklóny - devastace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22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Řeky San Juan, </a:t>
            </a:r>
            <a:r>
              <a:rPr lang="cs-CZ" dirty="0" err="1" smtClean="0"/>
              <a:t>Coco</a:t>
            </a:r>
            <a:r>
              <a:rPr lang="cs-CZ" dirty="0" smtClean="0"/>
              <a:t>, </a:t>
            </a:r>
            <a:r>
              <a:rPr lang="cs-CZ" dirty="0" err="1" smtClean="0"/>
              <a:t>Patuca</a:t>
            </a:r>
            <a:r>
              <a:rPr lang="cs-CZ" dirty="0" smtClean="0"/>
              <a:t>…+ kratší řeky se spádem na </a:t>
            </a:r>
            <a:r>
              <a:rPr lang="cs-CZ" dirty="0" err="1" smtClean="0"/>
              <a:t>tichomoř</a:t>
            </a:r>
            <a:r>
              <a:rPr lang="cs-CZ" dirty="0" smtClean="0"/>
              <a:t>. Pobřeží</a:t>
            </a:r>
          </a:p>
          <a:p>
            <a:r>
              <a:rPr lang="cs-CZ" dirty="0" smtClean="0"/>
              <a:t>Jezera Nikaragua, Managua, </a:t>
            </a:r>
            <a:r>
              <a:rPr lang="cs-CZ" dirty="0" err="1" smtClean="0"/>
              <a:t>Izabal</a:t>
            </a:r>
            <a:r>
              <a:rPr lang="cs-CZ" dirty="0" smtClean="0"/>
              <a:t>, + vulkanická jezera</a:t>
            </a:r>
          </a:p>
          <a:p>
            <a:r>
              <a:rPr lang="cs-CZ" dirty="0" smtClean="0"/>
              <a:t>Klima – </a:t>
            </a:r>
            <a:r>
              <a:rPr lang="cs-CZ" dirty="0" err="1" smtClean="0"/>
              <a:t>vert</a:t>
            </a:r>
            <a:r>
              <a:rPr lang="cs-CZ" dirty="0" smtClean="0"/>
              <a:t>. Zonalita – </a:t>
            </a:r>
            <a:r>
              <a:rPr lang="cs-CZ" dirty="0" err="1" smtClean="0"/>
              <a:t>terra</a:t>
            </a:r>
            <a:r>
              <a:rPr lang="cs-CZ" dirty="0" smtClean="0"/>
              <a:t> </a:t>
            </a:r>
            <a:r>
              <a:rPr lang="cs-CZ" dirty="0" err="1" smtClean="0"/>
              <a:t>templada</a:t>
            </a:r>
            <a:r>
              <a:rPr lang="cs-CZ" dirty="0" smtClean="0"/>
              <a:t>, </a:t>
            </a:r>
            <a:r>
              <a:rPr lang="cs-CZ" dirty="0" err="1" smtClean="0"/>
              <a:t>terra</a:t>
            </a:r>
            <a:r>
              <a:rPr lang="cs-CZ" dirty="0" smtClean="0"/>
              <a:t> </a:t>
            </a:r>
            <a:r>
              <a:rPr lang="cs-CZ" dirty="0" err="1" smtClean="0"/>
              <a:t>fria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Pobřeží Nikaragui – 5000mm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786"/>
            <a:ext cx="4177063" cy="2767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43023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Jezero </a:t>
            </a:r>
            <a:r>
              <a:rPr lang="cs-CZ" dirty="0" err="1" smtClean="0"/>
              <a:t>Atitlán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43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85656" y="628650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NP </a:t>
            </a:r>
            <a:r>
              <a:rPr lang="cs-CZ" dirty="0" err="1" smtClean="0"/>
              <a:t>Amistad</a:t>
            </a:r>
            <a:r>
              <a:rPr lang="cs-CZ" dirty="0" smtClean="0"/>
              <a:t> - Panama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2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5069160"/>
          </a:xfrm>
        </p:spPr>
        <p:txBody>
          <a:bodyPr/>
          <a:lstStyle/>
          <a:p>
            <a:r>
              <a:rPr lang="cs-CZ" dirty="0" smtClean="0"/>
              <a:t>Původní </a:t>
            </a:r>
            <a:r>
              <a:rPr lang="cs-CZ" b="1" dirty="0" smtClean="0"/>
              <a:t>indiánské</a:t>
            </a:r>
            <a:r>
              <a:rPr lang="cs-CZ" dirty="0" smtClean="0"/>
              <a:t> obyv. – Guatemala, </a:t>
            </a:r>
            <a:r>
              <a:rPr lang="cs-CZ" b="1" dirty="0" smtClean="0"/>
              <a:t>mestici</a:t>
            </a:r>
            <a:r>
              <a:rPr lang="cs-CZ" dirty="0" smtClean="0"/>
              <a:t>  (60%) – </a:t>
            </a:r>
            <a:r>
              <a:rPr lang="cs-CZ" dirty="0" err="1" smtClean="0"/>
              <a:t>Hondur</a:t>
            </a:r>
            <a:r>
              <a:rPr lang="cs-CZ" dirty="0" smtClean="0"/>
              <a:t>., Panama, </a:t>
            </a:r>
            <a:r>
              <a:rPr lang="cs-CZ" b="1" dirty="0" smtClean="0"/>
              <a:t>negroidní obyv. </a:t>
            </a:r>
            <a:r>
              <a:rPr lang="cs-CZ" dirty="0" smtClean="0"/>
              <a:t>– Belize, </a:t>
            </a:r>
            <a:r>
              <a:rPr lang="cs-CZ" dirty="0" err="1" smtClean="0"/>
              <a:t>karibik</a:t>
            </a:r>
            <a:r>
              <a:rPr lang="cs-CZ" dirty="0" smtClean="0"/>
              <a:t> – </a:t>
            </a:r>
            <a:r>
              <a:rPr lang="cs-CZ" dirty="0"/>
              <a:t>H</a:t>
            </a:r>
            <a:r>
              <a:rPr lang="cs-CZ" dirty="0" smtClean="0"/>
              <a:t>aiti…, europoidní – Kostarika, Nikaragua</a:t>
            </a:r>
          </a:p>
          <a:p>
            <a:r>
              <a:rPr lang="cs-CZ" dirty="0" smtClean="0"/>
              <a:t>Hustota na ostrovech vysoká, </a:t>
            </a:r>
            <a:r>
              <a:rPr lang="cs-CZ" dirty="0" err="1" smtClean="0"/>
              <a:t>nerovnom</a:t>
            </a:r>
            <a:r>
              <a:rPr lang="cs-CZ" dirty="0" smtClean="0"/>
              <a:t>. </a:t>
            </a:r>
            <a:r>
              <a:rPr lang="cs-CZ" dirty="0" err="1"/>
              <a:t>r</a:t>
            </a:r>
            <a:r>
              <a:rPr lang="cs-CZ" dirty="0" err="1" smtClean="0"/>
              <a:t>ozmíst</a:t>
            </a:r>
            <a:r>
              <a:rPr lang="cs-CZ" dirty="0" smtClean="0"/>
              <a:t>. (360 </a:t>
            </a:r>
            <a:r>
              <a:rPr lang="cs-CZ" dirty="0" err="1" smtClean="0"/>
              <a:t>obyv</a:t>
            </a:r>
            <a:r>
              <a:rPr lang="cs-CZ" dirty="0" smtClean="0"/>
              <a:t>/km2) – při pobřeží</a:t>
            </a:r>
          </a:p>
          <a:p>
            <a:r>
              <a:rPr lang="cs-CZ" dirty="0" smtClean="0"/>
              <a:t>Jazyky – Aj , </a:t>
            </a:r>
            <a:r>
              <a:rPr lang="cs-CZ" dirty="0" err="1" smtClean="0"/>
              <a:t>Šp</a:t>
            </a:r>
            <a:r>
              <a:rPr lang="cs-CZ" dirty="0" smtClean="0"/>
              <a:t>., Kreolština, </a:t>
            </a:r>
            <a:r>
              <a:rPr lang="cs-CZ" dirty="0" err="1" smtClean="0"/>
              <a:t>holad</a:t>
            </a:r>
            <a:r>
              <a:rPr lang="cs-CZ" dirty="0" smtClean="0"/>
              <a:t>., fr., indiánské j., ..</a:t>
            </a:r>
          </a:p>
          <a:p>
            <a:r>
              <a:rPr lang="cs-CZ" dirty="0" smtClean="0"/>
              <a:t>Křesťanství, islám – 2%, tradiční </a:t>
            </a:r>
            <a:r>
              <a:rPr lang="cs-CZ" dirty="0" err="1" smtClean="0"/>
              <a:t>afr</a:t>
            </a:r>
            <a:r>
              <a:rPr lang="cs-CZ" dirty="0" smtClean="0"/>
              <a:t>., </a:t>
            </a:r>
            <a:r>
              <a:rPr lang="cs-CZ" dirty="0" err="1" smtClean="0"/>
              <a:t>woodoo</a:t>
            </a:r>
            <a:endParaRPr lang="cs-CZ" dirty="0" smtClean="0"/>
          </a:p>
          <a:p>
            <a:r>
              <a:rPr lang="cs-CZ" dirty="0" smtClean="0"/>
              <a:t>Pp je ve střední </a:t>
            </a:r>
            <a:r>
              <a:rPr lang="cs-CZ" dirty="0" err="1" smtClean="0"/>
              <a:t>am</a:t>
            </a:r>
            <a:r>
              <a:rPr lang="cs-CZ" dirty="0" smtClean="0"/>
              <a:t>. vysoký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84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600200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Banánové republiky -</a:t>
            </a:r>
            <a:r>
              <a:rPr lang="cs-CZ" dirty="0" smtClean="0"/>
              <a:t> (</a:t>
            </a:r>
            <a:r>
              <a:rPr lang="cs-CZ" dirty="0"/>
              <a:t>Guatemala, Honduras, Kostarika, Panama) </a:t>
            </a:r>
            <a:r>
              <a:rPr lang="cs-CZ" dirty="0" smtClean="0"/>
              <a:t>výroba cukrové </a:t>
            </a:r>
            <a:r>
              <a:rPr lang="cs-CZ" dirty="0"/>
              <a:t>třtiny (Belize, Kuba, Portoriko), </a:t>
            </a:r>
            <a:r>
              <a:rPr lang="cs-CZ" dirty="0" smtClean="0"/>
              <a:t> káva </a:t>
            </a:r>
            <a:r>
              <a:rPr lang="cs-CZ" dirty="0"/>
              <a:t>(Guatemala, Nikaragua, Honduras, Salvador). </a:t>
            </a:r>
            <a:endParaRPr lang="cs-CZ" dirty="0" smtClean="0"/>
          </a:p>
          <a:p>
            <a:r>
              <a:rPr lang="cs-CZ" dirty="0" smtClean="0"/>
              <a:t>40% půdy </a:t>
            </a:r>
          </a:p>
          <a:p>
            <a:r>
              <a:rPr lang="cs-CZ" dirty="0"/>
              <a:t>Cukrová třtina, pomeranče, grepy, fazole, banány, kukuřice, kokosové ořechy, </a:t>
            </a:r>
            <a:r>
              <a:rPr lang="cs-CZ" dirty="0" smtClean="0"/>
              <a:t>káva, </a:t>
            </a:r>
            <a:r>
              <a:rPr lang="cs-CZ" dirty="0"/>
              <a:t>bavlna , rýže, zelenina, banány, citrusy, ananasy</a:t>
            </a:r>
          </a:p>
          <a:p>
            <a:r>
              <a:rPr lang="cs-CZ" dirty="0"/>
              <a:t>Těžba dřeva – mahagon, cedr</a:t>
            </a:r>
          </a:p>
          <a:p>
            <a:r>
              <a:rPr lang="cs-CZ" dirty="0"/>
              <a:t>Skot, prasata, drůbež, chov dobytka a </a:t>
            </a:r>
            <a:r>
              <a:rPr lang="cs-CZ" dirty="0" smtClean="0"/>
              <a:t>rybolov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43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925144"/>
          </a:xfrm>
        </p:spPr>
        <p:txBody>
          <a:bodyPr>
            <a:normAutofit/>
          </a:bodyPr>
          <a:lstStyle/>
          <a:p>
            <a:r>
              <a:rPr lang="cs-CZ" dirty="0"/>
              <a:t>Průmysl - zpracování </a:t>
            </a:r>
            <a:r>
              <a:rPr lang="cs-CZ" dirty="0" err="1"/>
              <a:t>zeměd</a:t>
            </a:r>
            <a:r>
              <a:rPr lang="cs-CZ" dirty="0"/>
              <a:t>. plodin</a:t>
            </a:r>
          </a:p>
          <a:p>
            <a:r>
              <a:rPr lang="cs-CZ" dirty="0"/>
              <a:t>nedostatek </a:t>
            </a:r>
            <a:r>
              <a:rPr lang="cs-CZ" dirty="0" err="1" smtClean="0"/>
              <a:t>ner</a:t>
            </a:r>
            <a:r>
              <a:rPr lang="cs-CZ" dirty="0" smtClean="0"/>
              <a:t>. </a:t>
            </a:r>
            <a:r>
              <a:rPr lang="cs-CZ" dirty="0"/>
              <a:t>surovin - </a:t>
            </a:r>
            <a:r>
              <a:rPr lang="cs-CZ" dirty="0" smtClean="0"/>
              <a:t>bauxit Jamajka, </a:t>
            </a:r>
            <a:r>
              <a:rPr lang="cs-CZ" dirty="0"/>
              <a:t>ropa a antimon – </a:t>
            </a:r>
            <a:r>
              <a:rPr lang="cs-CZ" dirty="0" err="1"/>
              <a:t>Guatem</a:t>
            </a:r>
            <a:r>
              <a:rPr lang="cs-CZ" dirty="0"/>
              <a:t>. </a:t>
            </a:r>
          </a:p>
          <a:p>
            <a:r>
              <a:rPr lang="cs-CZ" dirty="0"/>
              <a:t>Kuba je na vyšší úrovni industrializace, avšak nepovedlo se zde zrealizovat plánovaný sovětský model průmyslu.</a:t>
            </a:r>
          </a:p>
          <a:p>
            <a:r>
              <a:rPr lang="cs-CZ" dirty="0" smtClean="0"/>
              <a:t>Ostrovní </a:t>
            </a:r>
            <a:r>
              <a:rPr lang="cs-CZ" dirty="0"/>
              <a:t>země - cestovní ruch – Bahamy, Portoriko, Jamajka, Dominikánská republika a další.</a:t>
            </a:r>
          </a:p>
          <a:p>
            <a:r>
              <a:rPr lang="cs-CZ" smtClean="0"/>
              <a:t>Panamský průplav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02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střední </a:t>
            </a:r>
            <a:r>
              <a:rPr lang="cs-CZ" sz="1400" dirty="0" err="1" smtClean="0">
                <a:latin typeface="Calibri" pitchFamily="34" charset="0"/>
              </a:rPr>
              <a:t>ameriky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22.6.2013].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3"/>
              </a:rPr>
              <a:t>http://cs.wikipedia.org/wiki/Soubor:Centralamerican-subcontinen.png </a:t>
            </a:r>
            <a:r>
              <a:rPr lang="cs-CZ" sz="1400" dirty="0" smtClean="0">
                <a:latin typeface="Calibri" pitchFamily="34" charset="0"/>
              </a:rPr>
              <a:t> </a:t>
            </a: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4: Mapa Karibiku. </a:t>
            </a:r>
            <a:r>
              <a:rPr lang="cs-CZ" sz="1400" dirty="0"/>
              <a:t>BRIANSKI.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22.6.2013].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4"/>
              </a:rPr>
              <a:t>http://cs.wikipedia.org/wiki/Soubor:CIA_map_Central_America_%</a:t>
            </a:r>
            <a:r>
              <a:rPr lang="cs-CZ" sz="1400" dirty="0" smtClean="0">
                <a:hlinkClick r:id="rId4"/>
              </a:rPr>
              <a:t>26_Caribbean.png</a:t>
            </a:r>
            <a:endParaRPr lang="cs-CZ" sz="1400" dirty="0">
              <a:hlinkClick r:id="rId4"/>
            </a:endParaRP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7: Jezero </a:t>
            </a:r>
            <a:r>
              <a:rPr lang="cs-CZ" sz="1400" dirty="0" err="1" smtClean="0"/>
              <a:t>Atitlán</a:t>
            </a:r>
            <a:r>
              <a:rPr lang="cs-CZ" sz="1400" dirty="0" smtClean="0"/>
              <a:t>. </a:t>
            </a:r>
            <a:r>
              <a:rPr lang="it-IT" sz="1400" dirty="0" smtClean="0"/>
              <a:t>AXCORDION</a:t>
            </a:r>
            <a:r>
              <a:rPr lang="it-IT" sz="1400" dirty="0"/>
              <a:t>. </a:t>
            </a:r>
            <a:r>
              <a:rPr lang="it-IT" sz="1400" i="1" dirty="0"/>
              <a:t>wikipedie</a:t>
            </a:r>
            <a:r>
              <a:rPr lang="it-IT" sz="1400" dirty="0"/>
              <a:t> [online]. [cit. </a:t>
            </a:r>
            <a:r>
              <a:rPr lang="cs-CZ" sz="1400" dirty="0" smtClean="0"/>
              <a:t>22</a:t>
            </a:r>
            <a:r>
              <a:rPr lang="it-IT" sz="1400" dirty="0" smtClean="0"/>
              <a:t>.</a:t>
            </a:r>
            <a:r>
              <a:rPr lang="cs-CZ" sz="1400" dirty="0" smtClean="0"/>
              <a:t>6</a:t>
            </a:r>
            <a:r>
              <a:rPr lang="it-IT" sz="1400" dirty="0" smtClean="0"/>
              <a:t>.201</a:t>
            </a:r>
            <a:r>
              <a:rPr lang="cs-CZ" sz="1400" dirty="0" smtClean="0"/>
              <a:t>3</a:t>
            </a:r>
            <a:r>
              <a:rPr lang="it-IT" sz="1400" dirty="0" smtClean="0"/>
              <a:t>]. </a:t>
            </a:r>
            <a:r>
              <a:rPr lang="it-IT" sz="1400" dirty="0"/>
              <a:t>Dostupný na WWW: </a:t>
            </a:r>
            <a:r>
              <a:rPr lang="it-IT" sz="1400" dirty="0">
                <a:hlinkClick r:id="rId5"/>
              </a:rPr>
              <a:t>http://cs.wikipedia.org/wiki/Soubor:Panajachel.JPG </a:t>
            </a:r>
            <a:r>
              <a:rPr lang="cs-CZ" sz="1400" dirty="0" smtClean="0">
                <a:hlinkClick r:id="rId5"/>
              </a:rPr>
              <a:t>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380</TotalTime>
  <Words>670</Words>
  <Application>Microsoft Office PowerPoint</Application>
  <PresentationFormat>Předvádění na obrazovce (4:3)</PresentationFormat>
  <Paragraphs>81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DUM</vt:lpstr>
      <vt:lpstr>Prezentace aplikace PowerPoint</vt:lpstr>
      <vt:lpstr>ANOTACE</vt:lpstr>
      <vt:lpstr>Prezentace aplikace PowerPoint</vt:lpstr>
      <vt:lpstr>Prezentace aplikace PowerPoint</vt:lpstr>
      <vt:lpstr>Vymezení</vt:lpstr>
      <vt:lpstr>FGS</vt:lpstr>
      <vt:lpstr>FGS</vt:lpstr>
      <vt:lpstr>Prezentace aplikace PowerPoint</vt:lpstr>
      <vt:lpstr>Obyvatelstvo</vt:lpstr>
      <vt:lpstr>Hospodářství</vt:lpstr>
      <vt:lpstr>Hospodářství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22</cp:revision>
  <dcterms:created xsi:type="dcterms:W3CDTF">2013-09-26T08:02:37Z</dcterms:created>
  <dcterms:modified xsi:type="dcterms:W3CDTF">2014-01-13T17:52:22Z</dcterms:modified>
</cp:coreProperties>
</file>