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0" r:id="rId4"/>
    <p:sldId id="261" r:id="rId5"/>
    <p:sldId id="268" r:id="rId6"/>
    <p:sldId id="263" r:id="rId7"/>
    <p:sldId id="262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www:%20http://cs.wikipedia.org/wiki/Soubor:Andenlaender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cs.wikipedia.org/wiki/Soubor:Humboldt_current.jpg" TargetMode="External"/><Relationship Id="rId4" Type="http://schemas.openxmlformats.org/officeDocument/2006/relationships/hyperlink" Target="http://cs.wikipedia.org/wiki/Soubor:Llama_en_la_laguna_Colorada_Potos%C3%AD_Boliv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89970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VY_32_INOVACE_02B_09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Amerika – Jižní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(Andské státy)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jako doplnění slovního seznámení se s učivem. V některých částech je formou animací vizualizována probíraná látka, studenti také musejí hledat v atlase a společně s pedagogem. Do prezentace můžou studenti odpovědi vpisovat. Do výkladu jsou vloženy kontrolní otázky (červeně) k tématu pro zpětnou vazbu učitele. Žáci pracují podle pokynů v prezentaci. Digitálním perem / fixem zapisují odpovědi na interaktivní tabuli a poté si je kontrolují se správným řešením. Žáci se tak aktivně podílejí na tvorbě zápisu do sešitu. </a:t>
            </a:r>
          </a:p>
          <a:p>
            <a:pPr marL="0" indent="0">
              <a:buNone/>
            </a:pPr>
            <a:endParaRPr lang="cs-CZ" sz="18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71303"/>
            <a:ext cx="5073293" cy="6670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76672"/>
            <a:ext cx="41044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ANDSKÉ STÁTY</a:t>
            </a:r>
          </a:p>
          <a:p>
            <a:r>
              <a:rPr lang="cs-CZ" sz="3600" dirty="0" smtClean="0"/>
              <a:t>1.Kolumbie</a:t>
            </a:r>
          </a:p>
          <a:p>
            <a:endParaRPr lang="cs-CZ" sz="3600" dirty="0"/>
          </a:p>
          <a:p>
            <a:r>
              <a:rPr lang="cs-CZ" sz="3600" dirty="0" smtClean="0"/>
              <a:t>2.Ekvádor</a:t>
            </a:r>
          </a:p>
          <a:p>
            <a:endParaRPr lang="cs-CZ" sz="3600" dirty="0"/>
          </a:p>
          <a:p>
            <a:r>
              <a:rPr lang="cs-CZ" sz="3600" dirty="0" smtClean="0"/>
              <a:t>3.Bolívie</a:t>
            </a:r>
          </a:p>
          <a:p>
            <a:endParaRPr lang="cs-CZ" sz="3600" dirty="0"/>
          </a:p>
          <a:p>
            <a:r>
              <a:rPr lang="cs-CZ" sz="3600" dirty="0" smtClean="0"/>
              <a:t>4.Peru</a:t>
            </a:r>
          </a:p>
          <a:p>
            <a:endParaRPr lang="cs-CZ" sz="3600" dirty="0"/>
          </a:p>
          <a:p>
            <a:r>
              <a:rPr lang="cs-CZ" sz="3600" dirty="0"/>
              <a:t>5.Chile.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0527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4220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24028" y="2132856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68144" y="2708920"/>
            <a:ext cx="597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41490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Pásmo </a:t>
            </a:r>
            <a:r>
              <a:rPr lang="cs-CZ" dirty="0" err="1" smtClean="0"/>
              <a:t>Kordiler</a:t>
            </a:r>
            <a:r>
              <a:rPr lang="cs-CZ" dirty="0" smtClean="0"/>
              <a:t> / And - - společný rys</a:t>
            </a:r>
          </a:p>
          <a:p>
            <a:r>
              <a:rPr lang="cs-CZ" dirty="0" err="1"/>
              <a:t>Nazca</a:t>
            </a:r>
            <a:r>
              <a:rPr lang="cs-CZ" dirty="0" smtClean="0"/>
              <a:t> a Jihoamerická deska / </a:t>
            </a:r>
            <a:r>
              <a:rPr lang="cs-CZ" dirty="0" smtClean="0">
                <a:solidFill>
                  <a:srgbClr val="FF0000"/>
                </a:solidFill>
              </a:rPr>
              <a:t>SUBDUKCE</a:t>
            </a:r>
          </a:p>
          <a:p>
            <a:r>
              <a:rPr lang="cs-CZ" dirty="0" err="1" smtClean="0"/>
              <a:t>Nej</a:t>
            </a:r>
            <a:r>
              <a:rPr lang="cs-CZ" dirty="0" smtClean="0"/>
              <a:t> </a:t>
            </a:r>
            <a:r>
              <a:rPr lang="cs-CZ" dirty="0"/>
              <a:t>vrchol – </a:t>
            </a:r>
            <a:r>
              <a:rPr lang="cs-CZ" dirty="0" smtClean="0"/>
              <a:t>Aconcagua - 6959m(Argentina)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Atacamaský</a:t>
            </a:r>
            <a:r>
              <a:rPr lang="cs-CZ" dirty="0" smtClean="0">
                <a:solidFill>
                  <a:srgbClr val="FF0000"/>
                </a:solidFill>
              </a:rPr>
              <a:t> příkop – </a:t>
            </a:r>
            <a:r>
              <a:rPr lang="cs-CZ" dirty="0" smtClean="0">
                <a:solidFill>
                  <a:srgbClr val="FF0000"/>
                </a:solidFill>
              </a:rPr>
              <a:t>7300m</a:t>
            </a:r>
            <a:r>
              <a:rPr lang="cs-CZ" dirty="0" smtClean="0"/>
              <a:t>, tektonická </a:t>
            </a:r>
            <a:r>
              <a:rPr lang="cs-CZ" dirty="0" smtClean="0"/>
              <a:t>aktivita – endogenní procesy</a:t>
            </a:r>
          </a:p>
          <a:p>
            <a:r>
              <a:rPr lang="cs-CZ" dirty="0" smtClean="0"/>
              <a:t>Podobně jako v USA dvě pásma And – V a 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Chimborazo, </a:t>
            </a:r>
            <a:r>
              <a:rPr lang="cs-CZ" dirty="0" err="1" smtClean="0">
                <a:solidFill>
                  <a:srgbClr val="FF0000"/>
                </a:solidFill>
              </a:rPr>
              <a:t>Cotopaxi</a:t>
            </a:r>
            <a:r>
              <a:rPr lang="cs-CZ" dirty="0" smtClean="0">
                <a:solidFill>
                  <a:srgbClr val="FF0000"/>
                </a:solidFill>
              </a:rPr>
              <a:t>, Nevada de </a:t>
            </a:r>
            <a:r>
              <a:rPr lang="cs-CZ" dirty="0" err="1" smtClean="0">
                <a:solidFill>
                  <a:srgbClr val="FF0000"/>
                </a:solidFill>
              </a:rPr>
              <a:t>Huascarán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pásma – pobřežní nížina (</a:t>
            </a:r>
            <a:r>
              <a:rPr lang="cs-CZ" dirty="0" err="1" smtClean="0"/>
              <a:t>Costa</a:t>
            </a:r>
            <a:r>
              <a:rPr lang="cs-CZ" dirty="0" smtClean="0"/>
              <a:t>) – různé </a:t>
            </a:r>
            <a:r>
              <a:rPr lang="cs-CZ" dirty="0" err="1" smtClean="0"/>
              <a:t>geobiomy,Andy</a:t>
            </a:r>
            <a:r>
              <a:rPr lang="cs-CZ" dirty="0" smtClean="0"/>
              <a:t> a prales </a:t>
            </a:r>
          </a:p>
          <a:p>
            <a:r>
              <a:rPr lang="cs-CZ" dirty="0" smtClean="0"/>
              <a:t>Pramenná oblast Amazonky, </a:t>
            </a:r>
            <a:r>
              <a:rPr lang="cs-CZ" dirty="0" err="1" smtClean="0"/>
              <a:t>Orinoco</a:t>
            </a:r>
            <a:endParaRPr lang="cs-CZ" dirty="0" smtClean="0"/>
          </a:p>
          <a:p>
            <a:r>
              <a:rPr lang="cs-CZ" dirty="0" err="1" smtClean="0"/>
              <a:t>Nejvýšše</a:t>
            </a:r>
            <a:r>
              <a:rPr lang="cs-CZ" dirty="0" smtClean="0"/>
              <a:t> položené splavné jezero – Titicaca – 3800m</a:t>
            </a:r>
          </a:p>
          <a:p>
            <a:r>
              <a:rPr lang="cs-CZ" dirty="0" smtClean="0"/>
              <a:t>Slané j. </a:t>
            </a:r>
            <a:r>
              <a:rPr lang="cs-CZ" dirty="0" err="1" smtClean="0"/>
              <a:t>Poopo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52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368152"/>
          </a:xfrm>
        </p:spPr>
        <p:txBody>
          <a:bodyPr/>
          <a:lstStyle/>
          <a:p>
            <a:r>
              <a:rPr lang="cs-CZ" dirty="0"/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40560"/>
          </a:xfrm>
        </p:spPr>
        <p:txBody>
          <a:bodyPr>
            <a:noAutofit/>
          </a:bodyPr>
          <a:lstStyle/>
          <a:p>
            <a:r>
              <a:rPr lang="cs-CZ" dirty="0"/>
              <a:t>Pramenná oblast Amazonky, </a:t>
            </a:r>
            <a:r>
              <a:rPr lang="cs-CZ" dirty="0" err="1"/>
              <a:t>Orinoco</a:t>
            </a:r>
            <a:endParaRPr lang="cs-CZ" dirty="0"/>
          </a:p>
          <a:p>
            <a:r>
              <a:rPr lang="cs-CZ" dirty="0" err="1"/>
              <a:t>Nejvýšše</a:t>
            </a:r>
            <a:r>
              <a:rPr lang="cs-CZ" dirty="0"/>
              <a:t> položené splavné jezero – </a:t>
            </a:r>
            <a:r>
              <a:rPr lang="cs-CZ" dirty="0">
                <a:solidFill>
                  <a:srgbClr val="FF0000"/>
                </a:solidFill>
              </a:rPr>
              <a:t>Titicaca</a:t>
            </a:r>
            <a:r>
              <a:rPr lang="cs-CZ" dirty="0"/>
              <a:t> – 3800m</a:t>
            </a:r>
          </a:p>
          <a:p>
            <a:r>
              <a:rPr lang="cs-CZ" dirty="0"/>
              <a:t>Slané j. </a:t>
            </a:r>
            <a:r>
              <a:rPr lang="cs-CZ" dirty="0" err="1"/>
              <a:t>Poopo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Horká </a:t>
            </a:r>
            <a:r>
              <a:rPr lang="cs-CZ" dirty="0"/>
              <a:t>země (</a:t>
            </a:r>
            <a:r>
              <a:rPr lang="cs-CZ" dirty="0" err="1"/>
              <a:t>tierra</a:t>
            </a:r>
            <a:r>
              <a:rPr lang="cs-CZ" dirty="0"/>
              <a:t> </a:t>
            </a:r>
            <a:r>
              <a:rPr lang="cs-CZ" dirty="0" err="1"/>
              <a:t>caliente</a:t>
            </a:r>
            <a:r>
              <a:rPr lang="cs-CZ" dirty="0"/>
              <a:t>) do výšky 800 m n. m. - 23 °C.</a:t>
            </a:r>
          </a:p>
          <a:p>
            <a:r>
              <a:rPr lang="cs-CZ" dirty="0"/>
              <a:t>Mírná země (</a:t>
            </a:r>
            <a:r>
              <a:rPr lang="cs-CZ" dirty="0" err="1"/>
              <a:t>tierra</a:t>
            </a:r>
            <a:r>
              <a:rPr lang="cs-CZ" dirty="0"/>
              <a:t> </a:t>
            </a:r>
            <a:r>
              <a:rPr lang="cs-CZ" dirty="0" err="1"/>
              <a:t>templada</a:t>
            </a:r>
            <a:r>
              <a:rPr lang="cs-CZ" dirty="0"/>
              <a:t>) do 1700 m n. m. 17 °C - 23 °C</a:t>
            </a:r>
          </a:p>
          <a:p>
            <a:r>
              <a:rPr lang="cs-CZ" dirty="0"/>
              <a:t>Chladnou zemi (</a:t>
            </a:r>
            <a:r>
              <a:rPr lang="cs-CZ" dirty="0" err="1"/>
              <a:t>tierra</a:t>
            </a:r>
            <a:r>
              <a:rPr lang="cs-CZ" dirty="0"/>
              <a:t> </a:t>
            </a:r>
            <a:r>
              <a:rPr lang="cs-CZ" dirty="0" err="1"/>
              <a:t>fría</a:t>
            </a:r>
            <a:r>
              <a:rPr lang="cs-CZ" dirty="0"/>
              <a:t>) do 2500 m n. m. 17 °C</a:t>
            </a:r>
          </a:p>
          <a:p>
            <a:r>
              <a:rPr lang="cs-CZ" dirty="0"/>
              <a:t>Studená země (</a:t>
            </a:r>
            <a:r>
              <a:rPr lang="cs-CZ" dirty="0" err="1"/>
              <a:t>tierra</a:t>
            </a:r>
            <a:r>
              <a:rPr lang="cs-CZ" dirty="0"/>
              <a:t> </a:t>
            </a:r>
            <a:r>
              <a:rPr lang="cs-CZ" dirty="0" err="1"/>
              <a:t>helada</a:t>
            </a:r>
            <a:r>
              <a:rPr lang="cs-CZ" dirty="0"/>
              <a:t>) do 4500 </a:t>
            </a:r>
            <a:r>
              <a:rPr lang="cs-CZ" dirty="0" err="1"/>
              <a:t>m.n.m</a:t>
            </a:r>
            <a:r>
              <a:rPr lang="cs-CZ" dirty="0"/>
              <a:t> </a:t>
            </a:r>
          </a:p>
          <a:p>
            <a:r>
              <a:rPr lang="cs-CZ" dirty="0"/>
              <a:t>Zasněžená země ( </a:t>
            </a:r>
            <a:r>
              <a:rPr lang="cs-CZ" dirty="0" err="1"/>
              <a:t>tierra</a:t>
            </a:r>
            <a:r>
              <a:rPr lang="cs-CZ" dirty="0"/>
              <a:t> </a:t>
            </a:r>
            <a:r>
              <a:rPr lang="cs-CZ" dirty="0" err="1"/>
              <a:t>nevada</a:t>
            </a:r>
            <a:r>
              <a:rPr lang="cs-CZ" dirty="0"/>
              <a:t>) sníh, ledovce </a:t>
            </a:r>
            <a:endParaRPr lang="cs-CZ" dirty="0" smtClean="0"/>
          </a:p>
          <a:p>
            <a:r>
              <a:rPr lang="cs-CZ" dirty="0" smtClean="0"/>
              <a:t>Makroklimatičtí činitelé </a:t>
            </a:r>
          </a:p>
          <a:p>
            <a:r>
              <a:rPr lang="cs-CZ" dirty="0" smtClean="0"/>
              <a:t>Peruánský proud – 50 - 3000mm srážky</a:t>
            </a:r>
          </a:p>
          <a:p>
            <a:r>
              <a:rPr lang="cs-CZ" dirty="0" smtClean="0"/>
              <a:t>Jih Chile – ledovce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9" y="5301208"/>
            <a:ext cx="1960490" cy="1556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63093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34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/>
              <a:t>Indiánské státy </a:t>
            </a:r>
            <a:r>
              <a:rPr lang="cs-CZ" dirty="0" err="1" smtClean="0"/>
              <a:t>nej</a:t>
            </a:r>
            <a:r>
              <a:rPr lang="cs-CZ" dirty="0" smtClean="0"/>
              <a:t> % původního obyv. </a:t>
            </a:r>
          </a:p>
          <a:p>
            <a:r>
              <a:rPr lang="cs-CZ" dirty="0" smtClean="0"/>
              <a:t>Říše Inků /14-15 st. </a:t>
            </a:r>
            <a:r>
              <a:rPr lang="cs-CZ" dirty="0" err="1" smtClean="0"/>
              <a:t>Nej</a:t>
            </a:r>
            <a:r>
              <a:rPr lang="cs-CZ" dirty="0" smtClean="0"/>
              <a:t> – na tu dobu vyspělost</a:t>
            </a:r>
          </a:p>
          <a:p>
            <a:r>
              <a:rPr lang="cs-CZ" dirty="0" smtClean="0"/>
              <a:t>Indiáni + mestici  - 2/3 populace, negroidní r.</a:t>
            </a:r>
          </a:p>
          <a:p>
            <a:r>
              <a:rPr lang="cs-CZ" dirty="0" smtClean="0"/>
              <a:t>Špatné demografické údaje – nízká </a:t>
            </a:r>
            <a:r>
              <a:rPr lang="cs-CZ" dirty="0" err="1" smtClean="0"/>
              <a:t>střed.d.ž</a:t>
            </a:r>
            <a:r>
              <a:rPr lang="cs-CZ" dirty="0" smtClean="0"/>
              <a:t>., </a:t>
            </a:r>
            <a:r>
              <a:rPr lang="cs-CZ" dirty="0" smtClean="0"/>
              <a:t>vysoký Pp</a:t>
            </a:r>
          </a:p>
          <a:p>
            <a:r>
              <a:rPr lang="cs-CZ" dirty="0" smtClean="0"/>
              <a:t>Jazyky španělština, </a:t>
            </a:r>
            <a:r>
              <a:rPr lang="cs-CZ" dirty="0" err="1" smtClean="0"/>
              <a:t>kečua</a:t>
            </a:r>
            <a:r>
              <a:rPr lang="cs-CZ" dirty="0" smtClean="0"/>
              <a:t>, </a:t>
            </a:r>
            <a:r>
              <a:rPr lang="cs-CZ" dirty="0" err="1" smtClean="0"/>
              <a:t>aymarština</a:t>
            </a:r>
            <a:r>
              <a:rPr lang="cs-CZ" dirty="0" smtClean="0"/>
              <a:t>….</a:t>
            </a:r>
            <a:endParaRPr lang="cs-CZ" dirty="0" smtClean="0"/>
          </a:p>
          <a:p>
            <a:r>
              <a:rPr lang="cs-CZ" dirty="0" smtClean="0"/>
              <a:t>90% katolíci, animistická n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Nerovnoměrné rozmístění – </a:t>
            </a:r>
            <a:r>
              <a:rPr lang="cs-CZ" dirty="0" err="1" smtClean="0"/>
              <a:t>přír</a:t>
            </a:r>
            <a:r>
              <a:rPr lang="cs-CZ" dirty="0" smtClean="0"/>
              <a:t>. </a:t>
            </a:r>
            <a:r>
              <a:rPr lang="cs-CZ" dirty="0" err="1" smtClean="0"/>
              <a:t>podm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63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Zemědělství</a:t>
            </a:r>
          </a:p>
          <a:p>
            <a:r>
              <a:rPr lang="cs-CZ" dirty="0" smtClean="0"/>
              <a:t>&gt;1/3 EAO</a:t>
            </a:r>
          </a:p>
          <a:p>
            <a:r>
              <a:rPr lang="cs-CZ" dirty="0" smtClean="0"/>
              <a:t>Intenzivní  zavlažování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skot, prasata</a:t>
            </a:r>
            <a:r>
              <a:rPr lang="cs-CZ" dirty="0" smtClean="0"/>
              <a:t>, </a:t>
            </a:r>
            <a:r>
              <a:rPr lang="cs-CZ" dirty="0"/>
              <a:t>ovce, lamy, </a:t>
            </a:r>
            <a:r>
              <a:rPr lang="cs-CZ" dirty="0" smtClean="0"/>
              <a:t>alpaky - vlna, drůbež</a:t>
            </a:r>
            <a:endParaRPr lang="cs-CZ" dirty="0" smtClean="0"/>
          </a:p>
          <a:p>
            <a:r>
              <a:rPr lang="cs-CZ" dirty="0"/>
              <a:t>kukuřice, rýže, ječmen, brambory, maniok, </a:t>
            </a:r>
            <a:r>
              <a:rPr lang="cs-CZ" dirty="0" smtClean="0"/>
              <a:t>sója, </a:t>
            </a:r>
            <a:r>
              <a:rPr lang="cs-CZ" dirty="0"/>
              <a:t>banány, citrusy, káva</a:t>
            </a:r>
            <a:r>
              <a:rPr lang="cs-CZ" dirty="0" smtClean="0"/>
              <a:t>, c. </a:t>
            </a:r>
            <a:r>
              <a:rPr lang="cs-CZ" dirty="0" smtClean="0"/>
              <a:t>třtina, ananas, </a:t>
            </a:r>
            <a:r>
              <a:rPr lang="cs-CZ" dirty="0" smtClean="0">
                <a:solidFill>
                  <a:srgbClr val="FF0000"/>
                </a:solidFill>
              </a:rPr>
              <a:t>KOKA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Malé farmy – bohatí farmáři</a:t>
            </a:r>
          </a:p>
          <a:p>
            <a:r>
              <a:rPr lang="cs-CZ" dirty="0" smtClean="0"/>
              <a:t>Eroze půdy v </a:t>
            </a:r>
            <a:r>
              <a:rPr lang="cs-CZ" dirty="0" smtClean="0"/>
              <a:t>Andách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Rybolov – Peru/El-</a:t>
            </a:r>
            <a:r>
              <a:rPr lang="cs-CZ" dirty="0" err="1" smtClean="0">
                <a:solidFill>
                  <a:srgbClr val="FF0000"/>
                </a:solidFill>
              </a:rPr>
              <a:t>Niňo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, Ekvádor – garnáti</a:t>
            </a:r>
          </a:p>
          <a:p>
            <a:r>
              <a:rPr lang="cs-CZ" dirty="0" smtClean="0"/>
              <a:t>Těžba dřeva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0352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u="sng" dirty="0" smtClean="0"/>
              <a:t>Průmysl</a:t>
            </a:r>
          </a:p>
          <a:p>
            <a:r>
              <a:rPr lang="cs-CZ" dirty="0" smtClean="0"/>
              <a:t>Těžební – zlato, ropa, zemní p.,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Sn</a:t>
            </a:r>
            <a:r>
              <a:rPr lang="cs-CZ" dirty="0" smtClean="0"/>
              <a:t>, …export</a:t>
            </a:r>
          </a:p>
          <a:p>
            <a:r>
              <a:rPr lang="cs-CZ" dirty="0" smtClean="0"/>
              <a:t>Energetický – hydro – většina</a:t>
            </a:r>
          </a:p>
          <a:p>
            <a:r>
              <a:rPr lang="cs-CZ" dirty="0" smtClean="0"/>
              <a:t>Hutnictví</a:t>
            </a:r>
          </a:p>
          <a:p>
            <a:r>
              <a:rPr lang="cs-CZ" dirty="0" smtClean="0"/>
              <a:t>Petrochemie – Kolumbie</a:t>
            </a:r>
          </a:p>
          <a:p>
            <a:r>
              <a:rPr lang="cs-CZ" dirty="0" smtClean="0"/>
              <a:t>Potravin. – rybí moučka, konzerv.</a:t>
            </a:r>
          </a:p>
          <a:p>
            <a:r>
              <a:rPr lang="cs-CZ" dirty="0" smtClean="0"/>
              <a:t>Významný - CR  - </a:t>
            </a:r>
            <a:r>
              <a:rPr lang="cs-CZ" dirty="0" smtClean="0">
                <a:solidFill>
                  <a:srgbClr val="FF0000"/>
                </a:solidFill>
              </a:rPr>
              <a:t>Kde?</a:t>
            </a:r>
          </a:p>
          <a:p>
            <a:r>
              <a:rPr lang="cs-CZ" dirty="0"/>
              <a:t>Malá diverzifikace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93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Vysvětli vznik povrchu andských států </a:t>
            </a:r>
          </a:p>
          <a:p>
            <a:r>
              <a:rPr lang="cs-CZ" dirty="0" smtClean="0"/>
              <a:t>2. Jaké jsou hlavní 3 </a:t>
            </a:r>
            <a:r>
              <a:rPr lang="cs-CZ" dirty="0" err="1" smtClean="0"/>
              <a:t>geobiomy</a:t>
            </a:r>
            <a:endParaRPr lang="cs-CZ" dirty="0" smtClean="0"/>
          </a:p>
          <a:p>
            <a:r>
              <a:rPr lang="cs-CZ" dirty="0" smtClean="0"/>
              <a:t>3. Charakterizuj Amazonku</a:t>
            </a:r>
          </a:p>
          <a:p>
            <a:r>
              <a:rPr lang="cs-CZ" dirty="0" smtClean="0"/>
              <a:t>4. Specifikuj klima oblasti</a:t>
            </a:r>
          </a:p>
          <a:p>
            <a:r>
              <a:rPr lang="cs-CZ" dirty="0" smtClean="0"/>
              <a:t>5. Jaké jsou typické rysy obyvatelstva</a:t>
            </a:r>
          </a:p>
          <a:p>
            <a:r>
              <a:rPr lang="cs-CZ" dirty="0" smtClean="0"/>
              <a:t>6. Jaké jsou hlavní komodity zemědělství</a:t>
            </a:r>
          </a:p>
          <a:p>
            <a:r>
              <a:rPr lang="cs-CZ" dirty="0" smtClean="0"/>
              <a:t>7. Podle atlasu vyhledej a doplň </a:t>
            </a:r>
            <a:r>
              <a:rPr lang="cs-CZ" dirty="0" err="1" smtClean="0"/>
              <a:t>ner.suroviny</a:t>
            </a:r>
            <a:endParaRPr lang="cs-CZ" dirty="0" smtClean="0"/>
          </a:p>
          <a:p>
            <a:r>
              <a:rPr lang="cs-CZ" dirty="0" smtClean="0"/>
              <a:t>8. Charakterizuj průmysl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25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</p:spPr>
        <p:txBody>
          <a:bodyPr>
            <a:normAutofit fontScale="62500" lnSpcReduction="20000"/>
          </a:bodyPr>
          <a:lstStyle/>
          <a:p>
            <a:r>
              <a:rPr lang="cs-CZ" sz="2500" dirty="0"/>
              <a:t>1. Vysvětli vznik povrchu andských států </a:t>
            </a:r>
            <a:endParaRPr lang="cs-CZ" sz="2500" dirty="0" smtClean="0"/>
          </a:p>
          <a:p>
            <a:r>
              <a:rPr lang="cs-CZ" sz="2500" dirty="0" err="1">
                <a:solidFill>
                  <a:srgbClr val="FF0000"/>
                </a:solidFill>
              </a:rPr>
              <a:t>Nazca</a:t>
            </a:r>
            <a:r>
              <a:rPr lang="cs-CZ" sz="2500" dirty="0">
                <a:solidFill>
                  <a:srgbClr val="FF0000"/>
                </a:solidFill>
              </a:rPr>
              <a:t> a Jihoamerická deska / </a:t>
            </a:r>
            <a:r>
              <a:rPr lang="cs-CZ" sz="2500" dirty="0" err="1" smtClean="0">
                <a:solidFill>
                  <a:srgbClr val="FF0000"/>
                </a:solidFill>
              </a:rPr>
              <a:t>SUBDUKCE,tektonická</a:t>
            </a:r>
            <a:r>
              <a:rPr lang="cs-CZ" sz="2500" dirty="0" smtClean="0">
                <a:solidFill>
                  <a:srgbClr val="FF0000"/>
                </a:solidFill>
              </a:rPr>
              <a:t> </a:t>
            </a:r>
            <a:r>
              <a:rPr lang="cs-CZ" sz="2500" dirty="0">
                <a:solidFill>
                  <a:srgbClr val="FF0000"/>
                </a:solidFill>
              </a:rPr>
              <a:t>aktivita – endogenní </a:t>
            </a:r>
            <a:r>
              <a:rPr lang="cs-CZ" sz="2500" dirty="0" smtClean="0">
                <a:solidFill>
                  <a:srgbClr val="FF0000"/>
                </a:solidFill>
              </a:rPr>
              <a:t>procesy…</a:t>
            </a:r>
            <a:endParaRPr lang="cs-CZ" sz="2500" dirty="0"/>
          </a:p>
          <a:p>
            <a:r>
              <a:rPr lang="cs-CZ" sz="2500" dirty="0"/>
              <a:t>2. Jaké jsou hlavní 3 </a:t>
            </a:r>
            <a:r>
              <a:rPr lang="cs-CZ" sz="2500" dirty="0" err="1" smtClean="0"/>
              <a:t>geobiomy</a:t>
            </a:r>
            <a:endParaRPr lang="cs-CZ" sz="2500" dirty="0" smtClean="0"/>
          </a:p>
          <a:p>
            <a:r>
              <a:rPr lang="pt-BR" sz="2500" dirty="0">
                <a:solidFill>
                  <a:srgbClr val="FF0000"/>
                </a:solidFill>
              </a:rPr>
              <a:t>pobřežní nížina (Costa</a:t>
            </a:r>
            <a:r>
              <a:rPr lang="pt-BR" sz="2500" dirty="0" smtClean="0">
                <a:solidFill>
                  <a:srgbClr val="FF0000"/>
                </a:solidFill>
              </a:rPr>
              <a:t>)</a:t>
            </a:r>
            <a:r>
              <a:rPr lang="cs-CZ" sz="2500" dirty="0" smtClean="0">
                <a:solidFill>
                  <a:srgbClr val="FF0000"/>
                </a:solidFill>
              </a:rPr>
              <a:t>,</a:t>
            </a:r>
            <a:r>
              <a:rPr lang="pt-BR" sz="2500" dirty="0" smtClean="0">
                <a:solidFill>
                  <a:srgbClr val="FF0000"/>
                </a:solidFill>
              </a:rPr>
              <a:t> </a:t>
            </a:r>
            <a:r>
              <a:rPr lang="cs-CZ" sz="2500" dirty="0" smtClean="0">
                <a:solidFill>
                  <a:srgbClr val="FF0000"/>
                </a:solidFill>
              </a:rPr>
              <a:t>velehory </a:t>
            </a:r>
            <a:r>
              <a:rPr lang="pt-BR" sz="2500" dirty="0" smtClean="0">
                <a:solidFill>
                  <a:srgbClr val="FF0000"/>
                </a:solidFill>
              </a:rPr>
              <a:t>a </a:t>
            </a:r>
            <a:r>
              <a:rPr lang="pt-BR" sz="2500" dirty="0">
                <a:solidFill>
                  <a:srgbClr val="FF0000"/>
                </a:solidFill>
              </a:rPr>
              <a:t>prales </a:t>
            </a:r>
            <a:endParaRPr lang="cs-CZ" sz="2500" dirty="0">
              <a:solidFill>
                <a:srgbClr val="FF0000"/>
              </a:solidFill>
            </a:endParaRPr>
          </a:p>
          <a:p>
            <a:r>
              <a:rPr lang="cs-CZ" sz="2500" dirty="0" smtClean="0"/>
              <a:t>3. </a:t>
            </a:r>
            <a:r>
              <a:rPr lang="cs-CZ" sz="2500" dirty="0"/>
              <a:t>Specifikuj klima </a:t>
            </a:r>
            <a:r>
              <a:rPr lang="cs-CZ" sz="2500" dirty="0" smtClean="0"/>
              <a:t>oblasti</a:t>
            </a:r>
          </a:p>
          <a:p>
            <a:r>
              <a:rPr lang="cs-CZ" sz="2500" dirty="0">
                <a:solidFill>
                  <a:srgbClr val="FF0000"/>
                </a:solidFill>
              </a:rPr>
              <a:t>Horká země (</a:t>
            </a:r>
            <a:r>
              <a:rPr lang="cs-CZ" sz="2500" dirty="0" err="1">
                <a:solidFill>
                  <a:srgbClr val="FF0000"/>
                </a:solidFill>
              </a:rPr>
              <a:t>tierra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err="1">
                <a:solidFill>
                  <a:srgbClr val="FF0000"/>
                </a:solidFill>
              </a:rPr>
              <a:t>caliente</a:t>
            </a:r>
            <a:r>
              <a:rPr lang="cs-CZ" sz="2500" dirty="0">
                <a:solidFill>
                  <a:srgbClr val="FF0000"/>
                </a:solidFill>
              </a:rPr>
              <a:t>) do výšky 800 m n. m. - 23 °C.</a:t>
            </a:r>
          </a:p>
          <a:p>
            <a:r>
              <a:rPr lang="cs-CZ" sz="2500" dirty="0">
                <a:solidFill>
                  <a:srgbClr val="FF0000"/>
                </a:solidFill>
              </a:rPr>
              <a:t>Mírná země (</a:t>
            </a:r>
            <a:r>
              <a:rPr lang="cs-CZ" sz="2500" dirty="0" err="1">
                <a:solidFill>
                  <a:srgbClr val="FF0000"/>
                </a:solidFill>
              </a:rPr>
              <a:t>tierra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err="1">
                <a:solidFill>
                  <a:srgbClr val="FF0000"/>
                </a:solidFill>
              </a:rPr>
              <a:t>templada</a:t>
            </a:r>
            <a:r>
              <a:rPr lang="cs-CZ" sz="2500" dirty="0">
                <a:solidFill>
                  <a:srgbClr val="FF0000"/>
                </a:solidFill>
              </a:rPr>
              <a:t>) do 1700 m n. m. 17 °C - 23 °C</a:t>
            </a:r>
          </a:p>
          <a:p>
            <a:r>
              <a:rPr lang="cs-CZ" sz="2500" dirty="0">
                <a:solidFill>
                  <a:srgbClr val="FF0000"/>
                </a:solidFill>
              </a:rPr>
              <a:t>Chladnou zemi (</a:t>
            </a:r>
            <a:r>
              <a:rPr lang="cs-CZ" sz="2500" dirty="0" err="1">
                <a:solidFill>
                  <a:srgbClr val="FF0000"/>
                </a:solidFill>
              </a:rPr>
              <a:t>tierra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err="1">
                <a:solidFill>
                  <a:srgbClr val="FF0000"/>
                </a:solidFill>
              </a:rPr>
              <a:t>fría</a:t>
            </a:r>
            <a:r>
              <a:rPr lang="cs-CZ" sz="2500" dirty="0">
                <a:solidFill>
                  <a:srgbClr val="FF0000"/>
                </a:solidFill>
              </a:rPr>
              <a:t>) do 2500 m n. m. 17 °C</a:t>
            </a:r>
          </a:p>
          <a:p>
            <a:r>
              <a:rPr lang="cs-CZ" sz="2500" dirty="0">
                <a:solidFill>
                  <a:srgbClr val="FF0000"/>
                </a:solidFill>
              </a:rPr>
              <a:t>Studená země (</a:t>
            </a:r>
            <a:r>
              <a:rPr lang="cs-CZ" sz="2500" dirty="0" err="1">
                <a:solidFill>
                  <a:srgbClr val="FF0000"/>
                </a:solidFill>
              </a:rPr>
              <a:t>tierra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err="1">
                <a:solidFill>
                  <a:srgbClr val="FF0000"/>
                </a:solidFill>
              </a:rPr>
              <a:t>helada</a:t>
            </a:r>
            <a:r>
              <a:rPr lang="cs-CZ" sz="2500" dirty="0">
                <a:solidFill>
                  <a:srgbClr val="FF0000"/>
                </a:solidFill>
              </a:rPr>
              <a:t>) do 4500 </a:t>
            </a:r>
            <a:r>
              <a:rPr lang="cs-CZ" sz="2500" dirty="0" err="1">
                <a:solidFill>
                  <a:srgbClr val="FF0000"/>
                </a:solidFill>
              </a:rPr>
              <a:t>m.n.m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</a:p>
          <a:p>
            <a:r>
              <a:rPr lang="cs-CZ" sz="2500" dirty="0">
                <a:solidFill>
                  <a:srgbClr val="FF0000"/>
                </a:solidFill>
              </a:rPr>
              <a:t>Zasněžená země ( </a:t>
            </a:r>
            <a:r>
              <a:rPr lang="cs-CZ" sz="2500" dirty="0" err="1">
                <a:solidFill>
                  <a:srgbClr val="FF0000"/>
                </a:solidFill>
              </a:rPr>
              <a:t>tierra</a:t>
            </a:r>
            <a:r>
              <a:rPr lang="cs-CZ" sz="2500" dirty="0">
                <a:solidFill>
                  <a:srgbClr val="FF0000"/>
                </a:solidFill>
              </a:rPr>
              <a:t> </a:t>
            </a:r>
            <a:r>
              <a:rPr lang="cs-CZ" sz="2500" dirty="0" err="1">
                <a:solidFill>
                  <a:srgbClr val="FF0000"/>
                </a:solidFill>
              </a:rPr>
              <a:t>nevada</a:t>
            </a:r>
            <a:r>
              <a:rPr lang="cs-CZ" sz="2500" dirty="0">
                <a:solidFill>
                  <a:srgbClr val="FF0000"/>
                </a:solidFill>
              </a:rPr>
              <a:t>) sníh, ledovce </a:t>
            </a:r>
          </a:p>
          <a:p>
            <a:r>
              <a:rPr lang="cs-CZ" sz="2500" dirty="0" smtClean="0"/>
              <a:t>4. </a:t>
            </a:r>
            <a:r>
              <a:rPr lang="cs-CZ" sz="2500" dirty="0"/>
              <a:t>Jaké jsou typické rysy </a:t>
            </a:r>
            <a:r>
              <a:rPr lang="cs-CZ" sz="2500" dirty="0" smtClean="0"/>
              <a:t>obyvatelstva</a:t>
            </a:r>
          </a:p>
          <a:p>
            <a:r>
              <a:rPr lang="cs-CZ" sz="2500" dirty="0">
                <a:solidFill>
                  <a:srgbClr val="FF0000"/>
                </a:solidFill>
              </a:rPr>
              <a:t>Indiánské státy </a:t>
            </a:r>
            <a:r>
              <a:rPr lang="cs-CZ" sz="2500" dirty="0" err="1">
                <a:solidFill>
                  <a:srgbClr val="FF0000"/>
                </a:solidFill>
              </a:rPr>
              <a:t>nej</a:t>
            </a:r>
            <a:r>
              <a:rPr lang="cs-CZ" sz="2500" dirty="0">
                <a:solidFill>
                  <a:srgbClr val="FF0000"/>
                </a:solidFill>
              </a:rPr>
              <a:t> % původního obyv. </a:t>
            </a:r>
            <a:r>
              <a:rPr lang="cs-CZ" sz="2500" dirty="0" smtClean="0">
                <a:solidFill>
                  <a:srgbClr val="FF0000"/>
                </a:solidFill>
              </a:rPr>
              <a:t>, Říše </a:t>
            </a:r>
            <a:r>
              <a:rPr lang="cs-CZ" sz="2500" dirty="0">
                <a:solidFill>
                  <a:srgbClr val="FF0000"/>
                </a:solidFill>
              </a:rPr>
              <a:t>Inků /14-15 st. </a:t>
            </a:r>
            <a:r>
              <a:rPr lang="cs-CZ" sz="2500" dirty="0" err="1">
                <a:solidFill>
                  <a:srgbClr val="FF0000"/>
                </a:solidFill>
              </a:rPr>
              <a:t>Nej</a:t>
            </a:r>
            <a:r>
              <a:rPr lang="cs-CZ" sz="2500" dirty="0">
                <a:solidFill>
                  <a:srgbClr val="FF0000"/>
                </a:solidFill>
              </a:rPr>
              <a:t> – na tu dobu vyspělost</a:t>
            </a:r>
          </a:p>
          <a:p>
            <a:r>
              <a:rPr lang="cs-CZ" sz="2500" dirty="0">
                <a:solidFill>
                  <a:srgbClr val="FF0000"/>
                </a:solidFill>
              </a:rPr>
              <a:t>Indiáni + mestici  - 2/3 populace, negroidní r</a:t>
            </a:r>
            <a:r>
              <a:rPr lang="cs-CZ" sz="2500" dirty="0" smtClean="0">
                <a:solidFill>
                  <a:srgbClr val="FF0000"/>
                </a:solidFill>
              </a:rPr>
              <a:t>., Špatné </a:t>
            </a:r>
            <a:r>
              <a:rPr lang="cs-CZ" sz="2500" dirty="0">
                <a:solidFill>
                  <a:srgbClr val="FF0000"/>
                </a:solidFill>
              </a:rPr>
              <a:t>demografické údaje – nízká </a:t>
            </a:r>
            <a:r>
              <a:rPr lang="cs-CZ" sz="2500" dirty="0" err="1">
                <a:solidFill>
                  <a:srgbClr val="FF0000"/>
                </a:solidFill>
              </a:rPr>
              <a:t>střed.d.ž</a:t>
            </a:r>
            <a:r>
              <a:rPr lang="cs-CZ" sz="2500" dirty="0">
                <a:solidFill>
                  <a:srgbClr val="FF0000"/>
                </a:solidFill>
              </a:rPr>
              <a:t>., vysoký Pp</a:t>
            </a:r>
          </a:p>
          <a:p>
            <a:r>
              <a:rPr lang="cs-CZ" sz="2500" dirty="0" smtClean="0"/>
              <a:t>5. </a:t>
            </a:r>
            <a:r>
              <a:rPr lang="cs-CZ" sz="2500" dirty="0"/>
              <a:t>Jaké jsou hlavní komodity </a:t>
            </a:r>
            <a:r>
              <a:rPr lang="cs-CZ" sz="2500" dirty="0" smtClean="0"/>
              <a:t>zemědělství</a:t>
            </a:r>
          </a:p>
          <a:p>
            <a:r>
              <a:rPr lang="cs-CZ" sz="2500" dirty="0">
                <a:solidFill>
                  <a:srgbClr val="FF0000"/>
                </a:solidFill>
              </a:rPr>
              <a:t>skot, prasata, ovce, lamy, alpaky - vlna, drůbež</a:t>
            </a:r>
          </a:p>
          <a:p>
            <a:r>
              <a:rPr lang="cs-CZ" sz="2500" dirty="0">
                <a:solidFill>
                  <a:srgbClr val="FF0000"/>
                </a:solidFill>
              </a:rPr>
              <a:t>kukuřice, rýže, ječmen, brambory, maniok, sója, banány, citrusy, káva, c. třtina, ananas, KOKA</a:t>
            </a:r>
          </a:p>
          <a:p>
            <a:r>
              <a:rPr lang="cs-CZ" sz="2500" dirty="0" smtClean="0"/>
              <a:t>6. </a:t>
            </a:r>
            <a:r>
              <a:rPr lang="cs-CZ" sz="2500" dirty="0"/>
              <a:t>Podle atlasu vyhledej a doplň </a:t>
            </a:r>
            <a:r>
              <a:rPr lang="cs-CZ" sz="2500" dirty="0" err="1" smtClean="0"/>
              <a:t>ner.suroviny</a:t>
            </a:r>
            <a:endParaRPr lang="cs-CZ" sz="2500" dirty="0" smtClean="0"/>
          </a:p>
          <a:p>
            <a:r>
              <a:rPr lang="cs-CZ" sz="2500" dirty="0">
                <a:solidFill>
                  <a:srgbClr val="FF0000"/>
                </a:solidFill>
              </a:rPr>
              <a:t>zlato, ropa, zemní p., </a:t>
            </a:r>
            <a:r>
              <a:rPr lang="cs-CZ" sz="2500" dirty="0" err="1">
                <a:solidFill>
                  <a:srgbClr val="FF0000"/>
                </a:solidFill>
              </a:rPr>
              <a:t>Cu</a:t>
            </a:r>
            <a:r>
              <a:rPr lang="cs-CZ" sz="2500" dirty="0">
                <a:solidFill>
                  <a:srgbClr val="FF0000"/>
                </a:solidFill>
              </a:rPr>
              <a:t>, </a:t>
            </a:r>
            <a:r>
              <a:rPr lang="cs-CZ" sz="2500" dirty="0" err="1">
                <a:solidFill>
                  <a:srgbClr val="FF0000"/>
                </a:solidFill>
              </a:rPr>
              <a:t>Ag</a:t>
            </a:r>
            <a:r>
              <a:rPr lang="cs-CZ" sz="2500" dirty="0">
                <a:solidFill>
                  <a:srgbClr val="FF0000"/>
                </a:solidFill>
              </a:rPr>
              <a:t>, </a:t>
            </a:r>
            <a:r>
              <a:rPr lang="cs-CZ" sz="2500" dirty="0" err="1">
                <a:solidFill>
                  <a:srgbClr val="FF0000"/>
                </a:solidFill>
              </a:rPr>
              <a:t>Fe</a:t>
            </a:r>
            <a:r>
              <a:rPr lang="cs-CZ" sz="2500" dirty="0">
                <a:solidFill>
                  <a:srgbClr val="FF0000"/>
                </a:solidFill>
              </a:rPr>
              <a:t>, </a:t>
            </a:r>
            <a:r>
              <a:rPr lang="cs-CZ" sz="2500" dirty="0" err="1">
                <a:solidFill>
                  <a:srgbClr val="FF0000"/>
                </a:solidFill>
              </a:rPr>
              <a:t>Sn</a:t>
            </a:r>
            <a:endParaRPr lang="cs-CZ" sz="2500" dirty="0">
              <a:solidFill>
                <a:srgbClr val="FF0000"/>
              </a:solidFill>
            </a:endParaRPr>
          </a:p>
          <a:p>
            <a:r>
              <a:rPr lang="cs-CZ" sz="2500" dirty="0" smtClean="0"/>
              <a:t>7. </a:t>
            </a:r>
            <a:r>
              <a:rPr lang="cs-CZ" sz="2500" dirty="0"/>
              <a:t>Charakterizuj </a:t>
            </a:r>
            <a:r>
              <a:rPr lang="cs-CZ" sz="2500" dirty="0" smtClean="0"/>
              <a:t>průmysl</a:t>
            </a:r>
          </a:p>
          <a:p>
            <a:r>
              <a:rPr lang="cs-CZ" sz="2500" dirty="0">
                <a:solidFill>
                  <a:srgbClr val="FF0000"/>
                </a:solidFill>
              </a:rPr>
              <a:t>Těžební </a:t>
            </a:r>
            <a:r>
              <a:rPr lang="cs-CZ" sz="2500" dirty="0" smtClean="0">
                <a:solidFill>
                  <a:srgbClr val="FF0000"/>
                </a:solidFill>
              </a:rPr>
              <a:t>,Energetický </a:t>
            </a:r>
            <a:r>
              <a:rPr lang="cs-CZ" sz="2500" dirty="0">
                <a:solidFill>
                  <a:srgbClr val="FF0000"/>
                </a:solidFill>
              </a:rPr>
              <a:t>– hydro – </a:t>
            </a:r>
            <a:r>
              <a:rPr lang="cs-CZ" sz="2500" dirty="0" err="1" smtClean="0">
                <a:solidFill>
                  <a:srgbClr val="FF0000"/>
                </a:solidFill>
              </a:rPr>
              <a:t>většina,Hutnictví</a:t>
            </a:r>
            <a:r>
              <a:rPr lang="cs-CZ" sz="2500" dirty="0" smtClean="0">
                <a:solidFill>
                  <a:srgbClr val="FF0000"/>
                </a:solidFill>
              </a:rPr>
              <a:t>, Petrochemie </a:t>
            </a:r>
            <a:r>
              <a:rPr lang="cs-CZ" sz="2500" dirty="0">
                <a:solidFill>
                  <a:srgbClr val="FF0000"/>
                </a:solidFill>
              </a:rPr>
              <a:t>– </a:t>
            </a:r>
            <a:r>
              <a:rPr lang="cs-CZ" sz="2500" dirty="0" smtClean="0">
                <a:solidFill>
                  <a:srgbClr val="FF0000"/>
                </a:solidFill>
              </a:rPr>
              <a:t>Kolumbie, Potravin</a:t>
            </a:r>
            <a:r>
              <a:rPr lang="cs-CZ" sz="2500" dirty="0">
                <a:solidFill>
                  <a:srgbClr val="FF0000"/>
                </a:solidFill>
              </a:rPr>
              <a:t>. – rybí moučka, </a:t>
            </a:r>
            <a:r>
              <a:rPr lang="cs-CZ" sz="2500" dirty="0" err="1" smtClean="0">
                <a:solidFill>
                  <a:srgbClr val="FF0000"/>
                </a:solidFill>
              </a:rPr>
              <a:t>konzerv,Významný</a:t>
            </a:r>
            <a:r>
              <a:rPr lang="cs-CZ" sz="2500" dirty="0" smtClean="0">
                <a:solidFill>
                  <a:srgbClr val="FF0000"/>
                </a:solidFill>
              </a:rPr>
              <a:t> </a:t>
            </a:r>
            <a:r>
              <a:rPr lang="cs-CZ" sz="2500" dirty="0">
                <a:solidFill>
                  <a:srgbClr val="FF0000"/>
                </a:solidFill>
              </a:rPr>
              <a:t>- CR </a:t>
            </a:r>
            <a:r>
              <a:rPr lang="cs-CZ" sz="2500" dirty="0" smtClean="0">
                <a:solidFill>
                  <a:srgbClr val="FF0000"/>
                </a:solidFill>
              </a:rPr>
              <a:t>, Malá </a:t>
            </a:r>
            <a:r>
              <a:rPr lang="cs-CZ" sz="2500" dirty="0">
                <a:solidFill>
                  <a:srgbClr val="FF0000"/>
                </a:solidFill>
              </a:rPr>
              <a:t>diverzifikace</a:t>
            </a:r>
          </a:p>
          <a:p>
            <a:endParaRPr lang="cs-CZ" sz="25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66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4249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3: Mapa Jižní Ameriky. HANS </a:t>
            </a:r>
            <a:r>
              <a:rPr lang="cs-CZ" sz="1400" dirty="0"/>
              <a:t>URIAN.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23.6.2013]. </a:t>
            </a:r>
            <a:r>
              <a:rPr lang="cs-CZ" sz="1400" dirty="0"/>
              <a:t>Dostupný na </a:t>
            </a:r>
            <a:r>
              <a:rPr lang="cs-CZ" sz="1400" dirty="0">
                <a:hlinkClick r:id="rId3"/>
              </a:rPr>
              <a:t>WWW: http://cs.wikipedia.org/wiki/Soubor:Andenlaender.png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5: Bolivijské </a:t>
            </a:r>
            <a:r>
              <a:rPr lang="cs-CZ" sz="1400" dirty="0" err="1" smtClean="0"/>
              <a:t>Antiplano</a:t>
            </a:r>
            <a:r>
              <a:rPr lang="cs-CZ" sz="1400" dirty="0" smtClean="0"/>
              <a:t>.</a:t>
            </a:r>
            <a:r>
              <a:rPr lang="cs-CZ" sz="1400" dirty="0"/>
              <a:t> PHIL WHITEHOUSE.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smtClean="0"/>
              <a:t>23.6.2013].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4"/>
              </a:rPr>
              <a:t>http://cs.wikipedia.org/wiki/Soubor:Llama_en_la_laguna_Colorada_Potos%C3%AD_Bolivia.jpg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6: </a:t>
            </a:r>
            <a:r>
              <a:rPr lang="cs-CZ" sz="1400" dirty="0" smtClean="0">
                <a:latin typeface="Calibri" pitchFamily="34" charset="0"/>
              </a:rPr>
              <a:t>Peruánský proud-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23.6.2013]. </a:t>
            </a:r>
            <a:r>
              <a:rPr lang="cs-CZ" sz="1400" dirty="0"/>
              <a:t>Dostupný na WWW: http://</a:t>
            </a:r>
            <a:r>
              <a:rPr lang="cs-CZ" sz="1400" dirty="0">
                <a:hlinkClick r:id="rId5" action="ppaction://hlinkfile"/>
              </a:rPr>
              <a:t>cs.wikipedia.org/wiki/Soubor:Humboldt_current.jpg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1013</TotalTime>
  <Words>650</Words>
  <Application>Microsoft Office PowerPoint</Application>
  <PresentationFormat>Předvádění na obrazovce (4:3)</PresentationFormat>
  <Paragraphs>130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</vt:lpstr>
      <vt:lpstr>Prezentace aplikace PowerPoint</vt:lpstr>
      <vt:lpstr>ANOTACE</vt:lpstr>
      <vt:lpstr>Prezentace aplikace PowerPoint</vt:lpstr>
      <vt:lpstr>Přírodní podmínky</vt:lpstr>
      <vt:lpstr>Prezentace aplikace PowerPoint</vt:lpstr>
      <vt:lpstr>Přírodní podmínky</vt:lpstr>
      <vt:lpstr>Obyvatelstvo</vt:lpstr>
      <vt:lpstr>Hospodářství</vt:lpstr>
      <vt:lpstr>Hospodářství</vt:lpstr>
      <vt:lpstr>Opakování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36</cp:revision>
  <dcterms:created xsi:type="dcterms:W3CDTF">2013-09-26T08:02:37Z</dcterms:created>
  <dcterms:modified xsi:type="dcterms:W3CDTF">2014-01-14T23:19:31Z</dcterms:modified>
</cp:coreProperties>
</file>