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8" r:id="rId2"/>
    <p:sldId id="257" r:id="rId3"/>
    <p:sldId id="262" r:id="rId4"/>
    <p:sldId id="260" r:id="rId5"/>
    <p:sldId id="270" r:id="rId6"/>
    <p:sldId id="261" r:id="rId7"/>
    <p:sldId id="271" r:id="rId8"/>
    <p:sldId id="263" r:id="rId9"/>
    <p:sldId id="264" r:id="rId10"/>
    <p:sldId id="265" r:id="rId11"/>
    <p:sldId id="266" r:id="rId12"/>
    <p:sldId id="272" r:id="rId13"/>
    <p:sldId id="267" r:id="rId14"/>
    <p:sldId id="273" r:id="rId15"/>
    <p:sldId id="269" r:id="rId16"/>
    <p:sldId id="268" r:id="rId17"/>
    <p:sldId id="274" r:id="rId18"/>
    <p:sldId id="259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16" y="3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8392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eliefmap_of_Australia.pn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2660219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David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Rohusch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VY_32_INOVACE_02B_11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Austrálie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Mimoevropské regiony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30/6/2013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Škola: Gymnázium Chomutov, 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            Mostecká 3000, 430 01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Třída: 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4.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ročník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4.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letého gymnázia 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Výstup:  </a:t>
            </a:r>
            <a:r>
              <a:rPr lang="cs-CZ" sz="1400" dirty="0" err="1">
                <a:solidFill>
                  <a:schemeClr val="tx1"/>
                </a:solidFill>
                <a:latin typeface="Calibri" pitchFamily="34" charset="0"/>
              </a:rPr>
              <a:t>Powerpointová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 prezentace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Obor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:  Zeměpis/Geografie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Využití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:  Výuka zeměpisu / geografie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Pomůcky:   PC učitele, tabule, atlas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Inovace: Materiál je určen jako doplnění slovního seznámení se s učivem. V některých částech je formou animací vizualizována probíraná látka, studenti také musejí hledat v atlase a společně s pedagogem. Do prezentace můžou studenti odpovědi vpisovat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. 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Do výkladu jsou vloženy kontrolní otázky k tématu pro zpětnou vazbu učitele. Žáci pracují podle pokynů v prezentaci. Digitálním perem / fixem zapisují odpovědi na interaktivní tabuli a poté si je kontrolují se správným řešením. Žáci se tak aktivně podílejí na tvorbě zápisu do sešitu.</a:t>
            </a:r>
          </a:p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  <a:latin typeface="Calibri" pitchFamily="34" charset="0"/>
              </a:rPr>
              <a:t>Materiál je určen k interaktivní výuce.</a:t>
            </a:r>
          </a:p>
          <a:p>
            <a:pPr marL="0" indent="0">
              <a:buNone/>
            </a:pPr>
            <a:endParaRPr lang="cs-CZ" sz="20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-117"/>
            <a:ext cx="7368009" cy="67587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3567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84784"/>
          </a:xfrm>
        </p:spPr>
        <p:txBody>
          <a:bodyPr/>
          <a:lstStyle/>
          <a:p>
            <a:r>
              <a:rPr lang="cs-CZ" sz="8000" dirty="0" smtClean="0"/>
              <a:t>Austrálie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69371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Specifika regionu ( doplň do textu)</a:t>
            </a:r>
          </a:p>
          <a:p>
            <a:pPr marL="0" indent="0">
              <a:buNone/>
            </a:pPr>
            <a:endParaRPr lang="cs-CZ" b="1" u="sng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err="1" smtClean="0"/>
              <a:t>Nej</a:t>
            </a:r>
            <a:r>
              <a:rPr lang="cs-CZ" dirty="0" smtClean="0"/>
              <a:t>……… kontinent (3x)</a:t>
            </a:r>
          </a:p>
          <a:p>
            <a:r>
              <a:rPr lang="cs-CZ" dirty="0" smtClean="0"/>
              <a:t>Fauna a flóra – 60% …………… druhy</a:t>
            </a:r>
          </a:p>
          <a:p>
            <a:r>
              <a:rPr lang="cs-CZ" dirty="0" smtClean="0"/>
              <a:t>První </a:t>
            </a:r>
            <a:r>
              <a:rPr lang="cs-CZ" dirty="0"/>
              <a:t>E</a:t>
            </a:r>
            <a:r>
              <a:rPr lang="cs-CZ" dirty="0" smtClean="0"/>
              <a:t>vropané byli hlavně….………</a:t>
            </a:r>
          </a:p>
          <a:p>
            <a:r>
              <a:rPr lang="cs-CZ" dirty="0" smtClean="0"/>
              <a:t>AU byla osídlena před 40-60 000 lety ………(kým?)</a:t>
            </a:r>
          </a:p>
          <a:p>
            <a:r>
              <a:rPr lang="cs-CZ" dirty="0" smtClean="0"/>
              <a:t>Většina obyvatel žije při………….</a:t>
            </a:r>
          </a:p>
          <a:p>
            <a:r>
              <a:rPr lang="cs-CZ" dirty="0" smtClean="0"/>
              <a:t>AU je bohatá na nerostné suroviny………….</a:t>
            </a:r>
          </a:p>
          <a:p>
            <a:r>
              <a:rPr lang="cs-CZ" dirty="0" smtClean="0"/>
              <a:t>Australský svaz má …………….postavení v oblasti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200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:\English\sydney\au\P222045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5544" y="3438418"/>
            <a:ext cx="4570094" cy="3419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H:\English\sydney\au\P223054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6" y="3438418"/>
            <a:ext cx="4570094" cy="3419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:\English\sydney\au\P226070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297"/>
            <a:ext cx="4585517" cy="3431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H:\English\sydney\au\P3031178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3303" y="0"/>
            <a:ext cx="4595268" cy="3438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26064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Dingo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020272" y="122148"/>
            <a:ext cx="17635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Krokodýl mořský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11760" y="3460358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Katja- </a:t>
            </a:r>
            <a:r>
              <a:rPr lang="cs-CZ" dirty="0" err="1" smtClean="0"/>
              <a:t>tuta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47338" y="3460358"/>
            <a:ext cx="17635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Uluru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8460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539552" y="-243408"/>
            <a:ext cx="8229600" cy="1600200"/>
          </a:xfrm>
        </p:spPr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07504" y="1340768"/>
            <a:ext cx="8928992" cy="5616624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7,7 mil km2</a:t>
            </a:r>
          </a:p>
          <a:p>
            <a:pPr algn="just"/>
            <a:r>
              <a:rPr lang="cs-CZ" dirty="0" smtClean="0"/>
              <a:t>Průměrná </a:t>
            </a:r>
            <a:r>
              <a:rPr lang="cs-CZ" dirty="0" err="1" smtClean="0"/>
              <a:t>nadm</a:t>
            </a:r>
            <a:r>
              <a:rPr lang="cs-CZ" dirty="0" smtClean="0"/>
              <a:t>. výška – 340 </a:t>
            </a:r>
            <a:r>
              <a:rPr lang="cs-CZ" dirty="0" err="1" smtClean="0"/>
              <a:t>m.n.m</a:t>
            </a:r>
            <a:r>
              <a:rPr lang="cs-CZ" dirty="0" smtClean="0"/>
              <a:t>.</a:t>
            </a:r>
          </a:p>
          <a:p>
            <a:pPr algn="just"/>
            <a:r>
              <a:rPr lang="cs-CZ" dirty="0" smtClean="0"/>
              <a:t>Great </a:t>
            </a:r>
            <a:r>
              <a:rPr lang="cs-CZ" dirty="0" err="1" smtClean="0"/>
              <a:t>Dividing</a:t>
            </a:r>
            <a:r>
              <a:rPr lang="cs-CZ" dirty="0" smtClean="0"/>
              <a:t> </a:t>
            </a:r>
            <a:r>
              <a:rPr lang="cs-CZ" dirty="0" err="1" smtClean="0"/>
              <a:t>Range</a:t>
            </a:r>
            <a:r>
              <a:rPr lang="cs-CZ" dirty="0" smtClean="0"/>
              <a:t>, </a:t>
            </a:r>
            <a:r>
              <a:rPr lang="cs-CZ" dirty="0"/>
              <a:t>KOSCIUSKO – 2 228m – Australské Alpy</a:t>
            </a:r>
            <a:endParaRPr lang="cs-CZ" dirty="0" smtClean="0"/>
          </a:p>
          <a:p>
            <a:pPr algn="just"/>
            <a:r>
              <a:rPr lang="cs-CZ" dirty="0" err="1" smtClean="0"/>
              <a:t>Musgravovo</a:t>
            </a:r>
            <a:r>
              <a:rPr lang="cs-CZ" dirty="0" smtClean="0"/>
              <a:t> </a:t>
            </a:r>
            <a:r>
              <a:rPr lang="cs-CZ" dirty="0" err="1" smtClean="0"/>
              <a:t>poh</a:t>
            </a:r>
            <a:r>
              <a:rPr lang="cs-CZ" dirty="0" smtClean="0"/>
              <a:t>., Mac </a:t>
            </a:r>
            <a:r>
              <a:rPr lang="cs-CZ" dirty="0" err="1" smtClean="0"/>
              <a:t>Donnelovo</a:t>
            </a:r>
            <a:r>
              <a:rPr lang="cs-CZ" dirty="0" smtClean="0"/>
              <a:t> </a:t>
            </a:r>
            <a:r>
              <a:rPr lang="cs-CZ" dirty="0" err="1" smtClean="0"/>
              <a:t>poh</a:t>
            </a:r>
            <a:r>
              <a:rPr lang="cs-CZ" dirty="0" smtClean="0"/>
              <a:t>., </a:t>
            </a:r>
            <a:r>
              <a:rPr lang="cs-CZ" dirty="0" err="1" smtClean="0"/>
              <a:t>Uluru</a:t>
            </a:r>
            <a:r>
              <a:rPr lang="cs-CZ" dirty="0" smtClean="0"/>
              <a:t> - monolit, </a:t>
            </a:r>
            <a:r>
              <a:rPr lang="cs-CZ" dirty="0" err="1" smtClean="0"/>
              <a:t>Simpsonova</a:t>
            </a:r>
            <a:r>
              <a:rPr lang="cs-CZ" dirty="0" smtClean="0"/>
              <a:t> poušť, Victoriina poušť, Velká písečná poušť, </a:t>
            </a:r>
            <a:r>
              <a:rPr lang="cs-CZ" dirty="0" err="1" smtClean="0"/>
              <a:t>Tanami</a:t>
            </a:r>
            <a:r>
              <a:rPr lang="cs-CZ" dirty="0" smtClean="0"/>
              <a:t>, </a:t>
            </a:r>
            <a:r>
              <a:rPr lang="cs-CZ" dirty="0" err="1" smtClean="0"/>
              <a:t>Gibsonova</a:t>
            </a:r>
            <a:r>
              <a:rPr lang="cs-CZ" dirty="0" smtClean="0"/>
              <a:t> p.</a:t>
            </a:r>
          </a:p>
          <a:p>
            <a:pPr algn="just"/>
            <a:r>
              <a:rPr lang="cs-CZ" dirty="0" err="1"/>
              <a:t>poloostr</a:t>
            </a:r>
            <a:r>
              <a:rPr lang="cs-CZ" dirty="0"/>
              <a:t>. – Arnhemská země, Yorský</a:t>
            </a:r>
          </a:p>
          <a:p>
            <a:pPr algn="just"/>
            <a:r>
              <a:rPr lang="cs-CZ" dirty="0" smtClean="0"/>
              <a:t>ostrovy </a:t>
            </a:r>
            <a:r>
              <a:rPr lang="cs-CZ" dirty="0"/>
              <a:t>– Velký korálový útes – 2 300km </a:t>
            </a:r>
            <a:r>
              <a:rPr lang="cs-CZ" dirty="0" smtClean="0"/>
              <a:t>- </a:t>
            </a:r>
            <a:r>
              <a:rPr lang="cs-CZ" dirty="0"/>
              <a:t>největší korálový </a:t>
            </a:r>
            <a:r>
              <a:rPr lang="cs-CZ" dirty="0" smtClean="0"/>
              <a:t>útes na světě</a:t>
            </a:r>
          </a:p>
          <a:p>
            <a:pPr algn="just"/>
            <a:r>
              <a:rPr lang="cs-CZ" dirty="0" smtClean="0"/>
              <a:t>Tasmánie </a:t>
            </a:r>
            <a:r>
              <a:rPr lang="cs-CZ" dirty="0"/>
              <a:t>+ spousta ostrůvků při pobřeží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3943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:\English\sydney\au\P228087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576251" cy="3424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H:\English\sydney\au\P224063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6251" y="0"/>
            <a:ext cx="4572000" cy="3421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:\English\sydney\au\P2210313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405917"/>
            <a:ext cx="4613531" cy="3452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H:\English\sydney\au\P217006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3381" y="3404545"/>
            <a:ext cx="4567749" cy="3417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6781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8856984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Největší </a:t>
            </a:r>
            <a:r>
              <a:rPr lang="cs-CZ" dirty="0"/>
              <a:t>au. řeka Murray – </a:t>
            </a:r>
            <a:r>
              <a:rPr lang="cs-CZ" dirty="0" err="1" smtClean="0"/>
              <a:t>Darling</a:t>
            </a:r>
            <a:endParaRPr lang="cs-CZ" dirty="0" smtClean="0"/>
          </a:p>
          <a:p>
            <a:r>
              <a:rPr lang="cs-CZ" dirty="0" smtClean="0"/>
              <a:t>Creeky</a:t>
            </a:r>
            <a:endParaRPr lang="cs-CZ" dirty="0"/>
          </a:p>
          <a:p>
            <a:r>
              <a:rPr lang="cs-CZ" dirty="0"/>
              <a:t>Jezera slaná, </a:t>
            </a:r>
            <a:r>
              <a:rPr lang="cs-CZ" dirty="0" err="1"/>
              <a:t>Eyrovo</a:t>
            </a:r>
            <a:r>
              <a:rPr lang="cs-CZ" dirty="0"/>
              <a:t> jezero, Torrensovo j</a:t>
            </a:r>
            <a:r>
              <a:rPr lang="cs-CZ" dirty="0" smtClean="0"/>
              <a:t>., </a:t>
            </a:r>
            <a:r>
              <a:rPr lang="cs-CZ" dirty="0" err="1" smtClean="0"/>
              <a:t>Gairdnerovo</a:t>
            </a:r>
            <a:r>
              <a:rPr lang="cs-CZ" dirty="0" smtClean="0"/>
              <a:t> j. </a:t>
            </a:r>
          </a:p>
          <a:p>
            <a:r>
              <a:rPr lang="cs-CZ" dirty="0" smtClean="0"/>
              <a:t>Velká artézská pánev </a:t>
            </a:r>
            <a:endParaRPr lang="cs-CZ" dirty="0"/>
          </a:p>
          <a:p>
            <a:r>
              <a:rPr lang="cs-CZ" dirty="0" err="1" smtClean="0"/>
              <a:t>billabongy</a:t>
            </a:r>
            <a:r>
              <a:rPr lang="cs-CZ" dirty="0" smtClean="0"/>
              <a:t> silně </a:t>
            </a:r>
            <a:r>
              <a:rPr lang="cs-CZ" dirty="0"/>
              <a:t>závislé na podnebí</a:t>
            </a:r>
          </a:p>
          <a:p>
            <a:r>
              <a:rPr lang="cs-CZ" dirty="0"/>
              <a:t>6</a:t>
            </a:r>
            <a:r>
              <a:rPr lang="cs-CZ" dirty="0" smtClean="0"/>
              <a:t>0</a:t>
            </a:r>
            <a:r>
              <a:rPr lang="cs-CZ" dirty="0"/>
              <a:t>% území = bezodtoké oblasti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54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rPr>
              <a:t>		</a:t>
            </a:r>
          </a:p>
          <a:p>
            <a:pPr marL="0" indent="0">
              <a:buNone/>
            </a:pPr>
            <a:endParaRPr lang="cs-CZ" sz="2800" dirty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+mn-lt"/>
              <a:ea typeface="+mj-ea"/>
              <a:cs typeface="+mj-cs"/>
            </a:endParaRPr>
          </a:p>
          <a:p>
            <a:endParaRPr lang="cs-CZ" dirty="0"/>
          </a:p>
          <a:p>
            <a:endParaRPr lang="cs-CZ" dirty="0"/>
          </a:p>
        </p:txBody>
      </p:sp>
      <p:pic>
        <p:nvPicPr>
          <p:cNvPr id="3074" name="Picture 2" descr="H:\English\sydney\au\P219024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6368" y="3929132"/>
            <a:ext cx="3867632" cy="2893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76256" y="4036422"/>
            <a:ext cx="208823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12 Apoštolů, Victoria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526146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Tropický pás - </a:t>
            </a:r>
            <a:r>
              <a:rPr lang="cs-CZ" dirty="0" smtClean="0"/>
              <a:t>monzunová </a:t>
            </a:r>
            <a:r>
              <a:rPr lang="cs-CZ" dirty="0"/>
              <a:t>oblast – vliv </a:t>
            </a:r>
            <a:r>
              <a:rPr lang="cs-CZ" dirty="0" smtClean="0"/>
              <a:t>Asie, 1500mm/2500m, JV pasát, hurikány</a:t>
            </a:r>
          </a:p>
          <a:p>
            <a:endParaRPr lang="cs-CZ" dirty="0" smtClean="0"/>
          </a:p>
          <a:p>
            <a:r>
              <a:rPr lang="cs-CZ" dirty="0" smtClean="0"/>
              <a:t>Subtropický pás – většina území – sucho – aridní oblasti – </a:t>
            </a:r>
            <a:r>
              <a:rPr lang="cs-CZ" dirty="0" err="1" smtClean="0"/>
              <a:t>outback</a:t>
            </a:r>
            <a:r>
              <a:rPr lang="cs-CZ" dirty="0" smtClean="0"/>
              <a:t>,  přechod mezi savanou </a:t>
            </a:r>
            <a:r>
              <a:rPr lang="cs-CZ" dirty="0"/>
              <a:t>a polopouští -</a:t>
            </a:r>
            <a:r>
              <a:rPr lang="cs-CZ" dirty="0" smtClean="0"/>
              <a:t> </a:t>
            </a:r>
            <a:r>
              <a:rPr lang="cs-CZ" dirty="0" err="1" smtClean="0"/>
              <a:t>scrub</a:t>
            </a:r>
            <a:r>
              <a:rPr lang="cs-CZ" dirty="0" smtClean="0"/>
              <a:t>)</a:t>
            </a:r>
          </a:p>
          <a:p>
            <a:endParaRPr lang="cs-CZ" dirty="0" smtClean="0"/>
          </a:p>
          <a:p>
            <a:pPr lvl="0"/>
            <a:r>
              <a:rPr lang="cs-CZ" dirty="0" smtClean="0"/>
              <a:t>Mírný pás (Tasmánie), studený </a:t>
            </a:r>
            <a:r>
              <a:rPr lang="cs-CZ" dirty="0"/>
              <a:t>proud (ZÁPADNÍ </a:t>
            </a:r>
            <a:r>
              <a:rPr lang="cs-CZ" dirty="0" smtClean="0"/>
              <a:t>PŘÍHON), 4 </a:t>
            </a:r>
            <a:r>
              <a:rPr lang="cs-CZ" dirty="0"/>
              <a:t>roční období, převládající Z větry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0643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84784"/>
          </a:xfrm>
        </p:spPr>
        <p:txBody>
          <a:bodyPr/>
          <a:lstStyle/>
          <a:p>
            <a:r>
              <a:rPr lang="cs-CZ" dirty="0" smtClean="0"/>
              <a:t>Fauna a flora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856984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VAČNATCI - klokani </a:t>
            </a:r>
            <a:r>
              <a:rPr lang="cs-CZ" dirty="0"/>
              <a:t>– </a:t>
            </a:r>
            <a:r>
              <a:rPr lang="cs-CZ" dirty="0" smtClean="0"/>
              <a:t>mnoho </a:t>
            </a:r>
            <a:r>
              <a:rPr lang="cs-CZ" dirty="0"/>
              <a:t>druhů, </a:t>
            </a:r>
            <a:r>
              <a:rPr lang="cs-CZ" dirty="0" smtClean="0"/>
              <a:t>K. rudý, Wallaby</a:t>
            </a:r>
            <a:endParaRPr lang="cs-CZ" dirty="0"/>
          </a:p>
          <a:p>
            <a:r>
              <a:rPr lang="cs-CZ" dirty="0"/>
              <a:t>koala </a:t>
            </a:r>
            <a:r>
              <a:rPr lang="cs-CZ" dirty="0" smtClean="0"/>
              <a:t>– konzumuje pouze Blahovičník</a:t>
            </a:r>
            <a:endParaRPr lang="cs-CZ" dirty="0"/>
          </a:p>
          <a:p>
            <a:r>
              <a:rPr lang="cs-CZ" dirty="0" smtClean="0"/>
              <a:t>Vačice, </a:t>
            </a:r>
            <a:r>
              <a:rPr lang="cs-CZ" dirty="0" err="1" smtClean="0"/>
              <a:t>Wombat</a:t>
            </a:r>
            <a:r>
              <a:rPr lang="cs-CZ" dirty="0" smtClean="0"/>
              <a:t>, </a:t>
            </a:r>
            <a:r>
              <a:rPr lang="cs-CZ" dirty="0" err="1" smtClean="0"/>
              <a:t>vakovlk</a:t>
            </a:r>
            <a:r>
              <a:rPr lang="cs-CZ" dirty="0" smtClean="0"/>
              <a:t> </a:t>
            </a:r>
            <a:r>
              <a:rPr lang="cs-CZ" dirty="0"/>
              <a:t>– </a:t>
            </a:r>
            <a:r>
              <a:rPr lang="cs-CZ" dirty="0" smtClean="0"/>
              <a:t>vyhynul</a:t>
            </a:r>
          </a:p>
          <a:p>
            <a:r>
              <a:rPr lang="cs-CZ" dirty="0" smtClean="0"/>
              <a:t>VEJCORODÍ – ježura </a:t>
            </a:r>
            <a:r>
              <a:rPr lang="cs-CZ" dirty="0"/>
              <a:t>australská a </a:t>
            </a:r>
            <a:r>
              <a:rPr lang="cs-CZ" dirty="0" smtClean="0"/>
              <a:t>ptakopysk</a:t>
            </a:r>
          </a:p>
          <a:p>
            <a:r>
              <a:rPr lang="cs-CZ" dirty="0" smtClean="0"/>
              <a:t>Ptáci - Emu</a:t>
            </a:r>
            <a:r>
              <a:rPr lang="cs-CZ" dirty="0"/>
              <a:t>, </a:t>
            </a:r>
            <a:r>
              <a:rPr lang="cs-CZ" dirty="0" err="1" smtClean="0"/>
              <a:t>Kasuár</a:t>
            </a:r>
            <a:r>
              <a:rPr lang="cs-CZ" dirty="0"/>
              <a:t>, </a:t>
            </a:r>
            <a:r>
              <a:rPr lang="cs-CZ" dirty="0" smtClean="0"/>
              <a:t>Kakadu, spousta </a:t>
            </a:r>
            <a:r>
              <a:rPr lang="cs-CZ" dirty="0"/>
              <a:t>druhů </a:t>
            </a:r>
            <a:r>
              <a:rPr lang="cs-CZ" dirty="0" smtClean="0"/>
              <a:t>papoušků</a:t>
            </a:r>
          </a:p>
          <a:p>
            <a:r>
              <a:rPr lang="cs-CZ" dirty="0" smtClean="0"/>
              <a:t>Krokodýl mořský x sladkovodní</a:t>
            </a:r>
            <a:endParaRPr lang="cs-CZ" dirty="0"/>
          </a:p>
          <a:p>
            <a:r>
              <a:rPr lang="cs-CZ" dirty="0"/>
              <a:t>T</a:t>
            </a:r>
            <a:r>
              <a:rPr lang="cs-CZ" dirty="0" smtClean="0"/>
              <a:t>asmánský </a:t>
            </a:r>
            <a:r>
              <a:rPr lang="cs-CZ" dirty="0"/>
              <a:t>čert, termiti, </a:t>
            </a:r>
            <a:r>
              <a:rPr lang="cs-CZ" dirty="0" smtClean="0"/>
              <a:t>hmyz +hadi – jedovatí</a:t>
            </a:r>
          </a:p>
          <a:p>
            <a:r>
              <a:rPr lang="cs-CZ" dirty="0" smtClean="0"/>
              <a:t>ZAVLEČENÉ DRUHY – ropucha, králík, krysa, dingo, velbloud</a:t>
            </a:r>
          </a:p>
          <a:p>
            <a:r>
              <a:rPr lang="cs-CZ" dirty="0" smtClean="0"/>
              <a:t>Eukalyptus – 500+ druhů, opuncie, </a:t>
            </a:r>
            <a:r>
              <a:rPr lang="cs-CZ" dirty="0" err="1" smtClean="0"/>
              <a:t>spinifex</a:t>
            </a:r>
            <a:r>
              <a:rPr lang="cs-CZ" dirty="0" smtClean="0"/>
              <a:t>, baobab </a:t>
            </a:r>
            <a:endParaRPr lang="cs-CZ" dirty="0"/>
          </a:p>
          <a:p>
            <a:endParaRPr lang="cs-CZ" dirty="0"/>
          </a:p>
        </p:txBody>
      </p:sp>
      <p:pic>
        <p:nvPicPr>
          <p:cNvPr id="1026" name="Picture 2" descr="H:\English\english\Sydney\P424072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2178646" cy="1630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H:\English\english\Sydney\PC03041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"/>
            <a:ext cx="2195736" cy="1642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046132" y="1291623"/>
            <a:ext cx="133164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Klokan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4024" y="39785"/>
            <a:ext cx="20517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err="1" smtClean="0"/>
              <a:t>Pakobra</a:t>
            </a:r>
            <a:r>
              <a:rPr lang="cs-CZ" sz="1400" dirty="0" smtClean="0"/>
              <a:t> </a:t>
            </a:r>
            <a:r>
              <a:rPr lang="cs-CZ" sz="1400" dirty="0" err="1" smtClean="0"/>
              <a:t>červenobřichá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65605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856984" cy="4525963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Austrálci</a:t>
            </a:r>
            <a:r>
              <a:rPr lang="cs-CZ" dirty="0" smtClean="0"/>
              <a:t> – </a:t>
            </a:r>
            <a:r>
              <a:rPr lang="cs-CZ" dirty="0" err="1"/>
              <a:t>aborigines</a:t>
            </a:r>
            <a:r>
              <a:rPr lang="cs-CZ" dirty="0"/>
              <a:t> = domorodci – již před 40 </a:t>
            </a:r>
            <a:r>
              <a:rPr lang="cs-CZ" dirty="0" smtClean="0"/>
              <a:t>000 -60 000 lety, </a:t>
            </a:r>
            <a:r>
              <a:rPr lang="cs-CZ" dirty="0"/>
              <a:t>lovci a sběrači</a:t>
            </a:r>
          </a:p>
          <a:p>
            <a:r>
              <a:rPr lang="cs-CZ" dirty="0" smtClean="0"/>
              <a:t>dnes </a:t>
            </a:r>
            <a:r>
              <a:rPr lang="cs-CZ" dirty="0"/>
              <a:t>– méně než 1% populace (pp)</a:t>
            </a:r>
          </a:p>
          <a:p>
            <a:r>
              <a:rPr lang="cs-CZ" dirty="0" smtClean="0"/>
              <a:t>½ </a:t>
            </a:r>
            <a:r>
              <a:rPr lang="cs-CZ" dirty="0"/>
              <a:t>z nich žije ve </a:t>
            </a:r>
            <a:r>
              <a:rPr lang="cs-CZ" dirty="0" smtClean="0"/>
              <a:t>městech (</a:t>
            </a:r>
            <a:r>
              <a:rPr lang="cs-CZ" dirty="0" err="1" smtClean="0"/>
              <a:t>Redfern,Sydney</a:t>
            </a:r>
            <a:r>
              <a:rPr lang="cs-CZ" dirty="0" smtClean="0"/>
              <a:t>), </a:t>
            </a:r>
            <a:r>
              <a:rPr lang="cs-CZ" dirty="0"/>
              <a:t>S a </a:t>
            </a:r>
            <a:r>
              <a:rPr lang="cs-CZ" dirty="0" smtClean="0"/>
              <a:t>střed, (</a:t>
            </a:r>
            <a:r>
              <a:rPr lang="cs-CZ" dirty="0" err="1"/>
              <a:t>Queensland</a:t>
            </a:r>
            <a:r>
              <a:rPr lang="cs-CZ" dirty="0"/>
              <a:t>, Z </a:t>
            </a:r>
            <a:r>
              <a:rPr lang="cs-CZ" dirty="0" err="1"/>
              <a:t>Aus</a:t>
            </a:r>
            <a:r>
              <a:rPr lang="cs-CZ" dirty="0"/>
              <a:t>., S teritorium)</a:t>
            </a:r>
          </a:p>
          <a:p>
            <a:r>
              <a:rPr lang="cs-CZ" dirty="0" smtClean="0"/>
              <a:t>nástěnné </a:t>
            </a:r>
            <a:r>
              <a:rPr lang="cs-CZ" dirty="0"/>
              <a:t>malby – </a:t>
            </a:r>
            <a:r>
              <a:rPr lang="cs-CZ" dirty="0" smtClean="0"/>
              <a:t>Kakadu NP, </a:t>
            </a:r>
            <a:r>
              <a:rPr lang="cs-CZ" dirty="0" err="1"/>
              <a:t>Nullaborská</a:t>
            </a:r>
            <a:r>
              <a:rPr lang="cs-CZ" dirty="0"/>
              <a:t> plošina (skalní </a:t>
            </a:r>
            <a:r>
              <a:rPr lang="cs-CZ" dirty="0" smtClean="0"/>
              <a:t>rytiny , nejstarší památky </a:t>
            </a:r>
            <a:r>
              <a:rPr lang="cs-CZ" dirty="0"/>
              <a:t>skalního umění na světě) </a:t>
            </a:r>
            <a:endParaRPr lang="cs-CZ" dirty="0" smtClean="0"/>
          </a:p>
          <a:p>
            <a:r>
              <a:rPr lang="cs-CZ" dirty="0" err="1" smtClean="0"/>
              <a:t>Dreamtime</a:t>
            </a:r>
            <a:r>
              <a:rPr lang="cs-CZ" dirty="0" smtClean="0"/>
              <a:t> – soubor mytologických příběhů </a:t>
            </a:r>
          </a:p>
          <a:p>
            <a:r>
              <a:rPr lang="cs-CZ" dirty="0" smtClean="0"/>
              <a:t>diskriminace?, </a:t>
            </a:r>
            <a:r>
              <a:rPr lang="cs-CZ" dirty="0" err="1" smtClean="0"/>
              <a:t>Sorry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endParaRPr lang="cs-CZ" dirty="0"/>
          </a:p>
          <a:p>
            <a:r>
              <a:rPr lang="cs-CZ" dirty="0" smtClean="0"/>
              <a:t>kojenecká </a:t>
            </a:r>
            <a:r>
              <a:rPr lang="cs-CZ" dirty="0"/>
              <a:t>úmrtnost je dvojnásobná, </a:t>
            </a:r>
            <a:r>
              <a:rPr lang="cs-CZ" dirty="0" smtClean="0"/>
              <a:t>nezaměstnanost </a:t>
            </a:r>
            <a:r>
              <a:rPr lang="cs-CZ" dirty="0"/>
              <a:t>čtyřnásobná a průměrná délka života je o 15 až 17 let kratší než u ostatní populace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879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:\English\sydney\au\P223048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5874"/>
            <a:ext cx="9144000" cy="6817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5373216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Aboriginec</a:t>
            </a:r>
            <a:r>
              <a:rPr lang="cs-CZ" dirty="0" smtClean="0"/>
              <a:t> na </a:t>
            </a:r>
            <a:r>
              <a:rPr lang="cs-CZ" dirty="0" err="1" smtClean="0"/>
              <a:t>Uluru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1111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22 </a:t>
            </a:r>
            <a:r>
              <a:rPr lang="cs-CZ" dirty="0"/>
              <a:t>mil. obyv</a:t>
            </a:r>
            <a:r>
              <a:rPr lang="cs-CZ" dirty="0" smtClean="0"/>
              <a:t>., hustota </a:t>
            </a:r>
            <a:r>
              <a:rPr lang="cs-CZ" dirty="0"/>
              <a:t>– 3</a:t>
            </a:r>
            <a:r>
              <a:rPr lang="cs-CZ" dirty="0" smtClean="0"/>
              <a:t> </a:t>
            </a:r>
            <a:r>
              <a:rPr lang="cs-CZ" dirty="0"/>
              <a:t>obyv. /</a:t>
            </a:r>
            <a:r>
              <a:rPr lang="cs-CZ" dirty="0" smtClean="0"/>
              <a:t> km2</a:t>
            </a:r>
          </a:p>
          <a:p>
            <a:r>
              <a:rPr lang="cs-CZ" dirty="0" smtClean="0"/>
              <a:t>45</a:t>
            </a:r>
            <a:r>
              <a:rPr lang="cs-CZ" dirty="0"/>
              <a:t>% </a:t>
            </a:r>
            <a:r>
              <a:rPr lang="cs-CZ" dirty="0" smtClean="0"/>
              <a:t>protestanti, 26</a:t>
            </a:r>
            <a:r>
              <a:rPr lang="cs-CZ" dirty="0"/>
              <a:t>% </a:t>
            </a:r>
            <a:r>
              <a:rPr lang="cs-CZ" dirty="0" smtClean="0"/>
              <a:t>katolíci +islám…</a:t>
            </a:r>
          </a:p>
          <a:p>
            <a:r>
              <a:rPr lang="cs-CZ" dirty="0" smtClean="0"/>
              <a:t>Urbanizace – </a:t>
            </a:r>
            <a:r>
              <a:rPr lang="cs-CZ" dirty="0"/>
              <a:t>86%</a:t>
            </a:r>
          </a:p>
          <a:p>
            <a:r>
              <a:rPr lang="cs-CZ" dirty="0" smtClean="0"/>
              <a:t>více </a:t>
            </a:r>
            <a:r>
              <a:rPr lang="cs-CZ" dirty="0"/>
              <a:t>než 70% populace = v 8 největších </a:t>
            </a:r>
            <a:r>
              <a:rPr lang="cs-CZ" dirty="0" smtClean="0"/>
              <a:t>městech</a:t>
            </a:r>
          </a:p>
          <a:p>
            <a:r>
              <a:rPr lang="cs-CZ" dirty="0" smtClean="0"/>
              <a:t>50% populace do 50 km od pobřeží</a:t>
            </a:r>
          </a:p>
          <a:p>
            <a:r>
              <a:rPr lang="cs-CZ" dirty="0" smtClean="0"/>
              <a:t>Imigrace (od 1788) – problémy</a:t>
            </a:r>
          </a:p>
          <a:p>
            <a:r>
              <a:rPr lang="cs-CZ" dirty="0" smtClean="0"/>
              <a:t>Angličtina, domorodé jazyky, j. přistěhovalců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4485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:\English\sydney\au\P302112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910" y="0"/>
            <a:ext cx="4571999" cy="3421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H:\English\sydney\au\P302115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0"/>
            <a:ext cx="4571999" cy="3421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H:\English\sydney\au\P304001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1726" y="3451754"/>
            <a:ext cx="4552273" cy="3406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:\English\sydney\au\P3080347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40" y="3436380"/>
            <a:ext cx="4593366" cy="3436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0" y="188640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Kakadu NP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60032" y="2934236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Období dešťů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2108" y="6345583"/>
            <a:ext cx="33838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Kasuár</a:t>
            </a:r>
            <a:r>
              <a:rPr lang="cs-CZ" dirty="0" smtClean="0"/>
              <a:t> přilbový, </a:t>
            </a:r>
            <a:r>
              <a:rPr lang="cs-CZ" dirty="0" err="1" smtClean="0"/>
              <a:t>Queensland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09563" y="6351465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Termitiště v Kakadu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9707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Zemědělství</a:t>
            </a:r>
          </a:p>
          <a:p>
            <a:r>
              <a:rPr lang="cs-CZ" dirty="0" smtClean="0"/>
              <a:t>ovce – </a:t>
            </a:r>
            <a:r>
              <a:rPr lang="cs-CZ" dirty="0" err="1" smtClean="0"/>
              <a:t>nej</a:t>
            </a:r>
            <a:r>
              <a:rPr lang="cs-CZ" dirty="0" smtClean="0"/>
              <a:t> svět </a:t>
            </a:r>
            <a:r>
              <a:rPr lang="cs-CZ" dirty="0"/>
              <a:t>(137 mil. ks</a:t>
            </a:r>
            <a:r>
              <a:rPr lang="cs-CZ" dirty="0" smtClean="0"/>
              <a:t>), Merino</a:t>
            </a:r>
          </a:p>
          <a:p>
            <a:r>
              <a:rPr lang="cs-CZ" smtClean="0"/>
              <a:t>Plošně rozsáhlé farmy</a:t>
            </a:r>
            <a:endParaRPr lang="cs-CZ" dirty="0" smtClean="0"/>
          </a:p>
          <a:p>
            <a:r>
              <a:rPr lang="cs-CZ" dirty="0" smtClean="0"/>
              <a:t>Skot, klokani, prasata, drůbež, velbloudi, koně</a:t>
            </a:r>
          </a:p>
          <a:p>
            <a:r>
              <a:rPr lang="cs-CZ" dirty="0" smtClean="0"/>
              <a:t>RV – pšenice – </a:t>
            </a:r>
            <a:r>
              <a:rPr lang="cs-CZ" dirty="0" err="1" smtClean="0"/>
              <a:t>Vic</a:t>
            </a:r>
            <a:r>
              <a:rPr lang="cs-CZ" dirty="0" smtClean="0"/>
              <a:t>, NSW, Vinná réva, ovoce</a:t>
            </a:r>
          </a:p>
          <a:p>
            <a:r>
              <a:rPr lang="cs-CZ" dirty="0" smtClean="0"/>
              <a:t>Banány, </a:t>
            </a:r>
            <a:r>
              <a:rPr lang="cs-CZ" dirty="0" err="1" smtClean="0"/>
              <a:t>cukr.třina</a:t>
            </a:r>
            <a:r>
              <a:rPr lang="cs-CZ" dirty="0" smtClean="0"/>
              <a:t> trop. plodiny – severní </a:t>
            </a:r>
            <a:r>
              <a:rPr lang="cs-CZ" dirty="0" err="1" smtClean="0"/>
              <a:t>Queensland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Průmysl</a:t>
            </a:r>
          </a:p>
          <a:p>
            <a:r>
              <a:rPr lang="cs-CZ" dirty="0" smtClean="0"/>
              <a:t>24% </a:t>
            </a:r>
            <a:r>
              <a:rPr lang="cs-CZ" dirty="0" err="1" smtClean="0"/>
              <a:t>obyv</a:t>
            </a:r>
            <a:endParaRPr lang="cs-CZ" dirty="0" smtClean="0"/>
          </a:p>
          <a:p>
            <a:r>
              <a:rPr lang="cs-CZ" dirty="0" smtClean="0"/>
              <a:t>Těžební – bauxit, </a:t>
            </a:r>
            <a:r>
              <a:rPr lang="cs-CZ" dirty="0" err="1" smtClean="0"/>
              <a:t>Fer</a:t>
            </a:r>
            <a:r>
              <a:rPr lang="cs-CZ" dirty="0" smtClean="0"/>
              <a:t>, uhlí, zlato, diamanty..</a:t>
            </a:r>
          </a:p>
          <a:p>
            <a:r>
              <a:rPr lang="cs-CZ" dirty="0" smtClean="0"/>
              <a:t>Metalurgie – barev.+ černá</a:t>
            </a:r>
          </a:p>
          <a:p>
            <a:r>
              <a:rPr lang="cs-CZ" dirty="0" smtClean="0"/>
              <a:t>Strojírenský – auta..</a:t>
            </a:r>
          </a:p>
          <a:p>
            <a:r>
              <a:rPr lang="cs-CZ" dirty="0" smtClean="0"/>
              <a:t>Chemický</a:t>
            </a:r>
          </a:p>
          <a:p>
            <a:r>
              <a:rPr lang="cs-CZ" dirty="0"/>
              <a:t>P</a:t>
            </a:r>
            <a:r>
              <a:rPr lang="cs-CZ" dirty="0" smtClean="0"/>
              <a:t>otravinářský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9617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507288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Doplňte do textu</a:t>
            </a:r>
          </a:p>
          <a:p>
            <a:r>
              <a:rPr lang="cs-CZ" dirty="0" smtClean="0"/>
              <a:t>1. Nejvyšší hora AU je…….. </a:t>
            </a:r>
            <a:r>
              <a:rPr lang="cs-CZ" dirty="0"/>
              <a:t>v</a:t>
            </a:r>
            <a:r>
              <a:rPr lang="cs-CZ" dirty="0" smtClean="0"/>
              <a:t> pohoří………………… . 2. V centrální AU se nachází několik pouští, např. …………….  .  Creek a </a:t>
            </a:r>
            <a:r>
              <a:rPr lang="cs-CZ" dirty="0" err="1" smtClean="0"/>
              <a:t>billabong</a:t>
            </a:r>
            <a:r>
              <a:rPr lang="cs-CZ" dirty="0" smtClean="0"/>
              <a:t> jsou…………………. .</a:t>
            </a:r>
          </a:p>
          <a:p>
            <a:r>
              <a:rPr lang="cs-CZ" dirty="0" smtClean="0"/>
              <a:t>3. Austrálii dominuje ………….podnebný pás a na sever zasahuje pás………….. . 4. Typickým stromem AU je …………. . 5. Australskými endemity jsou…………. 6. Demografická charakteristika </a:t>
            </a:r>
            <a:r>
              <a:rPr lang="cs-CZ" dirty="0" err="1" smtClean="0"/>
              <a:t>aboriginů</a:t>
            </a:r>
            <a:r>
              <a:rPr lang="cs-CZ" dirty="0" smtClean="0"/>
              <a:t> je ………………………… . 7. Nerostné </a:t>
            </a:r>
            <a:r>
              <a:rPr lang="cs-CZ" dirty="0" err="1" smtClean="0"/>
              <a:t>bohatsví</a:t>
            </a:r>
            <a:r>
              <a:rPr lang="cs-CZ" dirty="0" smtClean="0"/>
              <a:t> AU zahrnuje tyto suroviny………..  . 8. Hlavní </a:t>
            </a:r>
            <a:r>
              <a:rPr lang="cs-CZ" dirty="0" err="1" smtClean="0"/>
              <a:t>zeměd</a:t>
            </a:r>
            <a:r>
              <a:rPr lang="cs-CZ" dirty="0" smtClean="0"/>
              <a:t>. Plodiny jsou……………….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4801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5257800"/>
          </a:xfrm>
        </p:spPr>
        <p:txBody>
          <a:bodyPr>
            <a:normAutofit fontScale="92500" lnSpcReduction="20000"/>
          </a:bodyPr>
          <a:lstStyle/>
          <a:p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Doplňte do textu</a:t>
            </a:r>
          </a:p>
          <a:p>
            <a:pPr algn="just"/>
            <a:r>
              <a:rPr lang="cs-CZ" sz="2600" dirty="0"/>
              <a:t>1. Nejvyšší hora AU </a:t>
            </a:r>
            <a:r>
              <a:rPr lang="cs-CZ" sz="2600" dirty="0" smtClean="0"/>
              <a:t>je </a:t>
            </a:r>
            <a:r>
              <a:rPr lang="cs-CZ" sz="2600" dirty="0" err="1" smtClean="0">
                <a:solidFill>
                  <a:srgbClr val="FF0000"/>
                </a:solidFill>
              </a:rPr>
              <a:t>Mt</a:t>
            </a:r>
            <a:r>
              <a:rPr lang="cs-CZ" sz="2600" dirty="0" smtClean="0">
                <a:solidFill>
                  <a:srgbClr val="FF0000"/>
                </a:solidFill>
              </a:rPr>
              <a:t>. </a:t>
            </a:r>
            <a:r>
              <a:rPr lang="cs-CZ" sz="2600" dirty="0" err="1" smtClean="0">
                <a:solidFill>
                  <a:srgbClr val="FF0000"/>
                </a:solidFill>
              </a:rPr>
              <a:t>Kosciuszko</a:t>
            </a:r>
            <a:r>
              <a:rPr lang="cs-CZ" sz="2600" dirty="0" smtClean="0">
                <a:solidFill>
                  <a:srgbClr val="FF0000"/>
                </a:solidFill>
              </a:rPr>
              <a:t> </a:t>
            </a:r>
            <a:r>
              <a:rPr lang="cs-CZ" sz="2600" dirty="0"/>
              <a:t>v </a:t>
            </a:r>
            <a:r>
              <a:rPr lang="cs-CZ" sz="2600" dirty="0" smtClean="0"/>
              <a:t>pohoří Au. Alpy. </a:t>
            </a:r>
            <a:r>
              <a:rPr lang="cs-CZ" sz="2600" dirty="0"/>
              <a:t>2. V centrální AU se nachází několik pouští, </a:t>
            </a:r>
            <a:r>
              <a:rPr lang="cs-CZ" sz="2600" dirty="0" smtClean="0"/>
              <a:t>např. </a:t>
            </a:r>
            <a:r>
              <a:rPr lang="cs-CZ" sz="2600" dirty="0" err="1" smtClean="0">
                <a:solidFill>
                  <a:srgbClr val="FF0000"/>
                </a:solidFill>
              </a:rPr>
              <a:t>Gibsonova</a:t>
            </a:r>
            <a:r>
              <a:rPr lang="cs-CZ" sz="2600" dirty="0" smtClean="0">
                <a:solidFill>
                  <a:srgbClr val="FF0000"/>
                </a:solidFill>
              </a:rPr>
              <a:t>, Velká písečná, Viktoriina</a:t>
            </a:r>
            <a:r>
              <a:rPr lang="cs-CZ" sz="2600" dirty="0" smtClean="0"/>
              <a:t>…  </a:t>
            </a:r>
            <a:r>
              <a:rPr lang="cs-CZ" sz="2600" dirty="0"/>
              <a:t>.  Creek a </a:t>
            </a:r>
            <a:r>
              <a:rPr lang="cs-CZ" sz="2600" dirty="0" err="1"/>
              <a:t>billabong</a:t>
            </a:r>
            <a:r>
              <a:rPr lang="cs-CZ" sz="2600" dirty="0"/>
              <a:t> </a:t>
            </a:r>
            <a:r>
              <a:rPr lang="cs-CZ" sz="2600" dirty="0" smtClean="0"/>
              <a:t>jsou</a:t>
            </a:r>
            <a:r>
              <a:rPr lang="cs-CZ" sz="2600" dirty="0"/>
              <a:t> </a:t>
            </a:r>
            <a:r>
              <a:rPr lang="cs-CZ" sz="2600" dirty="0" smtClean="0">
                <a:solidFill>
                  <a:srgbClr val="FF0000"/>
                </a:solidFill>
              </a:rPr>
              <a:t>občasné vodní toky a vodní plochy v </a:t>
            </a:r>
            <a:r>
              <a:rPr lang="cs-CZ" sz="2600" dirty="0" err="1" smtClean="0">
                <a:solidFill>
                  <a:srgbClr val="FF0000"/>
                </a:solidFill>
              </a:rPr>
              <a:t>outbacku</a:t>
            </a:r>
            <a:r>
              <a:rPr lang="cs-CZ" sz="2600" dirty="0" smtClean="0"/>
              <a:t> . 3</a:t>
            </a:r>
            <a:r>
              <a:rPr lang="cs-CZ" sz="2600" dirty="0"/>
              <a:t>. Austrálii dominuje </a:t>
            </a:r>
            <a:r>
              <a:rPr lang="cs-CZ" sz="2600" dirty="0" smtClean="0">
                <a:solidFill>
                  <a:srgbClr val="FF0000"/>
                </a:solidFill>
              </a:rPr>
              <a:t>subtropický</a:t>
            </a:r>
            <a:r>
              <a:rPr lang="cs-CZ" sz="2600" dirty="0" smtClean="0"/>
              <a:t> podnebný </a:t>
            </a:r>
            <a:r>
              <a:rPr lang="cs-CZ" sz="2600" dirty="0"/>
              <a:t>pás a na sever zasahuje </a:t>
            </a:r>
            <a:r>
              <a:rPr lang="cs-CZ" sz="2600" dirty="0" smtClean="0"/>
              <a:t>pás </a:t>
            </a:r>
            <a:r>
              <a:rPr lang="cs-CZ" sz="2600" dirty="0" smtClean="0">
                <a:solidFill>
                  <a:srgbClr val="FF0000"/>
                </a:solidFill>
              </a:rPr>
              <a:t>tropický</a:t>
            </a:r>
            <a:r>
              <a:rPr lang="cs-CZ" sz="2600" dirty="0" smtClean="0"/>
              <a:t> </a:t>
            </a:r>
            <a:r>
              <a:rPr lang="cs-CZ" sz="2600" dirty="0"/>
              <a:t>. 4. Typickým stromem AU </a:t>
            </a:r>
            <a:r>
              <a:rPr lang="cs-CZ" sz="2600" dirty="0" smtClean="0"/>
              <a:t>je </a:t>
            </a:r>
            <a:r>
              <a:rPr lang="cs-CZ" sz="2600" dirty="0" smtClean="0">
                <a:solidFill>
                  <a:srgbClr val="FF0000"/>
                </a:solidFill>
              </a:rPr>
              <a:t>Blahovičník</a:t>
            </a:r>
            <a:r>
              <a:rPr lang="cs-CZ" sz="2600" dirty="0" smtClean="0"/>
              <a:t> </a:t>
            </a:r>
            <a:r>
              <a:rPr lang="cs-CZ" sz="2600" dirty="0"/>
              <a:t>. 5. Australskými endemity </a:t>
            </a:r>
            <a:r>
              <a:rPr lang="cs-CZ" sz="2600" dirty="0" smtClean="0"/>
              <a:t>jsou např. </a:t>
            </a:r>
            <a:r>
              <a:rPr lang="cs-CZ" sz="2600" dirty="0" smtClean="0">
                <a:solidFill>
                  <a:srgbClr val="FF0000"/>
                </a:solidFill>
              </a:rPr>
              <a:t>vačnatci a ptakořitní</a:t>
            </a:r>
            <a:r>
              <a:rPr lang="cs-CZ" sz="2600" dirty="0" smtClean="0"/>
              <a:t>. </a:t>
            </a:r>
            <a:r>
              <a:rPr lang="cs-CZ" sz="2600" dirty="0"/>
              <a:t>6. Demografická charakteristika </a:t>
            </a:r>
            <a:r>
              <a:rPr lang="cs-CZ" sz="2600" dirty="0" err="1"/>
              <a:t>aboriginů</a:t>
            </a:r>
            <a:r>
              <a:rPr lang="cs-CZ" sz="2600" dirty="0"/>
              <a:t> je </a:t>
            </a:r>
            <a:r>
              <a:rPr lang="cs-CZ" sz="2600" dirty="0" smtClean="0"/>
              <a:t>špatná - </a:t>
            </a:r>
            <a:r>
              <a:rPr lang="cs-CZ" sz="2600" dirty="0">
                <a:solidFill>
                  <a:srgbClr val="FF0000"/>
                </a:solidFill>
              </a:rPr>
              <a:t>kojenecká úmrtnost je dvojnásobná, nezaměstnanost čtyřnásobná a průměrná délka života je o 15 až 17 let kratší než u ostatní populace </a:t>
            </a:r>
            <a:r>
              <a:rPr lang="cs-CZ" sz="2600" dirty="0" smtClean="0"/>
              <a:t>. </a:t>
            </a:r>
            <a:r>
              <a:rPr lang="cs-CZ" sz="2600" dirty="0"/>
              <a:t>7. Nerostné </a:t>
            </a:r>
            <a:r>
              <a:rPr lang="cs-CZ" sz="2600" dirty="0" err="1"/>
              <a:t>bohatsví</a:t>
            </a:r>
            <a:r>
              <a:rPr lang="cs-CZ" sz="2600" dirty="0"/>
              <a:t> AU zahrnuje tyto </a:t>
            </a:r>
            <a:r>
              <a:rPr lang="cs-CZ" sz="2600" dirty="0" smtClean="0"/>
              <a:t>suroviny </a:t>
            </a:r>
            <a:r>
              <a:rPr lang="cs-CZ" sz="2600" dirty="0" smtClean="0">
                <a:solidFill>
                  <a:srgbClr val="FF0000"/>
                </a:solidFill>
              </a:rPr>
              <a:t>Au, bauxit, </a:t>
            </a:r>
            <a:r>
              <a:rPr lang="cs-CZ" sz="2600" dirty="0" err="1" smtClean="0">
                <a:solidFill>
                  <a:srgbClr val="FF0000"/>
                </a:solidFill>
              </a:rPr>
              <a:t>Fe</a:t>
            </a:r>
            <a:r>
              <a:rPr lang="cs-CZ" sz="2600" dirty="0" smtClean="0">
                <a:solidFill>
                  <a:srgbClr val="FF0000"/>
                </a:solidFill>
              </a:rPr>
              <a:t>, uhlí, diamanty. </a:t>
            </a:r>
            <a:r>
              <a:rPr lang="cs-CZ" sz="2600" dirty="0"/>
              <a:t>8. Hlavní </a:t>
            </a:r>
            <a:r>
              <a:rPr lang="cs-CZ" sz="2600" dirty="0" err="1"/>
              <a:t>zeměd</a:t>
            </a:r>
            <a:r>
              <a:rPr lang="cs-CZ" sz="2600" dirty="0"/>
              <a:t>. </a:t>
            </a:r>
            <a:r>
              <a:rPr lang="cs-CZ" sz="2600" dirty="0" smtClean="0"/>
              <a:t>plodiny jsou </a:t>
            </a:r>
            <a:r>
              <a:rPr lang="cs-CZ" sz="2600" dirty="0" smtClean="0">
                <a:solidFill>
                  <a:srgbClr val="FF0000"/>
                </a:solidFill>
              </a:rPr>
              <a:t>pšenice, vinná réva, ovoce, cukrová </a:t>
            </a:r>
            <a:r>
              <a:rPr lang="cs-CZ" sz="2600" dirty="0" err="1" smtClean="0">
                <a:solidFill>
                  <a:srgbClr val="FF0000"/>
                </a:solidFill>
              </a:rPr>
              <a:t>třina</a:t>
            </a:r>
            <a:r>
              <a:rPr lang="cs-CZ" sz="2600" dirty="0" smtClean="0">
                <a:solidFill>
                  <a:srgbClr val="FF0000"/>
                </a:solidFill>
              </a:rPr>
              <a:t>, banány…</a:t>
            </a:r>
            <a:endParaRPr lang="cs-CZ" sz="2600" dirty="0">
              <a:solidFill>
                <a:srgbClr val="FF0000"/>
              </a:solidFill>
            </a:endParaRPr>
          </a:p>
          <a:p>
            <a:pPr algn="just"/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261871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792088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err="1" smtClean="0">
                <a:latin typeface="Calibri" pitchFamily="34" charset="0"/>
              </a:rPr>
              <a:t>Slide</a:t>
            </a:r>
            <a:r>
              <a:rPr lang="cs-CZ" sz="1400" dirty="0" smtClean="0">
                <a:latin typeface="Calibri" pitchFamily="34" charset="0"/>
              </a:rPr>
              <a:t> 3: Mapa Austrálie. </a:t>
            </a:r>
            <a:r>
              <a:rPr lang="nl-NL" sz="1400" dirty="0">
                <a:latin typeface="Calibri" pitchFamily="34" charset="0"/>
              </a:rPr>
              <a:t>HANS BRAXMEIER. wikipedie [online]. [cit. </a:t>
            </a:r>
            <a:r>
              <a:rPr lang="cs-CZ" sz="1400" dirty="0" smtClean="0">
                <a:latin typeface="Calibri" pitchFamily="34" charset="0"/>
              </a:rPr>
              <a:t>30</a:t>
            </a:r>
            <a:r>
              <a:rPr lang="nl-NL" sz="1400" dirty="0" smtClean="0">
                <a:latin typeface="Calibri" pitchFamily="34" charset="0"/>
              </a:rPr>
              <a:t>.</a:t>
            </a:r>
            <a:r>
              <a:rPr lang="cs-CZ" sz="1400" dirty="0" smtClean="0">
                <a:latin typeface="Calibri" pitchFamily="34" charset="0"/>
              </a:rPr>
              <a:t>6</a:t>
            </a:r>
            <a:r>
              <a:rPr lang="nl-NL" sz="1400" dirty="0" smtClean="0">
                <a:latin typeface="Calibri" pitchFamily="34" charset="0"/>
              </a:rPr>
              <a:t>.2013</a:t>
            </a:r>
            <a:r>
              <a:rPr lang="nl-NL" sz="1400" dirty="0">
                <a:latin typeface="Calibri" pitchFamily="34" charset="0"/>
              </a:rPr>
              <a:t>]. Dostupný na WWW: </a:t>
            </a:r>
            <a:r>
              <a:rPr lang="nl-NL" sz="1400" dirty="0">
                <a:latin typeface="Calibri" pitchFamily="34" charset="0"/>
                <a:hlinkClick r:id="rId3"/>
              </a:rPr>
              <a:t>http://cs.wikipedia.org/wiki/Soubor:Reliefmap_of_Australia.png </a:t>
            </a:r>
            <a:endParaRPr lang="cs-CZ" sz="1400" dirty="0" smtClean="0">
              <a:latin typeface="Calibri" pitchFamily="34" charset="0"/>
            </a:endParaRPr>
          </a:p>
          <a:p>
            <a:r>
              <a:rPr lang="cs-CZ" sz="1400" dirty="0" err="1" smtClean="0">
                <a:latin typeface="Calibri" pitchFamily="34" charset="0"/>
              </a:rPr>
              <a:t>Slide</a:t>
            </a:r>
            <a:r>
              <a:rPr lang="cs-CZ" sz="1400" dirty="0" smtClean="0">
                <a:latin typeface="Calibri" pitchFamily="34" charset="0"/>
              </a:rPr>
              <a:t> 5, 7, 8, 10, 12, 14: archiv autora</a:t>
            </a: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</Template>
  <TotalTime>920</TotalTime>
  <Words>999</Words>
  <Application>Microsoft Office PowerPoint</Application>
  <PresentationFormat>Předvádění na obrazovce (4:3)</PresentationFormat>
  <Paragraphs>133</Paragraphs>
  <Slides>18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ŠABLONA DUM</vt:lpstr>
      <vt:lpstr>Prezentace aplikace PowerPoint</vt:lpstr>
      <vt:lpstr>ANOTACE</vt:lpstr>
      <vt:lpstr>Prezentace aplikace PowerPoint</vt:lpstr>
      <vt:lpstr>Austrálie</vt:lpstr>
      <vt:lpstr>Prezentace aplikace PowerPoint</vt:lpstr>
      <vt:lpstr>Povrch</vt:lpstr>
      <vt:lpstr>Prezentace aplikace PowerPoint</vt:lpstr>
      <vt:lpstr>Vodstvo</vt:lpstr>
      <vt:lpstr>Klima</vt:lpstr>
      <vt:lpstr>Fauna a flora</vt:lpstr>
      <vt:lpstr>Obyvatelstvo</vt:lpstr>
      <vt:lpstr>Prezentace aplikace PowerPoint</vt:lpstr>
      <vt:lpstr>Obyvatelstvo</vt:lpstr>
      <vt:lpstr>Prezentace aplikace PowerPoint</vt:lpstr>
      <vt:lpstr>Hospodářství</vt:lpstr>
      <vt:lpstr>Opakování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EU-3</dc:creator>
  <cp:lastModifiedBy>EU-3</cp:lastModifiedBy>
  <cp:revision>41</cp:revision>
  <dcterms:created xsi:type="dcterms:W3CDTF">2013-09-26T08:02:37Z</dcterms:created>
  <dcterms:modified xsi:type="dcterms:W3CDTF">2014-01-13T17:52:57Z</dcterms:modified>
</cp:coreProperties>
</file>