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1"/>
  </p:notesMasterIdLst>
  <p:sldIdLst>
    <p:sldId id="530" r:id="rId2"/>
    <p:sldId id="531" r:id="rId3"/>
    <p:sldId id="558" r:id="rId4"/>
    <p:sldId id="559" r:id="rId5"/>
    <p:sldId id="533" r:id="rId6"/>
    <p:sldId id="534" r:id="rId7"/>
    <p:sldId id="535" r:id="rId8"/>
    <p:sldId id="536" r:id="rId9"/>
    <p:sldId id="537" r:id="rId10"/>
    <p:sldId id="561" r:id="rId11"/>
    <p:sldId id="538" r:id="rId12"/>
    <p:sldId id="539" r:id="rId13"/>
    <p:sldId id="540" r:id="rId14"/>
    <p:sldId id="562" r:id="rId15"/>
    <p:sldId id="564" r:id="rId16"/>
    <p:sldId id="560" r:id="rId17"/>
    <p:sldId id="541" r:id="rId18"/>
    <p:sldId id="563" r:id="rId19"/>
    <p:sldId id="532" r:id="rId20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3329DB14-DFFC-48CA-8497-F82CB405A1BB}">
          <p14:sldIdLst>
            <p14:sldId id="530"/>
            <p14:sldId id="545"/>
            <p14:sldId id="533"/>
            <p14:sldId id="544"/>
            <p14:sldId id="534"/>
            <p14:sldId id="535"/>
            <p14:sldId id="536"/>
            <p14:sldId id="537"/>
            <p14:sldId id="538"/>
            <p14:sldId id="539"/>
            <p14:sldId id="540"/>
            <p14:sldId id="541"/>
            <p14:sldId id="542"/>
            <p14:sldId id="543"/>
            <p14:sldId id="531"/>
            <p14:sldId id="532"/>
          </p14:sldIdLst>
        </p14:section>
      </p14:sectionLst>
    </p:ex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69" autoAdjust="0"/>
    <p:restoredTop sz="94201" autoAdjust="0"/>
  </p:normalViewPr>
  <p:slideViewPr>
    <p:cSldViewPr>
      <p:cViewPr varScale="1">
        <p:scale>
          <a:sx n="70" d="100"/>
          <a:sy n="7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29.1.2014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zpravy.idnes.cz/nadmute-kravy-vyhodily-do-povetri-kravin-fgc-/zahranicni.aspx?c=A140128_073303_zahranicni_zt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3188" y="2132856"/>
            <a:ext cx="8215276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VY_32_INOVACE_2C_04_Významné </a:t>
            </a:r>
            <a:r>
              <a:rPr lang="cs-CZ" sz="2000" b="1" i="1" dirty="0" err="1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alkany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 I</a:t>
            </a: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leden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5931850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 fontScale="92500"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aktivní výuce o </a:t>
            </a:r>
            <a:r>
              <a:rPr lang="cs-CZ" sz="2400" dirty="0" smtClean="0">
                <a:solidFill>
                  <a:schemeClr val="tx1"/>
                </a:solidFill>
              </a:rPr>
              <a:t>významných </a:t>
            </a:r>
            <a:r>
              <a:rPr lang="cs-CZ" sz="2400" dirty="0" err="1" smtClean="0">
                <a:solidFill>
                  <a:schemeClr val="tx1"/>
                </a:solidFill>
              </a:rPr>
              <a:t>alkanech</a:t>
            </a:r>
            <a:r>
              <a:rPr lang="cs-CZ" sz="2400" dirty="0" smtClean="0">
                <a:solidFill>
                  <a:schemeClr val="tx1"/>
                </a:solidFill>
              </a:rPr>
              <a:t>: o jejich významu pro člověku, využití v průmyslu a dopadech na životní prostředí.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="" xmlns:p14="http://schemas.microsoft.com/office/powerpoint/2010/main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9776"/>
            <a:ext cx="8568952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Pojmenuj následující </a:t>
            </a:r>
            <a:r>
              <a:rPr lang="cs-CZ" sz="3200" dirty="0" err="1" smtClean="0">
                <a:solidFill>
                  <a:schemeClr val="tx1"/>
                </a:solidFill>
              </a:rPr>
              <a:t>alkany</a:t>
            </a:r>
            <a:r>
              <a:rPr lang="cs-CZ" sz="3200" dirty="0" smtClean="0">
                <a:solidFill>
                  <a:schemeClr val="tx1"/>
                </a:solidFill>
              </a:rPr>
              <a:t> dle pravidel platné nomenklatury: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755576" y="1556792"/>
          <a:ext cx="7868539" cy="5082313"/>
        </p:xfrm>
        <a:graphic>
          <a:graphicData uri="http://schemas.openxmlformats.org/presentationml/2006/ole">
            <p:oleObj spid="_x0000_s1027" name="ChemSketch" r:id="rId3" imgW="3313080" imgH="2139840" progId="ACD.ChemSketch.20">
              <p:embed/>
            </p:oleObj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-27384"/>
            <a:ext cx="7772400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Výsledky: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165520" y="1196752"/>
          <a:ext cx="8654952" cy="5588965"/>
        </p:xfrm>
        <a:graphic>
          <a:graphicData uri="http://schemas.openxmlformats.org/presentationml/2006/ole">
            <p:oleObj spid="_x0000_s2050" name="ChemSketch" r:id="rId3" imgW="3313080" imgH="2139840" progId="ACD.ChemSketch.20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907704" y="206084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oktan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2120" y="2895327"/>
            <a:ext cx="3491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3,3,4-</a:t>
            </a:r>
            <a:r>
              <a:rPr lang="cs-CZ" dirty="0" err="1" smtClean="0">
                <a:solidFill>
                  <a:srgbClr val="FF0000"/>
                </a:solidFill>
              </a:rPr>
              <a:t>trimethylhexan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4653136"/>
            <a:ext cx="2699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2,3-</a:t>
            </a:r>
            <a:r>
              <a:rPr lang="cs-CZ" dirty="0" err="1" smtClean="0">
                <a:solidFill>
                  <a:srgbClr val="FF0000"/>
                </a:solidFill>
              </a:rPr>
              <a:t>dimethylbutan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504" y="6351711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3,4,4trdimethyl-5,6 </a:t>
            </a:r>
            <a:r>
              <a:rPr lang="cs-CZ" dirty="0" err="1" smtClean="0">
                <a:solidFill>
                  <a:srgbClr val="FF0000"/>
                </a:solidFill>
              </a:rPr>
              <a:t>diethyloktan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3356992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2-</a:t>
            </a:r>
            <a:r>
              <a:rPr lang="cs-CZ" dirty="0" err="1" smtClean="0">
                <a:solidFill>
                  <a:srgbClr val="FF0000"/>
                </a:solidFill>
              </a:rPr>
              <a:t>methylpentan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852936"/>
            <a:ext cx="7772400" cy="1143000"/>
          </a:xfrm>
        </p:spPr>
        <p:txBody>
          <a:bodyPr/>
          <a:lstStyle/>
          <a:p>
            <a:r>
              <a:rPr lang="cs-CZ" dirty="0" smtClean="0"/>
              <a:t>Významné alkany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23004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72400" cy="1143000"/>
          </a:xfrm>
        </p:spPr>
        <p:txBody>
          <a:bodyPr/>
          <a:lstStyle/>
          <a:p>
            <a:r>
              <a:rPr lang="cs-CZ" dirty="0" err="1" smtClean="0"/>
              <a:t>Methan</a:t>
            </a:r>
            <a:r>
              <a:rPr lang="cs-CZ" dirty="0" smtClean="0"/>
              <a:t> CH</a:t>
            </a:r>
            <a:r>
              <a:rPr lang="cs-CZ" baseline="-25000" dirty="0" smtClean="0"/>
              <a:t>4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6626" name="Picture 2" descr="File:CNG nádrž 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772816"/>
            <a:ext cx="5952661" cy="44644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221619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134672" cy="5904656"/>
          </a:xfrm>
        </p:spPr>
        <p:txBody>
          <a:bodyPr/>
          <a:lstStyle/>
          <a:p>
            <a:r>
              <a:rPr lang="cs-CZ" dirty="0" smtClean="0"/>
              <a:t>plyn bez </a:t>
            </a:r>
            <a:r>
              <a:rPr lang="cs-CZ" dirty="0"/>
              <a:t>barvy a zápachu, netoxický</a:t>
            </a:r>
          </a:p>
          <a:p>
            <a:r>
              <a:rPr lang="cs-CZ" dirty="0" smtClean="0"/>
              <a:t>hlavní součást </a:t>
            </a:r>
            <a:r>
              <a:rPr lang="cs-CZ" b="1" dirty="0" smtClean="0"/>
              <a:t>zemního plynu</a:t>
            </a:r>
            <a:r>
              <a:rPr lang="cs-CZ" dirty="0" smtClean="0"/>
              <a:t> (kolem 90%)</a:t>
            </a:r>
          </a:p>
          <a:p>
            <a:r>
              <a:rPr lang="cs-CZ" dirty="0" smtClean="0"/>
              <a:t>alternativní palivo motorů </a:t>
            </a:r>
            <a:r>
              <a:rPr lang="cs-CZ" dirty="0" smtClean="0">
                <a:solidFill>
                  <a:schemeClr val="tx1"/>
                </a:solidFill>
              </a:rPr>
              <a:t>(CNG - </a:t>
            </a:r>
            <a:r>
              <a:rPr lang="cs-CZ" dirty="0" err="1" smtClean="0">
                <a:solidFill>
                  <a:schemeClr val="tx1"/>
                </a:solidFill>
              </a:rPr>
              <a:t>compressed</a:t>
            </a:r>
            <a:r>
              <a:rPr lang="cs-CZ" dirty="0" smtClean="0">
                <a:solidFill>
                  <a:schemeClr val="tx1"/>
                </a:solidFill>
              </a:rPr>
              <a:t> natural </a:t>
            </a:r>
            <a:r>
              <a:rPr lang="cs-CZ" dirty="0" err="1" smtClean="0">
                <a:solidFill>
                  <a:schemeClr val="tx1"/>
                </a:solidFill>
              </a:rPr>
              <a:t>gas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r>
              <a:rPr lang="cs-CZ" dirty="0" smtClean="0"/>
              <a:t>v přírodě vzniká anaerobním rozkladem těl organismů (bludičky…) – močály, bažiny…</a:t>
            </a:r>
          </a:p>
        </p:txBody>
      </p:sp>
    </p:spTree>
    <p:extLst>
      <p:ext uri="{BB962C8B-B14F-4D97-AF65-F5344CB8AC3E}">
        <p14:creationId xmlns="" xmlns:p14="http://schemas.microsoft.com/office/powerpoint/2010/main" val="2661026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062664" cy="5259288"/>
          </a:xfrm>
        </p:spPr>
        <p:txBody>
          <a:bodyPr/>
          <a:lstStyle/>
          <a:p>
            <a:r>
              <a:rPr lang="cs-CZ" dirty="0" smtClean="0"/>
              <a:t>vzniká v termitištích rýžovištích a střevech přežvýkavců </a:t>
            </a:r>
            <a:r>
              <a:rPr lang="cs-CZ" dirty="0" smtClean="0">
                <a:solidFill>
                  <a:schemeClr val="tx1"/>
                </a:solidFill>
              </a:rPr>
              <a:t>(cca 500 l denně!) – </a:t>
            </a:r>
            <a:r>
              <a:rPr lang="cs-CZ" dirty="0" smtClean="0"/>
              <a:t>ve vzduchu 0,0002 %</a:t>
            </a:r>
          </a:p>
          <a:p>
            <a:r>
              <a:rPr lang="cs-CZ" dirty="0" smtClean="0"/>
              <a:t>velmi </a:t>
            </a:r>
            <a:r>
              <a:rPr lang="cs-CZ" dirty="0"/>
              <a:t>zesiluje skleníkový efekt</a:t>
            </a:r>
          </a:p>
        </p:txBody>
      </p:sp>
    </p:spTree>
    <p:extLst>
      <p:ext uri="{BB962C8B-B14F-4D97-AF65-F5344CB8AC3E}">
        <p14:creationId xmlns="" xmlns:p14="http://schemas.microsoft.com/office/powerpoint/2010/main" val="1989607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1986" name="Picture 2" descr="File:Methan geom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76672"/>
            <a:ext cx="6552728" cy="57102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2795004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endParaRPr lang="cs-CZ"/>
          </a:p>
        </p:txBody>
      </p:sp>
      <p:pic>
        <p:nvPicPr>
          <p:cNvPr id="47106" name="Picture 2" descr="File:Methane-2D-stereo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0"/>
            <a:ext cx="2723211" cy="2808312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47108" name="Picture 4" descr="File:Methane-3D-ball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719053"/>
            <a:ext cx="4104456" cy="4138947"/>
          </a:xfrm>
          <a:prstGeom prst="rect">
            <a:avLst/>
          </a:prstGeom>
          <a:noFill/>
        </p:spPr>
      </p:pic>
      <p:pic>
        <p:nvPicPr>
          <p:cNvPr id="47110" name="Picture 6" descr="File:Methane-3D-space-filling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564904"/>
            <a:ext cx="4043941" cy="441157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742950"/>
            <a:ext cx="7620000" cy="537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53205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574" y="-21452"/>
            <a:ext cx="9233209" cy="6474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564169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404664"/>
            <a:ext cx="7772400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Relativní příspěvky jednotlivých skleníkových plynů BEZ vodních par: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Picture 2" descr="File:Influence of greenhouse ga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060848"/>
            <a:ext cx="4248469" cy="42484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4784386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8130" name="Picture 2" descr="File:Ambositra 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9154" name="Picture 2" descr="File:Storflak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-1"/>
            <a:ext cx="5112568" cy="68357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09600"/>
            <a:ext cx="8712968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Přečtěte si následující článek a zhodnoťte ho z chemického hlediska: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36912"/>
            <a:ext cx="8496944" cy="3459088"/>
          </a:xfrm>
        </p:spPr>
        <p:txBody>
          <a:bodyPr/>
          <a:lstStyle/>
          <a:p>
            <a:r>
              <a:rPr lang="cs-CZ" sz="2800" dirty="0" smtClean="0">
                <a:hlinkClick r:id="rId2"/>
              </a:rPr>
              <a:t>http://zpravy.idnes.cz/nadmute-kravy-vyhodily-do-povetri-kravin-fgc-/zahranicni.aspx?c=A140128_073303_zahranicni_zt</a:t>
            </a: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976380923"/>
              </p:ext>
            </p:extLst>
          </p:nvPr>
        </p:nvGraphicFramePr>
        <p:xfrm>
          <a:off x="179512" y="548680"/>
          <a:ext cx="8856984" cy="5760641"/>
        </p:xfrm>
        <a:graphic>
          <a:graphicData uri="http://schemas.openxmlformats.org/drawingml/2006/table">
            <a:tbl>
              <a:tblPr/>
              <a:tblGrid>
                <a:gridCol w="1829955"/>
                <a:gridCol w="1610361"/>
                <a:gridCol w="3513514"/>
                <a:gridCol w="1903154"/>
              </a:tblGrid>
              <a:tr h="572908"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b="1" u="none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Skleníkový plyn</a:t>
                      </a:r>
                    </a:p>
                  </a:txBody>
                  <a:tcPr marL="13948" marR="13948" marT="6974" marB="697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b="1" u="none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Změna oproti roku 1780</a:t>
                      </a:r>
                    </a:p>
                  </a:txBody>
                  <a:tcPr marL="13948" marR="13948" marT="6974" marB="697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b="1" u="none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Přirozené a antropogenní zdroje</a:t>
                      </a:r>
                    </a:p>
                  </a:txBody>
                  <a:tcPr marL="13948" marR="13948" marT="6974" marB="697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600" b="1" u="none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Ekvivalent CO</a:t>
                      </a:r>
                      <a:r>
                        <a:rPr lang="cs-CZ" sz="1600" b="1" u="none" baseline="-2500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600" b="1" u="none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13948" marR="13948" marT="6974" marB="697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2908"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vodní pára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-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Moře, oceány, sladkovodní zdroje - hydrosféra obecně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&gt; 10 000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24042"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CO</a:t>
                      </a:r>
                      <a:r>
                        <a:rPr lang="cs-CZ" sz="1600" b="1" u="none" baseline="-2500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600" b="1" u="none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+ 29 %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spalování fosilních paliv a biomasy (80 %); odlesňování; Aerobní rozklad organických látek; lesní požáry; </a:t>
                      </a:r>
                      <a:r>
                        <a:rPr lang="cs-CZ" sz="1600" b="1" u="none" dirty="0" smtClean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vulkanická </a:t>
                      </a:r>
                      <a:r>
                        <a:rPr lang="cs-CZ" sz="1600" b="1" u="none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činnost; eroze …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60897"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CH</a:t>
                      </a:r>
                      <a:r>
                        <a:rPr lang="cs-CZ" sz="1600" b="1" u="none" baseline="-2500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4</a:t>
                      </a:r>
                      <a:endParaRPr lang="cs-CZ" sz="1600" b="1" u="none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+ 143 %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Mokřady, močály a tundra (20 %); anaerobní rozklad organických látek, termiti, spalování biomasy a skládky odpadů (5 %); zpracování zemního plynu a ropy, uhelné zdroje, úniky plynu (10 %); chov dobytka, pěstování rýže (25 %); tání permafrostu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20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29886"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N</a:t>
                      </a:r>
                      <a:r>
                        <a:rPr lang="cs-CZ" sz="1600" b="1" u="none" baseline="-2500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r>
                        <a:rPr lang="cs-CZ" sz="1600" b="1" u="none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+ 11 %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Lesy; louky; oceány; půda; zpracování půdy; zemědělská hnojiva; spalování fosilních paliv a biomasy, změna v užívání půdy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u="none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200</a:t>
                      </a:r>
                    </a:p>
                  </a:txBody>
                  <a:tcPr marL="13948" marR="13948" marT="6974" marB="697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0625044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Na základě předchozí tabulky rozhodněte (ANO/NE) o následujících výrocích: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88840"/>
            <a:ext cx="8784976" cy="4107160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Množství oxidu uhličitého a </a:t>
            </a:r>
            <a:r>
              <a:rPr lang="cs-CZ" sz="2800" dirty="0" err="1" smtClean="0">
                <a:solidFill>
                  <a:schemeClr val="tx1"/>
                </a:solidFill>
              </a:rPr>
              <a:t>methanu</a:t>
            </a:r>
            <a:r>
              <a:rPr lang="cs-CZ" sz="2800" dirty="0" smtClean="0">
                <a:solidFill>
                  <a:schemeClr val="tx1"/>
                </a:solidFill>
              </a:rPr>
              <a:t> stouplo v atmosféře za posledních 200 let mnohem méně než oxidu dusného.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Pokud srovnáme skleníkové plyny podle síly, získáme řadu: H</a:t>
            </a:r>
            <a:r>
              <a:rPr lang="cs-CZ" sz="2800" baseline="-25000" dirty="0" smtClean="0">
                <a:solidFill>
                  <a:schemeClr val="tx1"/>
                </a:solidFill>
              </a:rPr>
              <a:t>2</a:t>
            </a:r>
            <a:r>
              <a:rPr lang="cs-CZ" sz="2800" dirty="0" smtClean="0">
                <a:solidFill>
                  <a:schemeClr val="tx1"/>
                </a:solidFill>
              </a:rPr>
              <a:t>0, oxid dusný, </a:t>
            </a:r>
            <a:r>
              <a:rPr lang="cs-CZ" sz="2800" dirty="0" err="1" smtClean="0">
                <a:solidFill>
                  <a:schemeClr val="tx1"/>
                </a:solidFill>
              </a:rPr>
              <a:t>methan</a:t>
            </a:r>
            <a:r>
              <a:rPr lang="cs-CZ" sz="2800" dirty="0" smtClean="0">
                <a:solidFill>
                  <a:schemeClr val="tx1"/>
                </a:solidFill>
              </a:rPr>
              <a:t> a oxid uhličitý.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564904"/>
            <a:ext cx="8229600" cy="648072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284984"/>
            <a:ext cx="8229600" cy="5292588"/>
          </a:xfrm>
        </p:spPr>
        <p:txBody>
          <a:bodyPr/>
          <a:lstStyle/>
          <a:p>
            <a:r>
              <a:rPr lang="cs-CZ" sz="1400" dirty="0" smtClean="0">
                <a:solidFill>
                  <a:schemeClr val="tx1"/>
                </a:solidFill>
              </a:rPr>
              <a:t>http://commons.wikimedia.org/wiki/File:CNG_n%C3%A1dr%C5%BE_II.jpg 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http://commons.wikimedia.org/wiki/File:Methan_geom2.PNG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http://commons.wikimedia.org/wiki/File:Focul_viu2.jpg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http://commons.wikimedia.org/wiki/File:Tulilautta3.jpg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http://commons.wikimedia.org/wiki/File:Influence_of_greenhouse_gas.gif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http://cs.wikipedia.org/wiki/Sklen%C3%ADkov%C3%BD_plyn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http://commons.wikimedia.org/wiki/File:Ambositra_04.jpg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http://en.wikipedia.org/wiki/File:Storflaket.JPG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archiv autora s pomocí freewarového programu </a:t>
            </a:r>
            <a:r>
              <a:rPr lang="cs-CZ" sz="1400" dirty="0" err="1" smtClean="0">
                <a:solidFill>
                  <a:schemeClr val="tx1"/>
                </a:solidFill>
              </a:rPr>
              <a:t>ChemSketch</a:t>
            </a:r>
            <a:r>
              <a:rPr lang="cs-CZ" sz="1400" dirty="0" smtClean="0">
                <a:solidFill>
                  <a:schemeClr val="tx1"/>
                </a:solidFill>
              </a:rPr>
              <a:t> pro tvorbu chemických vzorců 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0"/>
            <a:ext cx="9144000" cy="242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Použitá literatura: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dirty="0" smtClean="0">
                <a:solidFill>
                  <a:schemeClr val="tx1"/>
                </a:solidFill>
                <a:cs typeface="Arial" pitchFamily="34" charset="0"/>
              </a:rPr>
              <a:t>Kotlík </a:t>
            </a:r>
            <a:r>
              <a:rPr lang="cs-CZ" sz="2000" dirty="0">
                <a:solidFill>
                  <a:schemeClr val="tx1"/>
                </a:solidFill>
                <a:cs typeface="Arial" pitchFamily="34" charset="0"/>
              </a:rPr>
              <a:t>B., Růžičková K. </a:t>
            </a:r>
            <a:r>
              <a:rPr lang="cs-CZ" sz="2000" i="1" dirty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2000" dirty="0">
                <a:solidFill>
                  <a:schemeClr val="tx1"/>
                </a:solidFill>
                <a:cs typeface="Arial" pitchFamily="34" charset="0"/>
              </a:rPr>
              <a:t>, Havlíčkův Brod: Fragment, 1996. ISBN </a:t>
            </a:r>
            <a:r>
              <a:rPr lang="cs-CZ" sz="2000" dirty="0" smtClean="0">
                <a:solidFill>
                  <a:schemeClr val="tx1"/>
                </a:solidFill>
                <a:cs typeface="Arial" pitchFamily="34" charset="0"/>
              </a:rPr>
              <a:t>80-7200-056-X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20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20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20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20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20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20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20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20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20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20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6412</TotalTime>
  <Words>310</Words>
  <Application>Microsoft Office PowerPoint</Application>
  <PresentationFormat>Předvádění na obrazovce (4:3)</PresentationFormat>
  <Paragraphs>68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Výchozí návrh</vt:lpstr>
      <vt:lpstr>ChemSketch</vt:lpstr>
      <vt:lpstr>Snímek 1</vt:lpstr>
      <vt:lpstr>ANOTACE</vt:lpstr>
      <vt:lpstr>Pojmenuj následující alkany dle pravidel platné nomenklatury:</vt:lpstr>
      <vt:lpstr>Výsledky:</vt:lpstr>
      <vt:lpstr>Významné alkany</vt:lpstr>
      <vt:lpstr>Methan CH4</vt:lpstr>
      <vt:lpstr>Snímek 7</vt:lpstr>
      <vt:lpstr>Snímek 8</vt:lpstr>
      <vt:lpstr>Snímek 9</vt:lpstr>
      <vt:lpstr>Snímek 10</vt:lpstr>
      <vt:lpstr>Snímek 11</vt:lpstr>
      <vt:lpstr>Snímek 12</vt:lpstr>
      <vt:lpstr>Relativní příspěvky jednotlivých skleníkových plynů BEZ vodních par: </vt:lpstr>
      <vt:lpstr>Snímek 14</vt:lpstr>
      <vt:lpstr>Snímek 15</vt:lpstr>
      <vt:lpstr>Přečtěte si následující článek a zhodnoťte ho z chemického hlediska:</vt:lpstr>
      <vt:lpstr>Snímek 17</vt:lpstr>
      <vt:lpstr>Na základě předchozí tabulky rozhodněte (ANO/NE) o následujících výrocích: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Veronika</cp:lastModifiedBy>
  <cp:revision>667</cp:revision>
  <dcterms:created xsi:type="dcterms:W3CDTF">2004-03-24T18:19:47Z</dcterms:created>
  <dcterms:modified xsi:type="dcterms:W3CDTF">2014-01-29T06:03:15Z</dcterms:modified>
</cp:coreProperties>
</file>