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74" r:id="rId3"/>
    <p:sldId id="272" r:id="rId4"/>
    <p:sldId id="266" r:id="rId5"/>
    <p:sldId id="257" r:id="rId6"/>
    <p:sldId id="269" r:id="rId7"/>
    <p:sldId id="268" r:id="rId8"/>
    <p:sldId id="270" r:id="rId9"/>
    <p:sldId id="276" r:id="rId10"/>
    <p:sldId id="278" r:id="rId11"/>
    <p:sldId id="271" r:id="rId12"/>
    <p:sldId id="265" r:id="rId13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19" autoAdjust="0"/>
    <p:restoredTop sz="94660"/>
  </p:normalViewPr>
  <p:slideViewPr>
    <p:cSldViewPr>
      <p:cViewPr>
        <p:scale>
          <a:sx n="119" d="100"/>
          <a:sy n="119" d="100"/>
        </p:scale>
        <p:origin x="-130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29. 1. 2014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29. 1. 2014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29. 1. 2014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29. 1. 2014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29. 1. 2014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29. 1. 2014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29. 1. 2014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29. 1. 2014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29. 1. 2014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29. 1. 2014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29. 1. 2014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29. 1. 2014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29. 1. 2014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4427781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Filozofie antická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klasické období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Antropologie, sofisté -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Protágorás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metoda dialogu,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Sókratés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Platón,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Aristotelés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nauka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pracovní listy 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prezentace,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Mechanik seřizovač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2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Filozofie klasického období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VY_32_INOVACE_35_704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196752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1299596"/>
            <a:ext cx="792088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lvl="0"/>
            <a:r>
              <a:rPr lang="cs-CZ" u="sng" dirty="0" smtClean="0"/>
              <a:t>                             charakteristická </a:t>
            </a:r>
            <a:r>
              <a:rPr lang="cs-CZ" u="sng" dirty="0"/>
              <a:t>vznikem mohutných filozofických soustav</a:t>
            </a:r>
            <a:endParaRPr lang="cs-CZ" dirty="0"/>
          </a:p>
          <a:p>
            <a:r>
              <a:rPr lang="cs-CZ" dirty="0"/>
              <a:t>                             </a:t>
            </a:r>
            <a:r>
              <a:rPr lang="cs-CZ" b="1" u="sng" dirty="0"/>
              <a:t>filozofie antropologická</a:t>
            </a:r>
            <a:r>
              <a:rPr lang="cs-CZ" b="1" dirty="0"/>
              <a:t> </a:t>
            </a:r>
            <a:r>
              <a:rPr lang="cs-CZ" dirty="0"/>
              <a:t>= </a:t>
            </a:r>
            <a:r>
              <a:rPr lang="cs-CZ" u="sng" dirty="0"/>
              <a:t>orientace na člověka</a:t>
            </a:r>
            <a:endParaRPr lang="cs-CZ" dirty="0"/>
          </a:p>
          <a:p>
            <a:r>
              <a:rPr lang="cs-CZ" dirty="0" smtClean="0"/>
              <a:t>                                                                    Co je člověk? Kde se vzal? </a:t>
            </a:r>
          </a:p>
          <a:p>
            <a:r>
              <a:rPr lang="cs-CZ" dirty="0"/>
              <a:t> </a:t>
            </a:r>
            <a:r>
              <a:rPr lang="cs-CZ" dirty="0" smtClean="0"/>
              <a:t>                            </a:t>
            </a:r>
            <a:r>
              <a:rPr lang="cs-CZ" dirty="0"/>
              <a:t> Co je </a:t>
            </a:r>
            <a:r>
              <a:rPr lang="cs-CZ" dirty="0" smtClean="0"/>
              <a:t>člověk                </a:t>
            </a:r>
            <a:r>
              <a:rPr lang="cs-CZ" dirty="0"/>
              <a:t>Jaké je místo </a:t>
            </a:r>
            <a:r>
              <a:rPr lang="cs-CZ" dirty="0" smtClean="0"/>
              <a:t>člověka ve </a:t>
            </a:r>
            <a:r>
              <a:rPr lang="cs-CZ" dirty="0"/>
              <a:t>světě?</a:t>
            </a:r>
          </a:p>
          <a:p>
            <a:r>
              <a:rPr lang="cs-CZ" dirty="0"/>
              <a:t>                                                                   Jaké vztahy jsou mezi lidmi?</a:t>
            </a:r>
          </a:p>
          <a:p>
            <a:r>
              <a:rPr lang="cs-CZ" dirty="0"/>
              <a:t>                                                                   Jaké vztahy jsou mezi jedincem a obcí?</a:t>
            </a:r>
          </a:p>
          <a:p>
            <a:r>
              <a:rPr lang="cs-CZ" dirty="0"/>
              <a:t>                                                                                                             </a:t>
            </a:r>
            <a:r>
              <a:rPr lang="cs-CZ" b="1" dirty="0"/>
              <a:t>(= společností</a:t>
            </a:r>
            <a:r>
              <a:rPr lang="cs-CZ" dirty="0"/>
              <a:t>)</a:t>
            </a:r>
          </a:p>
          <a:p>
            <a:r>
              <a:rPr lang="cs-CZ" dirty="0"/>
              <a:t>                                                                    Jak musí člověk jednat, aby jednal mravně?</a:t>
            </a:r>
          </a:p>
          <a:p>
            <a:pPr lvl="0"/>
            <a:endParaRPr lang="cs-CZ" dirty="0"/>
          </a:p>
          <a:p>
            <a:r>
              <a:rPr lang="cs-CZ" dirty="0" smtClean="0"/>
              <a:t>                                                          </a:t>
            </a:r>
            <a:r>
              <a:rPr lang="cs-CZ" b="1" dirty="0" smtClean="0"/>
              <a:t>otázky</a:t>
            </a:r>
            <a:r>
              <a:rPr lang="cs-CZ" b="1" dirty="0"/>
              <a:t>: práva, politiky, morálky,</a:t>
            </a:r>
            <a:r>
              <a:rPr lang="cs-CZ" dirty="0"/>
              <a:t> </a:t>
            </a:r>
          </a:p>
          <a:p>
            <a:pPr lvl="0"/>
            <a:r>
              <a:rPr lang="cs-CZ" dirty="0"/>
              <a:t>                                                                        </a:t>
            </a:r>
            <a:r>
              <a:rPr lang="cs-CZ" b="1" dirty="0"/>
              <a:t>ekonomiky, </a:t>
            </a:r>
          </a:p>
          <a:p>
            <a:pPr lvl="0"/>
            <a:r>
              <a:rPr lang="cs-CZ" b="1" dirty="0"/>
              <a:t>                                                                        estetické otázky, </a:t>
            </a:r>
          </a:p>
          <a:p>
            <a:pPr lvl="0"/>
            <a:r>
              <a:rPr lang="cs-CZ" b="1" dirty="0"/>
              <a:t>                                                                        jazykovědné otázky,...</a:t>
            </a:r>
          </a:p>
          <a:p>
            <a:endParaRPr lang="cs-CZ" dirty="0"/>
          </a:p>
          <a:p>
            <a:r>
              <a:rPr lang="cs-CZ" dirty="0"/>
              <a:t> 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67744" y="1052736"/>
            <a:ext cx="51125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Filozofie klasického období </a:t>
            </a:r>
          </a:p>
          <a:p>
            <a:pPr algn="ctr"/>
            <a:r>
              <a:rPr lang="cs-CZ" dirty="0" smtClean="0"/>
              <a:t>4. století př.n.l.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971600" y="2852936"/>
            <a:ext cx="237626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ČLOVĚK  </a:t>
            </a:r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419872" y="299695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Šipka doprava 17"/>
          <p:cNvSpPr/>
          <p:nvPr/>
        </p:nvSpPr>
        <p:spPr>
          <a:xfrm>
            <a:off x="2159732" y="4869160"/>
            <a:ext cx="118813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05872"/>
            <a:ext cx="806489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= </a:t>
            </a:r>
            <a:r>
              <a:rPr lang="cs-CZ" dirty="0"/>
              <a:t>učitelé moudrosti</a:t>
            </a:r>
          </a:p>
          <a:p>
            <a:r>
              <a:rPr lang="cs-CZ" dirty="0"/>
              <a:t>	</a:t>
            </a:r>
            <a:r>
              <a:rPr lang="cs-CZ" dirty="0" smtClean="0"/>
              <a:t>                               filozofové </a:t>
            </a:r>
            <a:r>
              <a:rPr lang="cs-CZ" dirty="0"/>
              <a:t>z povolání- vystupují veřejně na ulicích, </a:t>
            </a:r>
            <a:r>
              <a:rPr lang="cs-CZ" dirty="0" smtClean="0"/>
              <a:t>                                	                               veřejných </a:t>
            </a:r>
            <a:r>
              <a:rPr lang="cs-CZ" dirty="0"/>
              <a:t>prostranstvích,…</a:t>
            </a:r>
          </a:p>
          <a:p>
            <a:r>
              <a:rPr lang="cs-CZ" dirty="0"/>
              <a:t> </a:t>
            </a:r>
            <a:r>
              <a:rPr lang="cs-CZ" dirty="0" smtClean="0"/>
              <a:t>    </a:t>
            </a:r>
            <a:r>
              <a:rPr lang="cs-CZ" b="1" u="sng" dirty="0" smtClean="0"/>
              <a:t>podněcují rozvoj řečnického umění </a:t>
            </a:r>
            <a:r>
              <a:rPr lang="cs-CZ" dirty="0" err="1"/>
              <a:t>umění</a:t>
            </a:r>
            <a:r>
              <a:rPr lang="cs-CZ" dirty="0"/>
              <a:t> vést spor </a:t>
            </a:r>
          </a:p>
          <a:p>
            <a:r>
              <a:rPr lang="cs-CZ" dirty="0" smtClean="0"/>
              <a:t>                                                           1.                         umění vést spor – přít se o daném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   problému,</a:t>
            </a:r>
            <a:endParaRPr lang="cs-CZ" dirty="0"/>
          </a:p>
          <a:p>
            <a:r>
              <a:rPr lang="cs-CZ" dirty="0" smtClean="0"/>
              <a:t>                                                           2.                         umění dokazovat – argumentovat,</a:t>
            </a:r>
            <a:r>
              <a:rPr lang="cs-CZ" dirty="0"/>
              <a:t>	 </a:t>
            </a:r>
            <a:endParaRPr lang="cs-CZ" b="1" u="sng" dirty="0"/>
          </a:p>
          <a:p>
            <a:endParaRPr lang="cs-CZ" dirty="0"/>
          </a:p>
          <a:p>
            <a:r>
              <a:rPr lang="cs-CZ" dirty="0"/>
              <a:t> </a:t>
            </a:r>
            <a:r>
              <a:rPr lang="cs-CZ" dirty="0" smtClean="0"/>
              <a:t>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→ </a:t>
            </a:r>
            <a:r>
              <a:rPr lang="cs-CZ" b="1" u="sng" dirty="0" smtClean="0">
                <a:solidFill>
                  <a:srgbClr val="FF0000"/>
                </a:solidFill>
              </a:rPr>
              <a:t>metoda   DIALOGU (rozhovoru)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dirty="0" smtClean="0"/>
              <a:t>  </a:t>
            </a:r>
            <a:r>
              <a:rPr lang="cs-CZ" b="1" u="sng" dirty="0" smtClean="0"/>
              <a:t>kritické postoje  vůči </a:t>
            </a:r>
            <a:r>
              <a:rPr lang="cs-CZ" b="1" u="sng" dirty="0"/>
              <a:t>náboženství</a:t>
            </a:r>
            <a:r>
              <a:rPr lang="cs-CZ" b="1" dirty="0"/>
              <a:t> </a:t>
            </a:r>
            <a:r>
              <a:rPr lang="cs-CZ" dirty="0"/>
              <a:t>(zpochybňují božský původ morálních norem, </a:t>
            </a:r>
            <a:r>
              <a:rPr lang="cs-CZ" dirty="0" smtClean="0"/>
              <a:t>                    	                               zpochybňují </a:t>
            </a:r>
            <a:r>
              <a:rPr lang="cs-CZ" dirty="0"/>
              <a:t>samu existenci bohů)</a:t>
            </a:r>
          </a:p>
          <a:p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  <a:r>
              <a:rPr lang="cs-CZ" dirty="0" smtClean="0"/>
              <a:t>                                                              481- </a:t>
            </a:r>
            <a:r>
              <a:rPr lang="cs-CZ" dirty="0"/>
              <a:t>411 př.nl</a:t>
            </a:r>
          </a:p>
          <a:p>
            <a:r>
              <a:rPr lang="cs-CZ" dirty="0" smtClean="0"/>
              <a:t>                                                             </a:t>
            </a:r>
            <a:r>
              <a:rPr lang="cs-CZ" dirty="0"/>
              <a:t> spis: </a:t>
            </a:r>
            <a:r>
              <a:rPr lang="cs-CZ" b="1" dirty="0"/>
              <a:t>„O </a:t>
            </a:r>
            <a:r>
              <a:rPr lang="cs-CZ" b="1" dirty="0" smtClean="0"/>
              <a:t>BOZÍCH“</a:t>
            </a:r>
            <a:endParaRPr lang="cs-CZ" b="1" dirty="0"/>
          </a:p>
          <a:p>
            <a:r>
              <a:rPr lang="cs-CZ" b="1" dirty="0"/>
              <a:t>	</a:t>
            </a:r>
            <a:r>
              <a:rPr lang="cs-CZ" b="1" dirty="0" smtClean="0"/>
              <a:t>.</a:t>
            </a:r>
            <a:endParaRPr lang="cs-CZ" b="1" dirty="0"/>
          </a:p>
          <a:p>
            <a:r>
              <a:rPr lang="cs-CZ" dirty="0"/>
              <a:t>  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24" y="980728"/>
            <a:ext cx="27363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Sofisté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3851920" y="2780928"/>
            <a:ext cx="86409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851920" y="3356992"/>
            <a:ext cx="86409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987824" y="4929209"/>
            <a:ext cx="3102582" cy="2999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Protagoras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43215" y="1192514"/>
            <a:ext cx="784887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  <a:endParaRPr lang="cs-CZ" sz="1200" dirty="0"/>
          </a:p>
          <a:p>
            <a:pPr lvl="0"/>
            <a:r>
              <a:rPr lang="cs-CZ" sz="1200" dirty="0" smtClean="0"/>
              <a:t>      spis</a:t>
            </a:r>
            <a:r>
              <a:rPr lang="cs-CZ" sz="1200" dirty="0"/>
              <a:t>: „O BOZÍCH“</a:t>
            </a:r>
          </a:p>
          <a:p>
            <a:r>
              <a:rPr lang="cs-CZ" sz="1200" dirty="0" smtClean="0"/>
              <a:t>„                                O </a:t>
            </a:r>
            <a:r>
              <a:rPr lang="cs-CZ" sz="1200" dirty="0"/>
              <a:t>bozích nemohu vědět, ani že jsou, ani že nejsou, ani jakou mají podobu. Neboť mnoho </a:t>
            </a:r>
            <a:r>
              <a:rPr lang="cs-CZ" sz="1200" dirty="0" smtClean="0"/>
              <a:t>věcí  brání </a:t>
            </a:r>
            <a:r>
              <a:rPr lang="cs-CZ" sz="1200" dirty="0"/>
              <a:t>to </a:t>
            </a:r>
            <a:r>
              <a:rPr lang="cs-CZ" sz="1200" dirty="0" smtClean="0"/>
              <a:t>v                       t                                 nezjevnost bohů </a:t>
            </a:r>
            <a:r>
              <a:rPr lang="cs-CZ" sz="1200" dirty="0"/>
              <a:t>i krátký život člověka…“</a:t>
            </a:r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539552" y="1412776"/>
            <a:ext cx="72008" cy="5980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>
            <a:off x="8244408" y="1484784"/>
            <a:ext cx="45719" cy="52608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34255" y="2403308"/>
            <a:ext cx="8244916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</a:p>
          <a:p>
            <a:endParaRPr lang="cs-CZ" sz="1400" dirty="0"/>
          </a:p>
          <a:p>
            <a:r>
              <a:rPr lang="cs-CZ" sz="1400" dirty="0"/>
              <a:t>	</a:t>
            </a:r>
            <a:r>
              <a:rPr lang="cs-CZ" sz="1400" dirty="0" smtClean="0"/>
              <a:t>                  Atéňan</a:t>
            </a:r>
            <a:r>
              <a:rPr lang="cs-CZ" sz="1400" dirty="0"/>
              <a:t>, přívrženec aristokratické vlády. 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Demokracii </a:t>
            </a:r>
            <a:r>
              <a:rPr lang="cs-CZ" sz="1400" dirty="0"/>
              <a:t>odmítal jako „vládu luzy</a:t>
            </a:r>
            <a:r>
              <a:rPr lang="cs-CZ" sz="1400" dirty="0" smtClean="0"/>
              <a:t>“. Měl konflikty s vedoucími činiteli aténské                           	                  demokracie.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Tragický osud: odsouzen k smrti a donucen vypít číši jedu. </a:t>
            </a:r>
          </a:p>
          <a:p>
            <a:endParaRPr lang="cs-CZ" sz="1400" dirty="0"/>
          </a:p>
          <a:p>
            <a:r>
              <a:rPr lang="cs-CZ" sz="1400" dirty="0" smtClean="0"/>
              <a:t>    Užíval </a:t>
            </a:r>
            <a:r>
              <a:rPr lang="cs-CZ" sz="1400" dirty="0"/>
              <a:t>některých </a:t>
            </a:r>
            <a:r>
              <a:rPr lang="cs-CZ" sz="1400" b="1" dirty="0"/>
              <a:t>metod sofistů</a:t>
            </a:r>
            <a:r>
              <a:rPr lang="cs-CZ" sz="1400" dirty="0"/>
              <a:t>, přestože je jinak kritizoval (metodu dialogu přebírá</a:t>
            </a:r>
            <a:r>
              <a:rPr lang="cs-CZ" sz="1400" dirty="0" smtClean="0"/>
              <a:t>).</a:t>
            </a:r>
            <a:endParaRPr lang="cs-CZ" sz="1400" dirty="0"/>
          </a:p>
          <a:p>
            <a:pPr lvl="0"/>
            <a:r>
              <a:rPr lang="cs-CZ" sz="1400" dirty="0" smtClean="0"/>
              <a:t>    Zabýval </a:t>
            </a:r>
            <a:r>
              <a:rPr lang="cs-CZ" sz="1400" dirty="0"/>
              <a:t>se zejména </a:t>
            </a:r>
            <a:r>
              <a:rPr lang="cs-CZ" sz="1400" b="1" dirty="0" smtClean="0"/>
              <a:t>etikou - </a:t>
            </a:r>
            <a:r>
              <a:rPr lang="cs-CZ" sz="1400" dirty="0" smtClean="0"/>
              <a:t>otázkami:                 jak třeba </a:t>
            </a:r>
            <a:r>
              <a:rPr lang="cs-CZ" sz="1400" dirty="0"/>
              <a:t>žít, </a:t>
            </a:r>
            <a:endParaRPr lang="cs-CZ" sz="1400" dirty="0" smtClean="0"/>
          </a:p>
          <a:p>
            <a:pPr lvl="0"/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jak správně </a:t>
            </a:r>
            <a:r>
              <a:rPr lang="cs-CZ" sz="1400" dirty="0"/>
              <a:t>jednat a správně přemýšlet</a:t>
            </a:r>
            <a:r>
              <a:rPr lang="cs-CZ" sz="1400" dirty="0" smtClean="0"/>
              <a:t>).</a:t>
            </a:r>
            <a:endParaRPr lang="cs-CZ" sz="1400" dirty="0"/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	 </a:t>
            </a:r>
            <a:r>
              <a:rPr lang="cs-CZ" sz="1400" b="1" dirty="0" smtClean="0"/>
              <a:t>                                                                 jak být mravným </a:t>
            </a:r>
            <a:endParaRPr lang="cs-CZ" sz="1400" b="1" dirty="0"/>
          </a:p>
          <a:p>
            <a:r>
              <a:rPr lang="cs-CZ" sz="1400" b="1" dirty="0" smtClean="0"/>
              <a:t>     P</a:t>
            </a:r>
            <a:r>
              <a:rPr lang="cs-CZ" sz="1400" b="1" u="sng" dirty="0" smtClean="0"/>
              <a:t>ředpoklad </a:t>
            </a:r>
            <a:r>
              <a:rPr lang="cs-CZ" sz="1400" b="1" u="sng" dirty="0"/>
              <a:t>mravnosti</a:t>
            </a:r>
            <a:r>
              <a:rPr lang="cs-CZ" sz="1400" b="1" dirty="0"/>
              <a:t> a ctnosti viděl v </a:t>
            </a:r>
            <a:r>
              <a:rPr lang="cs-CZ" sz="1400" b="1" u="sng" dirty="0"/>
              <a:t>rozumovém pochopení mravních principů</a:t>
            </a:r>
            <a:r>
              <a:rPr lang="cs-CZ" sz="1400" b="1" dirty="0"/>
              <a:t>.</a:t>
            </a:r>
          </a:p>
          <a:p>
            <a:r>
              <a:rPr lang="cs-CZ" sz="1400" b="1" dirty="0" smtClean="0"/>
              <a:t>                                                                </a:t>
            </a:r>
            <a:r>
              <a:rPr lang="cs-CZ" sz="2000" b="1" dirty="0" smtClean="0"/>
              <a:t>→ </a:t>
            </a:r>
            <a:r>
              <a:rPr lang="cs-CZ" sz="2000" b="1" u="sng" dirty="0"/>
              <a:t>ctnost </a:t>
            </a:r>
            <a:r>
              <a:rPr lang="cs-CZ" sz="1400" b="1" u="sng" dirty="0"/>
              <a:t>=</a:t>
            </a:r>
            <a:r>
              <a:rPr lang="cs-CZ" sz="1400" u="sng" dirty="0"/>
              <a:t> </a:t>
            </a:r>
            <a:r>
              <a:rPr lang="cs-CZ" sz="2000" b="1" u="sng" dirty="0" smtClean="0"/>
              <a:t>vědění</a:t>
            </a:r>
          </a:p>
          <a:p>
            <a:r>
              <a:rPr lang="cs-CZ" sz="1400" dirty="0" smtClean="0"/>
              <a:t>               citát               „ Vím</a:t>
            </a:r>
            <a:r>
              <a:rPr lang="cs-CZ" sz="1400" dirty="0"/>
              <a:t>, že nic nevím!“</a:t>
            </a:r>
          </a:p>
          <a:p>
            <a:r>
              <a:rPr lang="cs-CZ" sz="1400" dirty="0" smtClean="0"/>
              <a:t>                                       „Skromnost- </a:t>
            </a:r>
            <a:r>
              <a:rPr lang="cs-CZ" sz="1400" dirty="0"/>
              <a:t>vlastnost moudrých.“</a:t>
            </a:r>
          </a:p>
          <a:p>
            <a:endParaRPr lang="cs-CZ" sz="1400" dirty="0"/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„</a:t>
            </a:r>
            <a:r>
              <a:rPr lang="cs-CZ" sz="1400" dirty="0"/>
              <a:t> </a:t>
            </a:r>
          </a:p>
          <a:p>
            <a:endParaRPr lang="cs-CZ" sz="1400" dirty="0"/>
          </a:p>
          <a:p>
            <a:endParaRPr lang="cs-CZ" sz="1400" dirty="0"/>
          </a:p>
          <a:p>
            <a:r>
              <a:rPr lang="cs-CZ" dirty="0"/>
              <a:t> 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339752" y="2420888"/>
            <a:ext cx="4032448" cy="4336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Sókratés</a:t>
            </a:r>
            <a:r>
              <a:rPr lang="cs-CZ" dirty="0" smtClean="0"/>
              <a:t>   470 – 399 př.n.l. </a:t>
            </a:r>
            <a:endParaRPr lang="cs-CZ" dirty="0"/>
          </a:p>
        </p:txBody>
      </p:sp>
      <p:sp>
        <p:nvSpPr>
          <p:cNvPr id="16" name="Šipka doprava 15"/>
          <p:cNvSpPr/>
          <p:nvPr/>
        </p:nvSpPr>
        <p:spPr>
          <a:xfrm>
            <a:off x="3635896" y="4293096"/>
            <a:ext cx="50405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635896" y="4581128"/>
            <a:ext cx="50405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3635896" y="4911688"/>
            <a:ext cx="43204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7524328" y="4797152"/>
            <a:ext cx="432048" cy="160255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ů 22"/>
          <p:cNvSpPr/>
          <p:nvPr/>
        </p:nvSpPr>
        <p:spPr>
          <a:xfrm>
            <a:off x="1691680" y="5661248"/>
            <a:ext cx="45719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052736"/>
            <a:ext cx="8424936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      </a:t>
            </a:r>
          </a:p>
          <a:p>
            <a:r>
              <a:rPr lang="cs-CZ" sz="1400" dirty="0" smtClean="0"/>
              <a:t>                     Jeho žáci podali </a:t>
            </a:r>
            <a:r>
              <a:rPr lang="cs-CZ" sz="1400" b="1" dirty="0" smtClean="0"/>
              <a:t>svědectví o jeho životě</a:t>
            </a:r>
            <a:r>
              <a:rPr lang="cs-CZ" sz="1400" dirty="0" smtClean="0"/>
              <a:t>, jeho filozofických názorech a metodě.</a:t>
            </a:r>
          </a:p>
          <a:p>
            <a:r>
              <a:rPr lang="cs-CZ" sz="1400" dirty="0" smtClean="0"/>
              <a:t>                     Zejména </a:t>
            </a:r>
            <a:r>
              <a:rPr lang="cs-CZ" sz="1400" b="1" dirty="0" smtClean="0"/>
              <a:t>Platón</a:t>
            </a:r>
            <a:r>
              <a:rPr lang="cs-CZ" sz="1400" dirty="0" smtClean="0"/>
              <a:t> ve svém dialogu  </a:t>
            </a:r>
            <a:r>
              <a:rPr lang="cs-CZ" sz="1400" b="1" dirty="0" smtClean="0"/>
              <a:t>Obrana </a:t>
            </a:r>
            <a:r>
              <a:rPr lang="cs-CZ" sz="1400" b="1" dirty="0" err="1" smtClean="0"/>
              <a:t>Sókratova</a:t>
            </a:r>
            <a:r>
              <a:rPr lang="cs-CZ" sz="1400" dirty="0" smtClean="0"/>
              <a:t>:                        </a:t>
            </a:r>
          </a:p>
          <a:p>
            <a:r>
              <a:rPr lang="cs-CZ" sz="1400" dirty="0" smtClean="0"/>
              <a:t> </a:t>
            </a:r>
            <a:endParaRPr lang="cs-CZ" sz="1200" dirty="0"/>
          </a:p>
          <a:p>
            <a:r>
              <a:rPr lang="cs-CZ" sz="1200" dirty="0"/>
              <a:t>	„Já vás, Atéňané, ctím a miluji; budu však poslouchat víc boha než vás, a dokud budu dýchat a dokud budu s to, nepřestanu filozofovat a vás napomínat a každého z vás, kohokoli potkám, upozorňovat svým obvyklým způsobem na toto:</a:t>
            </a:r>
          </a:p>
          <a:p>
            <a:r>
              <a:rPr lang="cs-CZ" sz="1200" dirty="0"/>
              <a:t>		Drahý příteli, jsi Atéňan, příslušník obce nejmocnější a nejproslulejší moudrostí a silou, a </a:t>
            </a:r>
            <a:r>
              <a:rPr lang="cs-CZ" sz="1200" b="1" dirty="0"/>
              <a:t>ty se nestydíš starat o to, abys měl co nejvíce peněz a slávy a cti; </a:t>
            </a:r>
            <a:r>
              <a:rPr lang="cs-CZ" sz="1200" b="1" u="sng" dirty="0"/>
              <a:t>o rozum však, o pravdu a o duši</a:t>
            </a:r>
            <a:r>
              <a:rPr lang="cs-CZ" sz="1200" b="1" dirty="0"/>
              <a:t>, aby byla co nejlepší, se nestaráš a nepečuješ</a:t>
            </a:r>
            <a:r>
              <a:rPr lang="cs-CZ" sz="1200" dirty="0"/>
              <a:t>? A bude-li někdo z vás odporovat a tvrdit, že se o to stará, nepropustím ho hned a neodejdu, nýbrž budu se ho vyptávat a budu ho zkoumat a budu se s ním přít, a jestliže shledám, že nemá ctnosti a že to jen tak říká, vyčtu mu, že si věcí nejvzácnějších nejméně cení a horších více. A to budu dělat každému, koho potkám, mladému i starému, cizinci i občanům, spíše však občanům, poněvadž jste mi rodem bližší.</a:t>
            </a:r>
          </a:p>
          <a:p>
            <a:r>
              <a:rPr lang="cs-CZ" sz="1200" dirty="0"/>
              <a:t>		Neboť dobře vězte, že mi tak káže bůh, a já myslím, že se vám ve vaší obci ještě nikdy nedostalo většího dobra, než je tato má služba bohu. Neboť nic jiného nedělám, chodě mezi vámi, než že přemlouvám mladé i staré, </a:t>
            </a:r>
            <a:r>
              <a:rPr lang="cs-CZ" sz="1200" b="1" dirty="0"/>
              <a:t>aby nepečovali dříve ani usilovněji o tělo, ani o peníze, než o to, aby duše byla co nejlepší, říkaje:</a:t>
            </a:r>
          </a:p>
          <a:p>
            <a:r>
              <a:rPr lang="cs-CZ" sz="1200" b="1" u="sng" dirty="0"/>
              <a:t>Duševní dokonalost nepochází z bohatství, nýbrž z duševní dokonalosti bohatství</a:t>
            </a:r>
            <a:r>
              <a:rPr lang="cs-CZ" sz="1200" dirty="0"/>
              <a:t>…</a:t>
            </a:r>
          </a:p>
          <a:p>
            <a:r>
              <a:rPr lang="cs-CZ" sz="1200" dirty="0"/>
              <a:t>		Jestliže takovými řečmi kazím mládež, pak by ovšem takové řeči byly škodlivé. Tvrdí-li však někdo, že vedu jiné řeči než takové, lže. A tak bych mohl jenom říci: Poslechněte, Atéňané, </a:t>
            </a:r>
            <a:r>
              <a:rPr lang="cs-CZ" sz="1200" dirty="0" err="1"/>
              <a:t>Anyta</a:t>
            </a:r>
            <a:r>
              <a:rPr lang="cs-CZ" sz="1200" dirty="0"/>
              <a:t> (tj. jeden ze </a:t>
            </a:r>
            <a:r>
              <a:rPr lang="cs-CZ" sz="1200" dirty="0" err="1"/>
              <a:t>Sókratových</a:t>
            </a:r>
            <a:r>
              <a:rPr lang="cs-CZ" sz="1200" dirty="0"/>
              <a:t> žalobců) nebo neposlechněte a osvoboďte mne nebo neosvoboďte, vězte však, že nebudu jednat jinak, ani kdybych měl stokrát zemřít.“</a:t>
            </a:r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 </a:t>
            </a:r>
          </a:p>
          <a:p>
            <a:endParaRPr lang="cs-CZ" sz="1200" dirty="0"/>
          </a:p>
          <a:p>
            <a:endParaRPr lang="cs-CZ" sz="14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5516" y="905965"/>
            <a:ext cx="8712968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pPr lvl="0"/>
            <a:r>
              <a:rPr lang="cs-CZ" sz="1400" dirty="0" smtClean="0"/>
              <a:t>                                                                                     </a:t>
            </a:r>
            <a:r>
              <a:rPr lang="cs-CZ" sz="1400" dirty="0" err="1" smtClean="0"/>
              <a:t>Sókratův</a:t>
            </a:r>
            <a:r>
              <a:rPr lang="cs-CZ" sz="1400" dirty="0" smtClean="0"/>
              <a:t> </a:t>
            </a:r>
            <a:r>
              <a:rPr lang="cs-CZ" sz="1400" dirty="0"/>
              <a:t>žák</a:t>
            </a:r>
          </a:p>
          <a:p>
            <a:r>
              <a:rPr lang="cs-CZ" sz="1400" dirty="0" smtClean="0"/>
              <a:t>                                                         jeho filozofická díla </a:t>
            </a:r>
            <a:r>
              <a:rPr lang="cs-CZ" sz="1400" dirty="0"/>
              <a:t>mají formu </a:t>
            </a:r>
            <a:r>
              <a:rPr lang="cs-CZ" sz="1400" dirty="0" smtClean="0"/>
              <a:t>rozmluv-  metoda dialogů </a:t>
            </a:r>
            <a:endParaRPr lang="cs-CZ" sz="1400" dirty="0"/>
          </a:p>
          <a:p>
            <a:r>
              <a:rPr lang="cs-CZ" sz="1400" dirty="0" smtClean="0"/>
              <a:t>         </a:t>
            </a:r>
            <a:r>
              <a:rPr lang="cs-CZ" sz="2800" b="1" dirty="0" smtClean="0"/>
              <a:t>36  dialogů</a:t>
            </a:r>
            <a:r>
              <a:rPr lang="cs-CZ" sz="2800" b="1" dirty="0"/>
              <a:t> </a:t>
            </a:r>
          </a:p>
          <a:p>
            <a:r>
              <a:rPr lang="cs-CZ" sz="2800" b="1" dirty="0"/>
              <a:t> </a:t>
            </a:r>
            <a:r>
              <a:rPr lang="cs-CZ" sz="2800" b="1" dirty="0" smtClean="0"/>
              <a:t>               </a:t>
            </a:r>
            <a:r>
              <a:rPr lang="cs-CZ" b="1" dirty="0" smtClean="0"/>
              <a:t>např.     </a:t>
            </a:r>
            <a:r>
              <a:rPr lang="cs-CZ" b="1" dirty="0"/>
              <a:t>Obrana </a:t>
            </a:r>
            <a:r>
              <a:rPr lang="cs-CZ" b="1" dirty="0" err="1"/>
              <a:t>Sókratova</a:t>
            </a:r>
            <a:r>
              <a:rPr lang="cs-CZ" dirty="0"/>
              <a:t> (interpretace </a:t>
            </a:r>
            <a:r>
              <a:rPr lang="cs-CZ" dirty="0" err="1"/>
              <a:t>Sókratovy</a:t>
            </a:r>
            <a:r>
              <a:rPr lang="cs-CZ" dirty="0"/>
              <a:t> obhajoby v soudním </a:t>
            </a:r>
            <a:r>
              <a:rPr lang="cs-CZ" dirty="0" smtClean="0"/>
              <a:t>                         	                                                        procesu),</a:t>
            </a:r>
            <a:endParaRPr lang="cs-CZ" dirty="0"/>
          </a:p>
          <a:p>
            <a:r>
              <a:rPr lang="cs-CZ" b="1" dirty="0" smtClean="0"/>
              <a:t>                                       Ústava</a:t>
            </a:r>
            <a:r>
              <a:rPr lang="cs-CZ" dirty="0" smtClean="0"/>
              <a:t>- </a:t>
            </a:r>
            <a:r>
              <a:rPr lang="cs-CZ" dirty="0"/>
              <a:t>nejobsáhlejší dílo- zachycuje P. názory, </a:t>
            </a:r>
            <a:r>
              <a:rPr lang="cs-CZ" dirty="0" smtClean="0"/>
              <a:t>zejména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</a:t>
            </a:r>
            <a:r>
              <a:rPr lang="cs-CZ" dirty="0"/>
              <a:t>na </a:t>
            </a:r>
            <a:r>
              <a:rPr lang="cs-CZ" dirty="0" smtClean="0"/>
              <a:t>společnost, na státní uspořádání,</a:t>
            </a:r>
            <a:endParaRPr lang="cs-CZ" dirty="0"/>
          </a:p>
          <a:p>
            <a:r>
              <a:rPr lang="cs-CZ" dirty="0" smtClean="0"/>
              <a:t>                                       </a:t>
            </a:r>
            <a:r>
              <a:rPr lang="cs-CZ" b="1" dirty="0" smtClean="0"/>
              <a:t>Zákony</a:t>
            </a:r>
            <a:r>
              <a:rPr lang="cs-CZ" dirty="0" smtClean="0"/>
              <a:t>- </a:t>
            </a:r>
            <a:r>
              <a:rPr lang="cs-CZ" dirty="0"/>
              <a:t>o podstatě státu, mravnosti.</a:t>
            </a:r>
          </a:p>
          <a:p>
            <a:r>
              <a:rPr lang="cs-CZ" dirty="0"/>
              <a:t> </a:t>
            </a:r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                            zakladatel </a:t>
            </a:r>
            <a:r>
              <a:rPr lang="cs-CZ" b="1" dirty="0"/>
              <a:t>objektivního idealismu</a:t>
            </a:r>
            <a:endParaRPr lang="cs-CZ" dirty="0"/>
          </a:p>
          <a:p>
            <a:r>
              <a:rPr lang="cs-CZ" dirty="0" smtClean="0"/>
              <a:t>                           tvůrce </a:t>
            </a:r>
            <a:r>
              <a:rPr lang="cs-CZ" u="sng" dirty="0"/>
              <a:t>teorie světa idejí</a:t>
            </a:r>
            <a:r>
              <a:rPr lang="cs-CZ" dirty="0"/>
              <a:t> (podobenství o jeskyni)</a:t>
            </a:r>
          </a:p>
          <a:p>
            <a:r>
              <a:rPr lang="cs-CZ" dirty="0"/>
              <a:t>,  </a:t>
            </a:r>
          </a:p>
          <a:p>
            <a:endParaRPr lang="cs-CZ" dirty="0"/>
          </a:p>
          <a:p>
            <a:endParaRPr lang="cs-CZ" dirty="0"/>
          </a:p>
          <a:p>
            <a:r>
              <a:rPr lang="cs-CZ" sz="2800" b="1" dirty="0" smtClean="0"/>
              <a:t>        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627784" y="1268760"/>
            <a:ext cx="367240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PLATÓN  -  428- 347př.n.l.</a:t>
            </a:r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>
            <a:off x="1043608" y="2924944"/>
            <a:ext cx="144016" cy="15121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5438" y="1116070"/>
            <a:ext cx="7776864" cy="111722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viz. </a:t>
            </a:r>
            <a:r>
              <a:rPr lang="cs-CZ" u="sng" dirty="0"/>
              <a:t>PLATÓNSKÝ TROJÚHELNÍK</a:t>
            </a:r>
            <a:endParaRPr lang="cs-CZ" dirty="0"/>
          </a:p>
          <a:p>
            <a:r>
              <a:rPr lang="cs-CZ" dirty="0" smtClean="0"/>
              <a:t>                                                                                      </a:t>
            </a:r>
            <a:r>
              <a:rPr lang="cs-CZ" b="1" dirty="0" smtClean="0"/>
              <a:t>Svět idejí 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            </a:t>
            </a:r>
            <a:r>
              <a:rPr lang="cs-CZ" err="1" smtClean="0"/>
              <a:t>věčný</a:t>
            </a:r>
            <a:r>
              <a:rPr lang="cs-CZ" smtClean="0"/>
              <a:t>, prvotní</a:t>
            </a:r>
            <a:endParaRPr lang="cs-CZ" b="1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            </a:t>
            </a:r>
            <a:r>
              <a:rPr lang="cs-CZ" dirty="0" smtClean="0"/>
              <a:t>neměnný</a:t>
            </a:r>
            <a:r>
              <a:rPr lang="cs-CZ" dirty="0"/>
              <a:t>, svět „reálný</a:t>
            </a:r>
            <a:r>
              <a:rPr lang="cs-CZ" dirty="0" smtClean="0"/>
              <a:t>“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zde sídlí </a:t>
            </a:r>
            <a:r>
              <a:rPr lang="cs-CZ" dirty="0"/>
              <a:t>i </a:t>
            </a:r>
            <a:r>
              <a:rPr lang="cs-CZ" dirty="0" smtClean="0"/>
              <a:t>bohové,</a:t>
            </a:r>
            <a:r>
              <a:rPr lang="cs-CZ" dirty="0"/>
              <a:t> ideje </a:t>
            </a:r>
          </a:p>
          <a:p>
            <a:r>
              <a:rPr lang="cs-CZ" dirty="0" smtClean="0"/>
              <a:t>                                                                                     = jediné </a:t>
            </a:r>
            <a:r>
              <a:rPr lang="cs-CZ" b="1" dirty="0" smtClean="0"/>
              <a:t>pravé bytí</a:t>
            </a:r>
            <a:endParaRPr lang="cs-CZ" b="1" dirty="0"/>
          </a:p>
          <a:p>
            <a:endParaRPr lang="cs-CZ" dirty="0"/>
          </a:p>
          <a:p>
            <a:r>
              <a:rPr lang="cs-CZ" dirty="0"/>
              <a:t>							</a:t>
            </a:r>
            <a:endParaRPr lang="cs-CZ" b="1" dirty="0"/>
          </a:p>
          <a:p>
            <a:r>
              <a:rPr lang="cs-CZ" dirty="0"/>
              <a:t> 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           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                   druhotný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                                                                               </a:t>
            </a:r>
            <a:r>
              <a:rPr lang="cs-CZ" dirty="0"/>
              <a:t>= odraz světa idejí (stín)</a:t>
            </a:r>
          </a:p>
          <a:p>
            <a:r>
              <a:rPr lang="cs-CZ" b="1" dirty="0" smtClean="0"/>
              <a:t>                                                                                          svět </a:t>
            </a:r>
            <a:r>
              <a:rPr lang="cs-CZ" b="1" dirty="0"/>
              <a:t>jevů</a:t>
            </a:r>
            <a:r>
              <a:rPr lang="cs-CZ" dirty="0"/>
              <a:t>, </a:t>
            </a:r>
            <a:r>
              <a:rPr lang="cs-CZ" u="sng" dirty="0"/>
              <a:t>věcí, </a:t>
            </a:r>
            <a:r>
              <a:rPr lang="cs-CZ" u="sng" dirty="0" smtClean="0"/>
              <a:t>přírody</a:t>
            </a:r>
          </a:p>
          <a:p>
            <a:r>
              <a:rPr lang="cs-CZ" b="1" dirty="0"/>
              <a:t>Lidská duše </a:t>
            </a:r>
            <a:r>
              <a:rPr lang="cs-CZ" b="1" dirty="0" smtClean="0"/>
              <a:t>                                                                    </a:t>
            </a:r>
            <a:r>
              <a:rPr lang="cs-CZ" dirty="0" smtClean="0"/>
              <a:t>= </a:t>
            </a:r>
            <a:r>
              <a:rPr lang="cs-CZ" dirty="0"/>
              <a:t>svět „nereálný“-</a:t>
            </a:r>
          </a:p>
          <a:p>
            <a:r>
              <a:rPr lang="cs-CZ" dirty="0" smtClean="0"/>
              <a:t>nesmrtelná</a:t>
            </a:r>
            <a:r>
              <a:rPr lang="cs-CZ" dirty="0"/>
              <a:t>, dočasně	</a:t>
            </a:r>
          </a:p>
          <a:p>
            <a:r>
              <a:rPr lang="cs-CZ" dirty="0"/>
              <a:t>uzavřena v lidském těle, žila v „říši idejí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- </a:t>
            </a:r>
            <a:r>
              <a:rPr lang="cs-CZ" dirty="0"/>
              <a:t>může </a:t>
            </a:r>
            <a:r>
              <a:rPr lang="cs-CZ" dirty="0" smtClean="0"/>
              <a:t>se do ní vrátit</a:t>
            </a:r>
          </a:p>
          <a:p>
            <a:endParaRPr lang="cs-CZ" dirty="0"/>
          </a:p>
          <a:p>
            <a:r>
              <a:rPr lang="cs-CZ" dirty="0" smtClean="0"/>
              <a:t>							</a:t>
            </a:r>
          </a:p>
          <a:p>
            <a:r>
              <a:rPr lang="cs-CZ" dirty="0"/>
              <a:t>							</a:t>
            </a:r>
            <a:r>
              <a:rPr lang="cs-CZ" dirty="0" smtClean="0"/>
              <a:t>					</a:t>
            </a:r>
          </a:p>
          <a:p>
            <a:r>
              <a:rPr lang="cs-CZ" dirty="0" smtClean="0"/>
              <a:t>						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        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													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	</a:t>
            </a:r>
          </a:p>
          <a:p>
            <a:r>
              <a:rPr lang="cs-CZ" dirty="0"/>
              <a:t>tam vrátit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899592" y="1484784"/>
            <a:ext cx="3600400" cy="345638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831168" y="1556792"/>
            <a:ext cx="18848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499992" y="4941168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lů 15"/>
          <p:cNvSpPr/>
          <p:nvPr/>
        </p:nvSpPr>
        <p:spPr>
          <a:xfrm>
            <a:off x="5364088" y="2852936"/>
            <a:ext cx="144016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84969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412776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158" y="1209048"/>
            <a:ext cx="864096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                                                                                     </a:t>
            </a:r>
            <a:r>
              <a:rPr lang="cs-CZ" sz="1400" b="1" u="sng" dirty="0" smtClean="0"/>
              <a:t>Obrana </a:t>
            </a:r>
            <a:r>
              <a:rPr lang="cs-CZ" sz="1400" b="1" u="sng" dirty="0" err="1" smtClean="0"/>
              <a:t>Sókratova</a:t>
            </a:r>
            <a:endParaRPr lang="cs-CZ" sz="1400" b="1" u="sng" dirty="0" smtClean="0"/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( úryvek)</a:t>
            </a:r>
            <a:endParaRPr lang="cs-CZ" sz="1400" b="1" dirty="0"/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	„Já vás, Atéňané, ctím a miluji; budu však poslouchat víc boha než vás, a dokud budu dýchat a dokud budu s to, nepřestanu filozofovat a vás napomínat a každého z vás, kohokoli potkám, upozorňovat svým obvyklým způsobem na toto:</a:t>
            </a:r>
          </a:p>
          <a:p>
            <a:r>
              <a:rPr lang="cs-CZ" sz="1400" dirty="0"/>
              <a:t>		Drahý příteli, jsi Atéňan, příslušník obce nejmocnější a nejproslulejší moudrostí a silou, a ty se nestydíš starat o to, abys měl co nejvíce peněz a slávy a cti; o rozum však, o pravdu a o duši, aby byla co nejlepší, se nestaráš a nepečuješ? A bude-li někdo z vás odporovat a tvrdit, že se o to stará, nepropustím ho hned a neodejdu, nýbrž budu se ho vyptávat a budu ho zkoumat a budu se s ním přít, a jestliže shledám, že nemá ctnosti a že to jen tak říká, vyčtu mu, že si věcí nejvzácnějších nejméně cení a horších více. A to budu dělat každému, koho potkám, mladému i starému, cizinci i občanům, spíše však občanům, poněvadž jste mi rodem bližší.</a:t>
            </a:r>
          </a:p>
          <a:p>
            <a:r>
              <a:rPr lang="cs-CZ" sz="1400" dirty="0"/>
              <a:t>		Neboť dobře vězte, že mi tak káže bůh, a já myslím, že se vám ve vaší obci ještě nikdy nedostalo většího dobra, než je tato má služba bohu. Neboť nic jiného nedělám, chodě mezi vámi, než že přemlouvám mladé i staré, aby nepečovali dříve ani usilovněji o tělo, ani o peníze, než o to, aby duše byla co nejlepší, říkaje:</a:t>
            </a:r>
          </a:p>
          <a:p>
            <a:r>
              <a:rPr lang="cs-CZ" sz="1400" dirty="0"/>
              <a:t>Duševní dokonalost nepochází z bohatství, nýbrž z duševní dokonalosti bohatství…</a:t>
            </a:r>
          </a:p>
          <a:p>
            <a:r>
              <a:rPr lang="cs-CZ" sz="1400" dirty="0"/>
              <a:t>		Jestliže takovými řečmi kazím mládež, pak by ovšem takové řeči byly škodlivé. Tvrdí-li však někdo, že vedu jiné řeči než takové, lže. A tak bych mohl jenom říci: Poslechněte, Atéňané, </a:t>
            </a:r>
            <a:r>
              <a:rPr lang="cs-CZ" sz="1400" dirty="0" err="1"/>
              <a:t>Anyta</a:t>
            </a:r>
            <a:r>
              <a:rPr lang="cs-CZ" sz="1400" dirty="0"/>
              <a:t> (tj. jeden ze </a:t>
            </a:r>
            <a:r>
              <a:rPr lang="cs-CZ" sz="1400" dirty="0" err="1"/>
              <a:t>Sókratových</a:t>
            </a:r>
            <a:r>
              <a:rPr lang="cs-CZ" sz="1400" dirty="0"/>
              <a:t> </a:t>
            </a:r>
            <a:r>
              <a:rPr lang="cs-CZ" sz="1400" dirty="0" smtClean="0"/>
              <a:t> žalobců</a:t>
            </a:r>
            <a:r>
              <a:rPr lang="cs-CZ" sz="1400" dirty="0"/>
              <a:t>) nebo neposlechněte a osvoboďte mne nebo neosvoboďte, vězte však, že nebudu jednat jinak, ani kdybych měl stokrát zemřít.“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255693"/>
            <a:ext cx="84249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95736" y="1340768"/>
            <a:ext cx="568863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ARISTOTELÉS</a:t>
            </a:r>
          </a:p>
          <a:p>
            <a:pPr algn="ctr"/>
            <a:r>
              <a:rPr lang="cs-CZ" dirty="0" smtClean="0"/>
              <a:t>384 – 322 př.n.l.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8589" y="2420888"/>
            <a:ext cx="7848872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</a:t>
            </a:r>
            <a:r>
              <a:rPr lang="cs-CZ" sz="1400" b="1" dirty="0" smtClean="0"/>
              <a:t>„ Filozof zdravého rozumu“</a:t>
            </a:r>
          </a:p>
          <a:p>
            <a:r>
              <a:rPr lang="cs-CZ" sz="1400" dirty="0" smtClean="0"/>
              <a:t>                                Platónův žák – později však podrobil Platónovu teorii hluboké kritice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Jeho učení = </a:t>
            </a:r>
            <a:r>
              <a:rPr lang="cs-CZ" sz="1400" b="1" dirty="0" smtClean="0"/>
              <a:t>vrchol starořecké filozofie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Univerzální myslitel</a:t>
            </a:r>
            <a:r>
              <a:rPr lang="cs-CZ" sz="1400" dirty="0" smtClean="0"/>
              <a:t> ( jeden z největších vědců starověku- systematicky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</a:t>
            </a:r>
            <a:r>
              <a:rPr lang="cs-CZ" sz="1400" dirty="0" smtClean="0"/>
              <a:t>roztřídil vědecké disciplíny,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řadu věd sám založil –např. vědu logiku) </a:t>
            </a:r>
          </a:p>
          <a:p>
            <a:endParaRPr lang="cs-CZ" sz="1400" dirty="0"/>
          </a:p>
          <a:p>
            <a:r>
              <a:rPr lang="cs-CZ" sz="1400" dirty="0" smtClean="0"/>
              <a:t>          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</a:t>
            </a:r>
            <a:r>
              <a:rPr lang="cs-CZ" sz="1200" dirty="0" smtClean="0"/>
              <a:t>Pocházel ze </a:t>
            </a:r>
            <a:r>
              <a:rPr lang="cs-CZ" sz="1200" dirty="0" err="1" smtClean="0"/>
              <a:t>Stageiry</a:t>
            </a:r>
            <a:r>
              <a:rPr lang="cs-CZ" sz="1200" dirty="0" smtClean="0"/>
              <a:t> ( v řecké Makedonii) - jeho otec byl lékařem makedonského krále Filipa II.,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v 17 letech vstoupil do Platonovy Akademie, kde setrval 20 let až do Platonovy smrti.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Pak se stal </a:t>
            </a:r>
            <a:r>
              <a:rPr lang="cs-CZ" sz="1200" b="1" dirty="0" smtClean="0"/>
              <a:t>vychovatelem Alexandra Makedonského </a:t>
            </a:r>
            <a:r>
              <a:rPr lang="cs-CZ" sz="1200" dirty="0" smtClean="0"/>
              <a:t>( Velikého).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R. 335 si založil v Aténách vlastní filozofickou školu- </a:t>
            </a:r>
            <a:r>
              <a:rPr lang="cs-CZ" sz="1200" b="1" dirty="0" err="1" smtClean="0"/>
              <a:t>Lykeion</a:t>
            </a:r>
            <a:r>
              <a:rPr lang="cs-CZ" sz="1200" b="1" dirty="0" smtClean="0"/>
              <a:t>.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Po smrti Alexandra Velikého (</a:t>
            </a:r>
            <a:r>
              <a:rPr lang="cs-CZ" sz="1200" smtClean="0"/>
              <a:t>323 př.n.l.)  </a:t>
            </a:r>
            <a:r>
              <a:rPr lang="cs-CZ" sz="1200" dirty="0" smtClean="0"/>
              <a:t>byl obviněn z bezbožnosti, před hrozícím trestem smrti byl  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nucen emigrovat. V emigraci také umírá.    </a:t>
            </a:r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78689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13252" y="1268760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31168" y="1484784"/>
            <a:ext cx="3901072" cy="384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Učení o příčinách               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7693" y="2184246"/>
            <a:ext cx="8208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</a:t>
            </a:r>
            <a:r>
              <a:rPr lang="cs-CZ" sz="1400" b="1" u="sng" dirty="0" smtClean="0"/>
              <a:t>základ Aristotelovy filozofie</a:t>
            </a:r>
          </a:p>
          <a:p>
            <a:endParaRPr lang="cs-CZ" sz="1400" b="1" u="sng" dirty="0"/>
          </a:p>
          <a:p>
            <a:r>
              <a:rPr lang="cs-CZ" sz="1400" dirty="0" smtClean="0"/>
              <a:t>  Základem věcí je </a:t>
            </a:r>
            <a:r>
              <a:rPr lang="cs-CZ" sz="1400" b="1" dirty="0" smtClean="0"/>
              <a:t>prvotní hmota </a:t>
            </a:r>
            <a:r>
              <a:rPr lang="cs-CZ" sz="1400" dirty="0" smtClean="0"/>
              <a:t>( látka)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látka s hmotou tvoří nedělitelný celek – látka sama je možností- </a:t>
            </a:r>
            <a:r>
              <a:rPr lang="cs-CZ" sz="1400" b="1" dirty="0" smtClean="0"/>
              <a:t>teprve spolu s formou (tvarem)se stává          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skutečností.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látka =  dřevo, kov, kámen, stavební materiál,…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forma – tvar  = kulatý, hranatý, kvádr, krychle,…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látka je to, co má schopnost přijímat tvar.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Avšak příčinou jsoucna je také </a:t>
            </a:r>
            <a:r>
              <a:rPr lang="cs-CZ" sz="1400" b="1" dirty="0" smtClean="0"/>
              <a:t>cíl (účel</a:t>
            </a:r>
            <a:r>
              <a:rPr lang="cs-CZ" sz="1400" dirty="0" smtClean="0"/>
              <a:t>).  Cíl (účel) dává podnět ke vzniku jsoucna            mobilizuje tedy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působící síly – </a:t>
            </a:r>
            <a:r>
              <a:rPr lang="cs-CZ" sz="1400" b="1" dirty="0" smtClean="0"/>
              <a:t>příčiny  (hybné</a:t>
            </a:r>
            <a:r>
              <a:rPr lang="cs-CZ" sz="1400" dirty="0" smtClean="0"/>
              <a:t>), aby daná věc vznikla. </a:t>
            </a:r>
          </a:p>
          <a:p>
            <a:r>
              <a:rPr lang="cs-CZ" sz="1400" dirty="0" smtClean="0"/>
              <a:t>                                                                                Co?                     </a:t>
            </a:r>
            <a:r>
              <a:rPr lang="cs-CZ" sz="1400" b="1" dirty="0" smtClean="0"/>
              <a:t>- příčina formální ,tvarová      </a:t>
            </a:r>
            <a:r>
              <a:rPr lang="cs-CZ" sz="1400" dirty="0" smtClean="0"/>
              <a:t>-   socha bohyně</a:t>
            </a:r>
            <a:endParaRPr lang="cs-CZ" sz="1400" dirty="0"/>
          </a:p>
          <a:p>
            <a:r>
              <a:rPr lang="cs-CZ" sz="1400" dirty="0" smtClean="0"/>
              <a:t>                                 </a:t>
            </a:r>
            <a:r>
              <a:rPr lang="cs-CZ" sz="1400" b="1" dirty="0" smtClean="0"/>
              <a:t>příčiny vnitřn</a:t>
            </a:r>
            <a:r>
              <a:rPr lang="cs-CZ" sz="1400" dirty="0" smtClean="0"/>
              <a:t>í                      Z čeho?              - </a:t>
            </a:r>
            <a:r>
              <a:rPr lang="cs-CZ" sz="1400" b="1" dirty="0" smtClean="0"/>
              <a:t>příčina látková                        </a:t>
            </a:r>
            <a:r>
              <a:rPr lang="cs-CZ" sz="1400" dirty="0" smtClean="0"/>
              <a:t>-  mramor  </a:t>
            </a:r>
          </a:p>
          <a:p>
            <a:r>
              <a:rPr lang="cs-CZ" sz="1400" dirty="0" smtClean="0"/>
              <a:t>  </a:t>
            </a:r>
            <a:r>
              <a:rPr lang="cs-CZ" sz="4000" b="1" dirty="0" smtClean="0"/>
              <a:t>4</a:t>
            </a:r>
            <a:r>
              <a:rPr lang="cs-CZ" sz="4000" i="1" dirty="0" smtClean="0"/>
              <a:t>                         </a:t>
            </a:r>
            <a:r>
              <a:rPr lang="cs-CZ" sz="1400" i="1" dirty="0" smtClean="0"/>
              <a:t>K čemu?             - </a:t>
            </a:r>
            <a:r>
              <a:rPr lang="cs-CZ" sz="1400" b="1" dirty="0" smtClean="0"/>
              <a:t>příčina účelová                      </a:t>
            </a:r>
            <a:r>
              <a:rPr lang="cs-CZ" sz="1400" i="1" dirty="0" smtClean="0"/>
              <a:t>-  </a:t>
            </a:r>
            <a:r>
              <a:rPr lang="cs-CZ" sz="1400" dirty="0" smtClean="0"/>
              <a:t>výzdoba chrámu</a:t>
            </a:r>
            <a:endParaRPr lang="cs-CZ" sz="1400" dirty="0"/>
          </a:p>
          <a:p>
            <a:r>
              <a:rPr lang="cs-CZ" sz="1400" i="1" dirty="0" smtClean="0"/>
              <a:t>                               </a:t>
            </a:r>
            <a:r>
              <a:rPr lang="cs-CZ" sz="1400" b="1" dirty="0" smtClean="0">
                <a:latin typeface="Bell MT" panose="02020503060305020303" pitchFamily="18" charset="0"/>
              </a:rPr>
              <a:t>příčin</a:t>
            </a:r>
            <a:r>
              <a:rPr lang="cs-CZ" sz="1400" b="1" dirty="0" smtClean="0"/>
              <a:t>y vnější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Od koho?             - </a:t>
            </a:r>
            <a:r>
              <a:rPr lang="cs-CZ" sz="1400" b="1" dirty="0" smtClean="0"/>
              <a:t>příčina působící – hybná     </a:t>
            </a:r>
            <a:r>
              <a:rPr lang="cs-CZ" sz="1400" dirty="0" smtClean="0"/>
              <a:t>-  autor(sochař)</a:t>
            </a:r>
            <a:endParaRPr lang="cs-CZ" sz="14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6516216" y="4077072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971600" y="4869160"/>
            <a:ext cx="79208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971600" y="5157192"/>
            <a:ext cx="79208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831168" y="4437112"/>
            <a:ext cx="73272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831168" y="4653136"/>
            <a:ext cx="73272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771800" y="5229200"/>
            <a:ext cx="86409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2771800" y="5517232"/>
            <a:ext cx="86409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Šipka dolů 26"/>
          <p:cNvSpPr/>
          <p:nvPr/>
        </p:nvSpPr>
        <p:spPr>
          <a:xfrm>
            <a:off x="323528" y="4293096"/>
            <a:ext cx="164165" cy="15121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89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3576" y="1295422"/>
            <a:ext cx="8496944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Aristotelés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 systém věd 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I. Logika      -     </a:t>
            </a:r>
            <a:r>
              <a:rPr lang="cs-CZ" sz="1400" b="1" dirty="0" smtClean="0"/>
              <a:t>věda o myšlení  ( pojem, soud, úsudek, závěry, pravdivost…)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 II. Fyzika       -     </a:t>
            </a:r>
            <a:r>
              <a:rPr lang="cs-CZ" sz="1400" b="1" dirty="0" smtClean="0"/>
              <a:t>O nebi, O duši, O zkoumání živočichů</a:t>
            </a:r>
            <a:r>
              <a:rPr lang="cs-CZ" b="1" dirty="0" smtClean="0"/>
              <a:t>,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III. Metafyzika </a:t>
            </a:r>
            <a:r>
              <a:rPr lang="cs-CZ" sz="1400" b="1" dirty="0" smtClean="0">
                <a:solidFill>
                  <a:srgbClr val="FF0000"/>
                </a:solidFill>
              </a:rPr>
              <a:t>-</a:t>
            </a:r>
            <a:r>
              <a:rPr lang="cs-CZ" sz="1400" b="1" dirty="0" smtClean="0"/>
              <a:t>    filozofie zkoumá to, co je za fyzikálními jsoucny, co je </a:t>
            </a:r>
            <a:r>
              <a:rPr lang="cs-CZ" sz="1400" b="1" u="sng" dirty="0" smtClean="0"/>
              <a:t>meta ta fyzika – </a:t>
            </a:r>
            <a:r>
              <a:rPr lang="cs-CZ" sz="1400" b="1" dirty="0" smtClean="0"/>
              <a:t>14 svazků ,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IV. Etika         </a:t>
            </a:r>
            <a:r>
              <a:rPr lang="cs-CZ" sz="1400" b="1" dirty="0" smtClean="0">
                <a:solidFill>
                  <a:srgbClr val="FF0000"/>
                </a:solidFill>
              </a:rPr>
              <a:t>-       </a:t>
            </a:r>
            <a:r>
              <a:rPr lang="cs-CZ" sz="1400" b="1" dirty="0" smtClean="0"/>
              <a:t>o lidské činnosti, hledání dobra a nejvyšší ctnosti, 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V. Politika    -     </a:t>
            </a:r>
            <a:r>
              <a:rPr lang="cs-CZ" sz="1400" b="1" dirty="0" smtClean="0"/>
              <a:t>pojednání o různých státních formách  , názory na společnost, uspořádání společnosti</a:t>
            </a:r>
            <a:r>
              <a:rPr lang="cs-CZ" sz="1400" b="1" dirty="0" smtClean="0">
                <a:solidFill>
                  <a:srgbClr val="FF0000"/>
                </a:solidFill>
              </a:rPr>
              <a:t>,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VI. Spisy o řečnictví, literatuře( Poetika),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o gramatice -  </a:t>
            </a:r>
            <a:r>
              <a:rPr lang="cs-CZ" sz="1400" b="1" dirty="0" smtClean="0"/>
              <a:t>definuje např. co je krásno, uvádí pojmy tragédie, epos,…</a:t>
            </a:r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dirty="0"/>
          </a:p>
          <a:p>
            <a:r>
              <a:rPr lang="cs-CZ" sz="1400" dirty="0" smtClean="0"/>
              <a:t>Výběr z jeho názorů : např. O duši  - duše má tři stupně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– 1. duše vegetativní - ( mají ji rostliny, živočichové i člověk,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-  2. duše smyslová –(mají ji živočichové i člověk),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-  3. duše rozumová – (má ji jen člověk jako specifický živočich),</a:t>
            </a:r>
          </a:p>
          <a:p>
            <a:endParaRPr lang="cs-CZ" sz="1400" dirty="0"/>
          </a:p>
          <a:p>
            <a:r>
              <a:rPr lang="cs-CZ" sz="1400" dirty="0" smtClean="0"/>
              <a:t>                                                                                          	               odtud plyne „ ideál lidského života“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„ žít přirozeně“ – tzn. nikoli jako zvíře, ale rozumně, spořádaně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</a:t>
            </a:r>
            <a:r>
              <a:rPr lang="cs-CZ" sz="1400" dirty="0" smtClean="0"/>
              <a:t>v obci</a:t>
            </a:r>
            <a:r>
              <a:rPr lang="cs-CZ" sz="1400" b="1" dirty="0" smtClean="0"/>
              <a:t>                 </a:t>
            </a:r>
            <a:r>
              <a:rPr lang="cs-CZ" sz="1400" b="1" u="sng" dirty="0" smtClean="0"/>
              <a:t>člověk je tvor společenský  -   </a:t>
            </a:r>
            <a:r>
              <a:rPr lang="cs-CZ" sz="1400" b="1" u="sng" dirty="0" err="1" smtClean="0"/>
              <a:t>zóon</a:t>
            </a:r>
            <a:r>
              <a:rPr lang="cs-CZ" sz="1400" b="1" u="sng" dirty="0" smtClean="0"/>
              <a:t> </a:t>
            </a:r>
            <a:r>
              <a:rPr lang="cs-CZ" sz="1400" b="1" u="sng" dirty="0" err="1" smtClean="0"/>
              <a:t>politikon</a:t>
            </a:r>
            <a:r>
              <a:rPr lang="cs-CZ" sz="1400" b="1" u="sng" dirty="0" smtClean="0"/>
              <a:t> </a:t>
            </a:r>
            <a:endParaRPr lang="cs-CZ" sz="1400" b="1" u="sng" dirty="0"/>
          </a:p>
        </p:txBody>
      </p:sp>
      <p:sp>
        <p:nvSpPr>
          <p:cNvPr id="5" name="Pěticípá hvězda 4"/>
          <p:cNvSpPr/>
          <p:nvPr/>
        </p:nvSpPr>
        <p:spPr>
          <a:xfrm>
            <a:off x="2483768" y="460893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4642048" y="4941168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Šipka doprava 16"/>
          <p:cNvSpPr/>
          <p:nvPr/>
        </p:nvSpPr>
        <p:spPr>
          <a:xfrm>
            <a:off x="4499992" y="5733256"/>
            <a:ext cx="50405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267744" y="1268760"/>
            <a:ext cx="525658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971600" y="2708920"/>
            <a:ext cx="165618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43808" y="2708920"/>
            <a:ext cx="46805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zdroje </a:t>
            </a:r>
            <a:endParaRPr lang="cs-CZ" dirty="0"/>
          </a:p>
        </p:txBody>
      </p:sp>
      <p:cxnSp>
        <p:nvCxnSpPr>
          <p:cNvPr id="8" name="Přímá spojnice se šipkou 7"/>
          <p:cNvCxnSpPr>
            <a:stCxn id="2" idx="2"/>
          </p:cNvCxnSpPr>
          <p:nvPr/>
        </p:nvCxnSpPr>
        <p:spPr>
          <a:xfrm>
            <a:off x="4896036" y="2060848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2346</TotalTime>
  <Words>753</Words>
  <Application>Microsoft Office PowerPoint</Application>
  <PresentationFormat>Předvádění na obrazovce (4:3)</PresentationFormat>
  <Paragraphs>278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127</cp:revision>
  <cp:lastPrinted>2014-01-28T11:28:45Z</cp:lastPrinted>
  <dcterms:created xsi:type="dcterms:W3CDTF">2010-11-01T23:40:31Z</dcterms:created>
  <dcterms:modified xsi:type="dcterms:W3CDTF">2014-01-29T12:54:23Z</dcterms:modified>
</cp:coreProperties>
</file>