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80" r:id="rId4"/>
    <p:sldId id="279" r:id="rId5"/>
    <p:sldId id="283" r:id="rId6"/>
    <p:sldId id="281" r:id="rId7"/>
    <p:sldId id="282" r:id="rId8"/>
    <p:sldId id="27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17" Type="http://schemas.openxmlformats.org/officeDocument/2006/relationships/image" Target="../media/image20.wmf"/><Relationship Id="rId2" Type="http://schemas.openxmlformats.org/officeDocument/2006/relationships/image" Target="../media/image5.wmf"/><Relationship Id="rId16" Type="http://schemas.openxmlformats.org/officeDocument/2006/relationships/image" Target="../media/image19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5" Type="http://schemas.openxmlformats.org/officeDocument/2006/relationships/image" Target="../media/image1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Relationship Id="rId14" Type="http://schemas.openxmlformats.org/officeDocument/2006/relationships/image" Target="../media/image17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Relationship Id="rId4" Type="http://schemas.openxmlformats.org/officeDocument/2006/relationships/image" Target="../media/image2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13" Type="http://schemas.openxmlformats.org/officeDocument/2006/relationships/image" Target="../media/image7.wmf"/><Relationship Id="rId18" Type="http://schemas.openxmlformats.org/officeDocument/2006/relationships/oleObject" Target="../embeddings/oleObject7.bin"/><Relationship Id="rId26" Type="http://schemas.openxmlformats.org/officeDocument/2006/relationships/oleObject" Target="../embeddings/oleObject11.bin"/><Relationship Id="rId39" Type="http://schemas.openxmlformats.org/officeDocument/2006/relationships/image" Target="../media/image20.wmf"/><Relationship Id="rId3" Type="http://schemas.openxmlformats.org/officeDocument/2006/relationships/image" Target="../media/image2.png"/><Relationship Id="rId21" Type="http://schemas.openxmlformats.org/officeDocument/2006/relationships/image" Target="../media/image11.wmf"/><Relationship Id="rId34" Type="http://schemas.openxmlformats.org/officeDocument/2006/relationships/oleObject" Target="../embeddings/oleObject15.bin"/><Relationship Id="rId7" Type="http://schemas.openxmlformats.org/officeDocument/2006/relationships/image" Target="../media/image4.wmf"/><Relationship Id="rId12" Type="http://schemas.openxmlformats.org/officeDocument/2006/relationships/oleObject" Target="../embeddings/oleObject4.bin"/><Relationship Id="rId17" Type="http://schemas.openxmlformats.org/officeDocument/2006/relationships/image" Target="../media/image9.wmf"/><Relationship Id="rId25" Type="http://schemas.openxmlformats.org/officeDocument/2006/relationships/image" Target="../media/image13.wmf"/><Relationship Id="rId33" Type="http://schemas.openxmlformats.org/officeDocument/2006/relationships/image" Target="../media/image17.wmf"/><Relationship Id="rId38" Type="http://schemas.openxmlformats.org/officeDocument/2006/relationships/oleObject" Target="../embeddings/oleObject17.bin"/><Relationship Id="rId2" Type="http://schemas.openxmlformats.org/officeDocument/2006/relationships/slideLayout" Target="../slideLayouts/slideLayout1.xml"/><Relationship Id="rId16" Type="http://schemas.openxmlformats.org/officeDocument/2006/relationships/oleObject" Target="../embeddings/oleObject6.bin"/><Relationship Id="rId20" Type="http://schemas.openxmlformats.org/officeDocument/2006/relationships/oleObject" Target="../embeddings/oleObject8.bin"/><Relationship Id="rId29" Type="http://schemas.openxmlformats.org/officeDocument/2006/relationships/image" Target="../media/image15.wmf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11" Type="http://schemas.openxmlformats.org/officeDocument/2006/relationships/image" Target="../media/image6.wmf"/><Relationship Id="rId24" Type="http://schemas.openxmlformats.org/officeDocument/2006/relationships/oleObject" Target="../embeddings/oleObject10.bin"/><Relationship Id="rId32" Type="http://schemas.openxmlformats.org/officeDocument/2006/relationships/oleObject" Target="../embeddings/oleObject14.bin"/><Relationship Id="rId37" Type="http://schemas.openxmlformats.org/officeDocument/2006/relationships/image" Target="../media/image19.wmf"/><Relationship Id="rId5" Type="http://schemas.openxmlformats.org/officeDocument/2006/relationships/image" Target="../media/image1.jpeg"/><Relationship Id="rId15" Type="http://schemas.openxmlformats.org/officeDocument/2006/relationships/image" Target="../media/image8.wmf"/><Relationship Id="rId23" Type="http://schemas.openxmlformats.org/officeDocument/2006/relationships/image" Target="../media/image12.wmf"/><Relationship Id="rId28" Type="http://schemas.openxmlformats.org/officeDocument/2006/relationships/oleObject" Target="../embeddings/oleObject12.bin"/><Relationship Id="rId36" Type="http://schemas.openxmlformats.org/officeDocument/2006/relationships/oleObject" Target="../embeddings/oleObject16.bin"/><Relationship Id="rId10" Type="http://schemas.openxmlformats.org/officeDocument/2006/relationships/oleObject" Target="../embeddings/oleObject3.bin"/><Relationship Id="rId19" Type="http://schemas.openxmlformats.org/officeDocument/2006/relationships/image" Target="../media/image10.wmf"/><Relationship Id="rId31" Type="http://schemas.openxmlformats.org/officeDocument/2006/relationships/image" Target="../media/image16.wmf"/><Relationship Id="rId4" Type="http://schemas.openxmlformats.org/officeDocument/2006/relationships/image" Target="../media/image3.jpg"/><Relationship Id="rId9" Type="http://schemas.openxmlformats.org/officeDocument/2006/relationships/image" Target="../media/image5.wmf"/><Relationship Id="rId14" Type="http://schemas.openxmlformats.org/officeDocument/2006/relationships/oleObject" Target="../embeddings/oleObject5.bin"/><Relationship Id="rId22" Type="http://schemas.openxmlformats.org/officeDocument/2006/relationships/oleObject" Target="../embeddings/oleObject9.bin"/><Relationship Id="rId27" Type="http://schemas.openxmlformats.org/officeDocument/2006/relationships/image" Target="../media/image14.wmf"/><Relationship Id="rId30" Type="http://schemas.openxmlformats.org/officeDocument/2006/relationships/oleObject" Target="../embeddings/oleObject13.bin"/><Relationship Id="rId35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9.bin"/><Relationship Id="rId3" Type="http://schemas.openxmlformats.org/officeDocument/2006/relationships/image" Target="../media/image2.png"/><Relationship Id="rId7" Type="http://schemas.openxmlformats.org/officeDocument/2006/relationships/image" Target="../media/image21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8.bin"/><Relationship Id="rId5" Type="http://schemas.openxmlformats.org/officeDocument/2006/relationships/image" Target="../media/image1.jpeg"/><Relationship Id="rId4" Type="http://schemas.openxmlformats.org/officeDocument/2006/relationships/image" Target="../media/image3.jpg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image" Target="../media/image2.png"/><Relationship Id="rId7" Type="http://schemas.openxmlformats.org/officeDocument/2006/relationships/image" Target="../media/image23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0.bin"/><Relationship Id="rId11" Type="http://schemas.openxmlformats.org/officeDocument/2006/relationships/image" Target="../media/image25.wmf"/><Relationship Id="rId5" Type="http://schemas.openxmlformats.org/officeDocument/2006/relationships/image" Target="../media/image1.jpeg"/><Relationship Id="rId10" Type="http://schemas.openxmlformats.org/officeDocument/2006/relationships/oleObject" Target="../embeddings/oleObject22.bin"/><Relationship Id="rId4" Type="http://schemas.openxmlformats.org/officeDocument/2006/relationships/image" Target="../media/image3.jpg"/><Relationship Id="rId9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4.bin"/><Relationship Id="rId13" Type="http://schemas.openxmlformats.org/officeDocument/2006/relationships/image" Target="../media/image29.wmf"/><Relationship Id="rId3" Type="http://schemas.openxmlformats.org/officeDocument/2006/relationships/image" Target="../media/image2.png"/><Relationship Id="rId7" Type="http://schemas.openxmlformats.org/officeDocument/2006/relationships/image" Target="../media/image26.wmf"/><Relationship Id="rId12" Type="http://schemas.openxmlformats.org/officeDocument/2006/relationships/oleObject" Target="../embeddings/oleObject2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23.bin"/><Relationship Id="rId11" Type="http://schemas.openxmlformats.org/officeDocument/2006/relationships/image" Target="../media/image28.wmf"/><Relationship Id="rId5" Type="http://schemas.openxmlformats.org/officeDocument/2006/relationships/image" Target="../media/image1.jpeg"/><Relationship Id="rId10" Type="http://schemas.openxmlformats.org/officeDocument/2006/relationships/oleObject" Target="../embeddings/oleObject25.bin"/><Relationship Id="rId4" Type="http://schemas.openxmlformats.org/officeDocument/2006/relationships/image" Target="../media/image3.jpg"/><Relationship Id="rId9" Type="http://schemas.openxmlformats.org/officeDocument/2006/relationships/image" Target="../media/image2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7954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pravidly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Booleovy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algebry a základními logickými zákony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Pravidla, zákony, asociativní, komutativní,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distributivní, negace, De Morgan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err="1" smtClean="0"/>
              <a:t>Booleova</a:t>
            </a:r>
            <a:r>
              <a:rPr lang="cs-CZ" sz="2800" b="1" dirty="0" smtClean="0"/>
              <a:t> algebra a De Morganovy zákony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VY_32_INOVACE_08_151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Úvod a historie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9955"/>
            <a:ext cx="8460000" cy="3970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Georg </a:t>
            </a:r>
            <a:r>
              <a:rPr lang="cs-CZ" dirty="0" err="1" smtClean="0"/>
              <a:t>Boole</a:t>
            </a:r>
            <a:r>
              <a:rPr lang="cs-CZ" dirty="0" smtClean="0"/>
              <a:t> (</a:t>
            </a:r>
            <a:r>
              <a:rPr lang="cs-CZ" dirty="0" err="1"/>
              <a:t>B</a:t>
            </a:r>
            <a:r>
              <a:rPr lang="cs-CZ" dirty="0" err="1" smtClean="0"/>
              <a:t>úle</a:t>
            </a:r>
            <a:r>
              <a:rPr lang="cs-CZ" dirty="0" smtClean="0"/>
              <a:t>), irský matematik, 1815 - 1863,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Vznik v cca polovině 19. století, zjednodušení zápisu logických výroků.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Posuzuje </a:t>
            </a:r>
            <a:r>
              <a:rPr lang="cs-CZ" dirty="0"/>
              <a:t>pravdivost nebo nepravdivost funkce nebo výrazu na základě pravdivosti nebo nepravdivosti vstupních </a:t>
            </a:r>
            <a:r>
              <a:rPr lang="cs-CZ" dirty="0" smtClean="0"/>
              <a:t>proměnných.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Výsledek je určen stavem proměnných a podmínkami vzájemného spojení (A, NEBO, NE, není pravda, v angličtině AND, OR, NOT).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Plné </a:t>
            </a:r>
            <a:r>
              <a:rPr lang="cs-CZ" dirty="0"/>
              <a:t>uplatnění 80 let po svém vzniku jako vhodný aparát pro řešení logických obvodů.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Claude </a:t>
            </a:r>
            <a:r>
              <a:rPr lang="cs-CZ" dirty="0" err="1"/>
              <a:t>Elwood</a:t>
            </a:r>
            <a:r>
              <a:rPr lang="cs-CZ" dirty="0"/>
              <a:t> Shannon </a:t>
            </a:r>
            <a:r>
              <a:rPr lang="cs-CZ" dirty="0" smtClean="0"/>
              <a:t>(</a:t>
            </a:r>
            <a:r>
              <a:rPr lang="cs-CZ" dirty="0" err="1"/>
              <a:t>Š</a:t>
            </a:r>
            <a:r>
              <a:rPr lang="cs-CZ" dirty="0" err="1" smtClean="0"/>
              <a:t>enon</a:t>
            </a:r>
            <a:r>
              <a:rPr lang="cs-CZ" dirty="0" smtClean="0"/>
              <a:t>), 1916 </a:t>
            </a:r>
            <a:r>
              <a:rPr lang="cs-CZ" dirty="0"/>
              <a:t>- </a:t>
            </a:r>
            <a:r>
              <a:rPr lang="cs-CZ" dirty="0" smtClean="0"/>
              <a:t>2001, </a:t>
            </a:r>
            <a:r>
              <a:rPr lang="cs-CZ" dirty="0"/>
              <a:t>použití  </a:t>
            </a:r>
            <a:r>
              <a:rPr lang="cs-CZ" dirty="0" err="1"/>
              <a:t>Booleovy</a:t>
            </a:r>
            <a:r>
              <a:rPr lang="cs-CZ" dirty="0"/>
              <a:t> algebry k popisu a konstrukci složitých sítí přepínačů (elektromagnetických relé).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Umožňuje úsporný </a:t>
            </a:r>
            <a:r>
              <a:rPr lang="cs-CZ" dirty="0"/>
              <a:t>algebraický zápis logických vztahů, hospodárný (minimalizační) návrh zařízení.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Booleovou</a:t>
            </a:r>
            <a:r>
              <a:rPr lang="cs-CZ" dirty="0" smtClean="0"/>
              <a:t> </a:t>
            </a:r>
            <a:r>
              <a:rPr lang="cs-CZ" dirty="0"/>
              <a:t>algebrou jsou definovány logické </a:t>
            </a:r>
            <a:r>
              <a:rPr lang="cs-CZ" dirty="0" smtClean="0"/>
              <a:t>funkce.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</a:t>
            </a:r>
            <a:r>
              <a:rPr lang="cs-CZ" dirty="0"/>
              <a:t>to binární (dvouhodnotová) algebra, pracuje s logickými hodnotami 0 a </a:t>
            </a:r>
            <a:r>
              <a:rPr lang="cs-CZ" dirty="0" smtClean="0"/>
              <a:t>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Nejedná se o algebru čísel, ale vlastně o algebru stavů.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Základní pojmy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60472" y="1628800"/>
            <a:ext cx="84600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 smtClean="0"/>
              <a:t>Logická funkce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</a:t>
            </a:r>
            <a:r>
              <a:rPr lang="cs-CZ" dirty="0"/>
              <a:t>funkce, která pro konečný počet vstupních parametrů vrací logické hodnoty.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Používá se v </a:t>
            </a:r>
            <a:r>
              <a:rPr lang="cs-CZ" dirty="0" smtClean="0"/>
              <a:t>teorii řízení, číslicové technice, informatice, elektronice, mikroprocesorové technice apod.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Parametry </a:t>
            </a:r>
            <a:r>
              <a:rPr lang="cs-CZ" dirty="0"/>
              <a:t>logické funkce jsou logické </a:t>
            </a:r>
            <a:r>
              <a:rPr lang="cs-CZ" dirty="0" smtClean="0"/>
              <a:t>proměnné.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Základní funkce jsou logický součet (NEBO, OR), logický součin (A, AND) a logická negace (NOT). Pomocí nich lze realizovat jakoukoli logickou funkci.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472" y="3789040"/>
            <a:ext cx="8460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 smtClean="0"/>
              <a:t>Logická operace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Logická operace je zpracování vstupních logických proměnných na výstupní funkci.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Logické proměnné, funkce i konstanty nabývají pouze dvou hodnot, 0 a 1.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60472" y="4881934"/>
            <a:ext cx="8460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 smtClean="0"/>
              <a:t>Logický obvod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Logický obvod slouží k realizaci funkce.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Logický obvod je elektronické zařízení (součástka, jednoduché nebo  složité zapojení).</a:t>
            </a:r>
          </a:p>
        </p:txBody>
      </p:sp>
    </p:spTree>
    <p:extLst>
      <p:ext uri="{BB962C8B-B14F-4D97-AF65-F5344CB8AC3E}">
        <p14:creationId xmlns:p14="http://schemas.microsoft.com/office/powerpoint/2010/main" val="1833656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Základní logické zákony (pravidla)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858932"/>
              </p:ext>
            </p:extLst>
          </p:nvPr>
        </p:nvGraphicFramePr>
        <p:xfrm>
          <a:off x="342000" y="1666840"/>
          <a:ext cx="8460000" cy="3931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40000"/>
                <a:gridCol w="3060000"/>
                <a:gridCol w="3060000"/>
              </a:tblGrid>
              <a:tr h="32400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komutativní</a:t>
                      </a:r>
                      <a:endParaRPr lang="cs-CZ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7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asociativní</a:t>
                      </a:r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7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7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distributivní</a:t>
                      </a:r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dvojí negace</a:t>
                      </a:r>
                      <a:endParaRPr lang="cs-CZ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7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vyloučení třetího</a:t>
                      </a:r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7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agresivity 1 a 0</a:t>
                      </a:r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7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neutrality 0 a 1</a:t>
                      </a:r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7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absorbce</a:t>
                      </a:r>
                      <a:r>
                        <a:rPr lang="cs-CZ" sz="17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(pohlcení)</a:t>
                      </a:r>
                    </a:p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7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7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absorbce</a:t>
                      </a:r>
                      <a:r>
                        <a:rPr lang="cs-CZ" sz="17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negace</a:t>
                      </a:r>
                    </a:p>
                    <a:p>
                      <a:endParaRPr lang="cs-CZ" sz="17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7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4414247"/>
              </p:ext>
            </p:extLst>
          </p:nvPr>
        </p:nvGraphicFramePr>
        <p:xfrm>
          <a:off x="2734096" y="1709005"/>
          <a:ext cx="919384" cy="25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7" name="Rovnice" r:id="rId6" imgW="660240" imgH="177480" progId="Equation.3">
                  <p:embed/>
                </p:oleObj>
              </mc:Choice>
              <mc:Fallback>
                <p:oleObj name="Rovnice" r:id="rId6" imgW="660240" imgH="17748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34096" y="1709005"/>
                        <a:ext cx="919384" cy="25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9187743"/>
              </p:ext>
            </p:extLst>
          </p:nvPr>
        </p:nvGraphicFramePr>
        <p:xfrm>
          <a:off x="5838926" y="1709600"/>
          <a:ext cx="1298986" cy="25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8" name="Rovnice" r:id="rId8" imgW="774360" imgH="177480" progId="Equation.3">
                  <p:embed/>
                </p:oleObj>
              </mc:Choice>
              <mc:Fallback>
                <p:oleObj name="Rovnice" r:id="rId8" imgW="774360" imgH="17748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8926" y="1709600"/>
                        <a:ext cx="1298986" cy="25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4584120"/>
              </p:ext>
            </p:extLst>
          </p:nvPr>
        </p:nvGraphicFramePr>
        <p:xfrm>
          <a:off x="2738943" y="2043590"/>
          <a:ext cx="1653873" cy="3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9" name="Rovnice" r:id="rId10" imgW="1117440" imgH="215640" progId="Equation.3">
                  <p:embed/>
                </p:oleObj>
              </mc:Choice>
              <mc:Fallback>
                <p:oleObj name="Rovnice" r:id="rId10" imgW="1117440" imgH="21564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38943" y="2043590"/>
                        <a:ext cx="1653873" cy="3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7544131"/>
              </p:ext>
            </p:extLst>
          </p:nvPr>
        </p:nvGraphicFramePr>
        <p:xfrm>
          <a:off x="5835694" y="2043590"/>
          <a:ext cx="2029418" cy="3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0" name="Rovnice" r:id="rId12" imgW="1371600" imgH="215640" progId="Equation.3">
                  <p:embed/>
                </p:oleObj>
              </mc:Choice>
              <mc:Fallback>
                <p:oleObj name="Rovnice" r:id="rId12" imgW="1371600" imgH="21564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5694" y="2043590"/>
                        <a:ext cx="2029418" cy="3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7118315"/>
              </p:ext>
            </p:extLst>
          </p:nvPr>
        </p:nvGraphicFramePr>
        <p:xfrm>
          <a:off x="2748675" y="2386046"/>
          <a:ext cx="1840909" cy="3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" name="Rovnice" r:id="rId14" imgW="1244520" imgH="215640" progId="Equation.3">
                  <p:embed/>
                </p:oleObj>
              </mc:Choice>
              <mc:Fallback>
                <p:oleObj name="Rovnice" r:id="rId14" imgW="1244520" imgH="21564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8675" y="2386046"/>
                        <a:ext cx="1840909" cy="3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29040382"/>
              </p:ext>
            </p:extLst>
          </p:nvPr>
        </p:nvGraphicFramePr>
        <p:xfrm>
          <a:off x="5831304" y="2384048"/>
          <a:ext cx="2160490" cy="3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2" name="Rovnice" r:id="rId16" imgW="1460160" imgH="215640" progId="Equation.3">
                  <p:embed/>
                </p:oleObj>
              </mc:Choice>
              <mc:Fallback>
                <p:oleObj name="Rovnice" r:id="rId16" imgW="1460160" imgH="215640" progId="Equation.3">
                  <p:embed/>
                  <p:pic>
                    <p:nvPicPr>
                      <p:cNvPr id="0" name="Objek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1304" y="2384048"/>
                        <a:ext cx="2160490" cy="32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3025322"/>
              </p:ext>
            </p:extLst>
          </p:nvPr>
        </p:nvGraphicFramePr>
        <p:xfrm>
          <a:off x="5838067" y="3104992"/>
          <a:ext cx="795789" cy="25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3" name="Rovnice" r:id="rId18" imgW="571004" imgH="177646" progId="Equation.3">
                  <p:embed/>
                </p:oleObj>
              </mc:Choice>
              <mc:Fallback>
                <p:oleObj name="Rovnice" r:id="rId18" imgW="571004" imgH="177646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8067" y="3104992"/>
                        <a:ext cx="795789" cy="25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651392"/>
              </p:ext>
            </p:extLst>
          </p:nvPr>
        </p:nvGraphicFramePr>
        <p:xfrm>
          <a:off x="2747532" y="3104992"/>
          <a:ext cx="726764" cy="25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4" name="Rovnice" r:id="rId20" imgW="520560" imgH="177480" progId="Equation.3">
                  <p:embed/>
                </p:oleObj>
              </mc:Choice>
              <mc:Fallback>
                <p:oleObj name="Rovnice" r:id="rId20" imgW="520560" imgH="177480" progId="Equation.3">
                  <p:embed/>
                  <p:pic>
                    <p:nvPicPr>
                      <p:cNvPr id="0" name="Objek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7532" y="3104992"/>
                        <a:ext cx="726764" cy="25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8946600"/>
              </p:ext>
            </p:extLst>
          </p:nvPr>
        </p:nvGraphicFramePr>
        <p:xfrm>
          <a:off x="2744984" y="3456240"/>
          <a:ext cx="710056" cy="25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5" name="Rovnice" r:id="rId22" imgW="507960" imgH="177480" progId="Equation.3">
                  <p:embed/>
                </p:oleObj>
              </mc:Choice>
              <mc:Fallback>
                <p:oleObj name="Rovnice" r:id="rId22" imgW="507960" imgH="177480" progId="Equation.3">
                  <p:embed/>
                  <p:pic>
                    <p:nvPicPr>
                      <p:cNvPr id="0" name="Objek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4984" y="3456240"/>
                        <a:ext cx="710056" cy="25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324722"/>
              </p:ext>
            </p:extLst>
          </p:nvPr>
        </p:nvGraphicFramePr>
        <p:xfrm>
          <a:off x="5841328" y="3455376"/>
          <a:ext cx="710056" cy="25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6" name="Rovnice" r:id="rId24" imgW="507960" imgH="177480" progId="Equation.3">
                  <p:embed/>
                </p:oleObj>
              </mc:Choice>
              <mc:Fallback>
                <p:oleObj name="Rovnice" r:id="rId24" imgW="507960" imgH="177480" progId="Equation.3">
                  <p:embed/>
                  <p:pic>
                    <p:nvPicPr>
                      <p:cNvPr id="0" name="Objek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41328" y="3455376"/>
                        <a:ext cx="710056" cy="25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5968556"/>
              </p:ext>
            </p:extLst>
          </p:nvPr>
        </p:nvGraphicFramePr>
        <p:xfrm>
          <a:off x="5830503" y="3815416"/>
          <a:ext cx="675249" cy="25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7" name="Rovnice" r:id="rId26" imgW="482400" imgH="177480" progId="Equation.3">
                  <p:embed/>
                </p:oleObj>
              </mc:Choice>
              <mc:Fallback>
                <p:oleObj name="Rovnice" r:id="rId26" imgW="482400" imgH="177480" progId="Equation.3">
                  <p:embed/>
                  <p:pic>
                    <p:nvPicPr>
                      <p:cNvPr id="0" name="Objek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0503" y="3815416"/>
                        <a:ext cx="675249" cy="25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8978798"/>
              </p:ext>
            </p:extLst>
          </p:nvPr>
        </p:nvGraphicFramePr>
        <p:xfrm>
          <a:off x="2755934" y="3816280"/>
          <a:ext cx="799162" cy="25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8" name="Rovnice" r:id="rId28" imgW="571320" imgH="177480" progId="Equation.3">
                  <p:embed/>
                </p:oleObj>
              </mc:Choice>
              <mc:Fallback>
                <p:oleObj name="Rovnice" r:id="rId28" imgW="571320" imgH="177480" progId="Equation.3">
                  <p:embed/>
                  <p:pic>
                    <p:nvPicPr>
                      <p:cNvPr id="0" name="Objekt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55934" y="3816280"/>
                        <a:ext cx="799162" cy="25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Rectangle 5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1583466"/>
              </p:ext>
            </p:extLst>
          </p:nvPr>
        </p:nvGraphicFramePr>
        <p:xfrm>
          <a:off x="2745424" y="2735296"/>
          <a:ext cx="576000" cy="28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9" name="Rovnice" r:id="rId30" imgW="380835" imgH="190417" progId="Equation.3">
                  <p:embed/>
                </p:oleObj>
              </mc:Choice>
              <mc:Fallback>
                <p:oleObj name="Rovnice" r:id="rId30" imgW="380835" imgH="190417" progId="Equation.3">
                  <p:embed/>
                  <p:pic>
                    <p:nvPicPr>
                      <p:cNvPr id="0" name="Object 53"/>
                      <p:cNvPicPr preferRelativeResize="0">
                        <a:picLocks noChangeAspect="1" noChangeArrowheads="1"/>
                      </p:cNvPicPr>
                      <p:nvPr/>
                    </p:nvPicPr>
                    <p:blipFill>
                      <a:blip r:embed="rId3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5424" y="2735296"/>
                        <a:ext cx="576000" cy="288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6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80298571"/>
              </p:ext>
            </p:extLst>
          </p:nvPr>
        </p:nvGraphicFramePr>
        <p:xfrm>
          <a:off x="2744866" y="4176845"/>
          <a:ext cx="1079006" cy="5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0" name="Rovnice" r:id="rId32" imgW="647640" imgH="304560" progId="Equation.3">
                  <p:embed/>
                </p:oleObj>
              </mc:Choice>
              <mc:Fallback>
                <p:oleObj name="Rovnice" r:id="rId32" imgW="647640" imgH="304560" progId="Equation.3">
                  <p:embed/>
                  <p:pic>
                    <p:nvPicPr>
                      <p:cNvPr id="0" name="Object 6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4866" y="4176845"/>
                        <a:ext cx="1079006" cy="504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23716621"/>
              </p:ext>
            </p:extLst>
          </p:nvPr>
        </p:nvGraphicFramePr>
        <p:xfrm>
          <a:off x="5838934" y="4212296"/>
          <a:ext cx="1262138" cy="46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" name="Rovnice" r:id="rId34" imgW="812520" imgH="304560" progId="Equation.3">
                  <p:embed/>
                </p:oleObj>
              </mc:Choice>
              <mc:Fallback>
                <p:oleObj name="Rovnice" r:id="rId34" imgW="812520" imgH="304560" progId="Equation.3">
                  <p:embed/>
                  <p:pic>
                    <p:nvPicPr>
                      <p:cNvPr id="0" name="Objek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38934" y="4212296"/>
                        <a:ext cx="1262138" cy="46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" name="Rectangle 7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" name="Rectangle 9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5" name="Objekt 3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92002583"/>
              </p:ext>
            </p:extLst>
          </p:nvPr>
        </p:nvGraphicFramePr>
        <p:xfrm>
          <a:off x="2749082" y="4757026"/>
          <a:ext cx="2110950" cy="75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2" name="Rovnice" r:id="rId36" imgW="1371600" imgH="482400" progId="Equation.3">
                  <p:embed/>
                </p:oleObj>
              </mc:Choice>
              <mc:Fallback>
                <p:oleObj name="Rovnice" r:id="rId36" imgW="1371600" imgH="482400" progId="Equation.3">
                  <p:embed/>
                  <p:pic>
                    <p:nvPicPr>
                      <p:cNvPr id="0" name="Object 9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9082" y="4757026"/>
                        <a:ext cx="2110950" cy="756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Rectangle 1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2" name="Rectangle 13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3" name="Objekt 4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6278894"/>
              </p:ext>
            </p:extLst>
          </p:nvPr>
        </p:nvGraphicFramePr>
        <p:xfrm>
          <a:off x="5856358" y="4746504"/>
          <a:ext cx="1255178" cy="54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3" name="Rovnice" r:id="rId38" imgW="838080" imgH="355320" progId="Equation.3">
                  <p:embed/>
                </p:oleObj>
              </mc:Choice>
              <mc:Fallback>
                <p:oleObj name="Rovnice" r:id="rId38" imgW="838080" imgH="355320" progId="Equation.3">
                  <p:embed/>
                  <p:pic>
                    <p:nvPicPr>
                      <p:cNvPr id="0" name="Object 1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56358" y="4746504"/>
                        <a:ext cx="1255178" cy="54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3959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500"/>
                            </p:stCondLst>
                            <p:childTnLst>
                              <p:par>
                                <p:cTn id="7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00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De Morganovy zákony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8422"/>
              </p:ext>
            </p:extLst>
          </p:nvPr>
        </p:nvGraphicFramePr>
        <p:xfrm>
          <a:off x="342000" y="5526752"/>
          <a:ext cx="8460000" cy="350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40000"/>
                <a:gridCol w="3060000"/>
                <a:gridCol w="30600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17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 Morganovy zákony</a:t>
                      </a:r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7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7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5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6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" name="Rectangle 7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" name="Rectangle 9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9" name="Rectangle 1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0" name="Objek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9029073"/>
              </p:ext>
            </p:extLst>
          </p:nvPr>
        </p:nvGraphicFramePr>
        <p:xfrm>
          <a:off x="2848793" y="5526752"/>
          <a:ext cx="2227263" cy="32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Rovnice" r:id="rId6" imgW="1511280" imgH="215640" progId="Equation.3">
                  <p:embed/>
                </p:oleObj>
              </mc:Choice>
              <mc:Fallback>
                <p:oleObj name="Rovnice" r:id="rId6" imgW="151128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8793" y="5526752"/>
                        <a:ext cx="2227263" cy="323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" name="Objek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1155821"/>
              </p:ext>
            </p:extLst>
          </p:nvPr>
        </p:nvGraphicFramePr>
        <p:xfrm>
          <a:off x="5911800" y="5526752"/>
          <a:ext cx="2260600" cy="32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7" name="Rovnice" r:id="rId8" imgW="1511280" imgH="215640" progId="Equation.3">
                  <p:embed/>
                </p:oleObj>
              </mc:Choice>
              <mc:Fallback>
                <p:oleObj name="Rovnice" r:id="rId8" imgW="151128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11800" y="5526752"/>
                        <a:ext cx="2260600" cy="323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" name="Rectangle 13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42000" y="1628800"/>
            <a:ext cx="8460000" cy="37856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Představují v </a:t>
            </a:r>
            <a:r>
              <a:rPr lang="cs-CZ" sz="2000" dirty="0"/>
              <a:t>praxi nejrozšířenější využití principu </a:t>
            </a:r>
            <a:r>
              <a:rPr lang="cs-CZ" sz="2000" dirty="0" smtClean="0"/>
              <a:t>duality.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Umožňují </a:t>
            </a:r>
            <a:r>
              <a:rPr lang="cs-CZ" sz="2000" dirty="0"/>
              <a:t>mechanicky určit duální funkce k negovanému součtu či součinu libovolného počtu proměnných, definovaných v přímém </a:t>
            </a:r>
            <a:r>
              <a:rPr lang="cs-CZ" sz="2000" dirty="0" smtClean="0"/>
              <a:t>tvaru.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Naproti tomu </a:t>
            </a:r>
            <a:r>
              <a:rPr lang="cs-CZ" sz="2000" dirty="0"/>
              <a:t>je duální výraz tvořen přímím součinem či součtem proměnných, které jsou vůči výrazu originálnímu definovány ve tvaru </a:t>
            </a:r>
            <a:r>
              <a:rPr lang="cs-CZ" sz="2000" dirty="0" smtClean="0"/>
              <a:t>inverzním.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De </a:t>
            </a:r>
            <a:r>
              <a:rPr lang="cs-CZ" sz="2000" dirty="0"/>
              <a:t>Morganovy zákony jsou tedy </a:t>
            </a:r>
            <a:r>
              <a:rPr lang="cs-CZ" sz="2000" dirty="0" smtClean="0"/>
              <a:t>dva.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De </a:t>
            </a:r>
            <a:r>
              <a:rPr lang="cs-CZ" sz="2000" dirty="0"/>
              <a:t>Morganovy zákony definuji přímé duální funkce, levé i pravé strany rovnic jsou duální, každá popisuje zcela shodnou funkci, ale jiným </a:t>
            </a:r>
            <a:r>
              <a:rPr lang="cs-CZ" sz="2000" dirty="0" smtClean="0"/>
              <a:t>způsobem.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Na obou stranách rovnosti se vždy vyskytují všechny proměnné v jediném tvaru, bud přímém nebo negovaném a na každé straně je vždy jediný typ operátoru.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88123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Zákon dvojí negace a použití ve vícenásobné negaci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5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6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" name="Rectangle 7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" name="Rectangle 9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9" name="Rectangle 1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2" name="Rectangle 13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42000" y="1628800"/>
            <a:ext cx="8460000" cy="1938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Dvojí negace má časté použití při úpravách logických výrazů.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Při úpravách může dojít k vícenásobné negaci.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Lichý</a:t>
            </a:r>
            <a:r>
              <a:rPr lang="cs-CZ" sz="2000" dirty="0" smtClean="0"/>
              <a:t> počet negací je stejný jako </a:t>
            </a:r>
            <a:r>
              <a:rPr lang="cs-CZ" sz="2000" b="1" dirty="0" smtClean="0"/>
              <a:t>jedna</a:t>
            </a:r>
            <a:r>
              <a:rPr lang="cs-CZ" sz="2000" dirty="0" smtClean="0"/>
              <a:t> negace.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Sudý</a:t>
            </a:r>
            <a:r>
              <a:rPr lang="cs-CZ" sz="2000" dirty="0" smtClean="0"/>
              <a:t> počet negací je stejný jako </a:t>
            </a:r>
            <a:r>
              <a:rPr lang="cs-CZ" sz="2000" b="1" dirty="0" smtClean="0"/>
              <a:t>dvojí</a:t>
            </a:r>
            <a:r>
              <a:rPr lang="cs-CZ" sz="2000" dirty="0" smtClean="0"/>
              <a:t> negace.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44" name="TextovéPole 43"/>
          <p:cNvSpPr txBox="1"/>
          <p:nvPr/>
        </p:nvSpPr>
        <p:spPr>
          <a:xfrm>
            <a:off x="360472" y="3789040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Při úpravě logického výrazu se na negaci pohlíží jako na závorku.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Nejprve se provede úprava „pod“ negací a teprve potom se neguje výsledek.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360472" y="4665330"/>
            <a:ext cx="8460000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Příklad</a:t>
            </a:r>
          </a:p>
          <a:p>
            <a:endParaRPr lang="cs-CZ" sz="2000" dirty="0"/>
          </a:p>
          <a:p>
            <a:endParaRPr lang="cs-CZ" sz="2000" dirty="0" smtClean="0"/>
          </a:p>
        </p:txBody>
      </p:sp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56031597"/>
              </p:ext>
            </p:extLst>
          </p:nvPr>
        </p:nvGraphicFramePr>
        <p:xfrm>
          <a:off x="2195513" y="5157192"/>
          <a:ext cx="4752975" cy="455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4" name="Rovnice" r:id="rId6" imgW="2501640" imgH="241200" progId="Equation.3">
                  <p:embed/>
                </p:oleObj>
              </mc:Choice>
              <mc:Fallback>
                <p:oleObj name="Rovnice" r:id="rId6" imgW="2501640" imgH="241200" progId="Equation.3">
                  <p:embed/>
                  <p:pic>
                    <p:nvPicPr>
                      <p:cNvPr id="0" name="Objek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513" y="5157192"/>
                        <a:ext cx="4752975" cy="455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17760842"/>
              </p:ext>
            </p:extLst>
          </p:nvPr>
        </p:nvGraphicFramePr>
        <p:xfrm>
          <a:off x="1331640" y="4626760"/>
          <a:ext cx="1133475" cy="455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5" name="Rovnice" r:id="rId8" imgW="596880" imgH="241200" progId="Equation.3">
                  <p:embed/>
                </p:oleObj>
              </mc:Choice>
              <mc:Fallback>
                <p:oleObj name="Rovnice" r:id="rId8" imgW="596880" imgH="241200" progId="Equation.3">
                  <p:embed/>
                  <p:pic>
                    <p:nvPicPr>
                      <p:cNvPr id="0" name="Objekt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640" y="4626760"/>
                        <a:ext cx="1133475" cy="455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858104"/>
              </p:ext>
            </p:extLst>
          </p:nvPr>
        </p:nvGraphicFramePr>
        <p:xfrm>
          <a:off x="3479006" y="2944200"/>
          <a:ext cx="2185988" cy="52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6" name="Rovnice" r:id="rId10" imgW="1155600" imgH="279360" progId="Equation.3">
                  <p:embed/>
                </p:oleObj>
              </mc:Choice>
              <mc:Fallback>
                <p:oleObj name="Rovnice" r:id="rId10" imgW="1155600" imgH="279360" progId="Equation.3">
                  <p:embed/>
                  <p:pic>
                    <p:nvPicPr>
                      <p:cNvPr id="0" name=""/>
                      <p:cNvPicPr preferRelativeResize="0"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79006" y="2944200"/>
                        <a:ext cx="2185988" cy="528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87869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8" grpId="0" animBg="1"/>
      <p:bldP spid="44" grpId="0" animBg="1"/>
      <p:bldP spid="4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360472" y="1700808"/>
            <a:ext cx="8460000" cy="31700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Úpravou výrazu dokažte, že platí zákon </a:t>
            </a:r>
            <a:r>
              <a:rPr lang="cs-CZ" sz="2000" dirty="0" err="1" smtClean="0"/>
              <a:t>absorbce</a:t>
            </a:r>
            <a:endParaRPr lang="cs-CZ" sz="2000" dirty="0" smtClean="0"/>
          </a:p>
          <a:p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Složitější stranu výrazu upravíme pomocí uvedených pravidel (zde vytknutím a před závorku).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Nebo jednodušší stranu výrazu rozšíříme logickou jedničkou (tím se nezmění hodnota výrazu) ve vhodném tvaru.</a:t>
            </a:r>
          </a:p>
          <a:p>
            <a:endParaRPr lang="cs-CZ" sz="2000" dirty="0"/>
          </a:p>
          <a:p>
            <a:endParaRPr lang="cs-CZ" sz="2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Úpravy výrazů pomocí pravidel </a:t>
            </a:r>
            <a:r>
              <a:rPr lang="cs-CZ" sz="2400" b="1" dirty="0" err="1" smtClean="0"/>
              <a:t>Booleovy</a:t>
            </a:r>
            <a:r>
              <a:rPr lang="cs-CZ" sz="2400" b="1" dirty="0" smtClean="0"/>
              <a:t> algebry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5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6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" name="Rectangle 7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" name="Rectangle 9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9" name="Rectangle 1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2" name="Rectangle 13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60472" y="5013176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Při úpravách výrazů se v součinu jednička nepíše, tj. </a:t>
            </a:r>
          </a:p>
        </p:txBody>
      </p:sp>
      <p:sp>
        <p:nvSpPr>
          <p:cNvPr id="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8453060"/>
              </p:ext>
            </p:extLst>
          </p:nvPr>
        </p:nvGraphicFramePr>
        <p:xfrm>
          <a:off x="738138" y="3036887"/>
          <a:ext cx="2825750" cy="392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9" name="Rovnice" r:id="rId6" imgW="1587240" imgH="215640" progId="Equation.3">
                  <p:embed/>
                </p:oleObj>
              </mc:Choice>
              <mc:Fallback>
                <p:oleObj name="Rovnice" r:id="rId6" imgW="1587240" imgH="2156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8138" y="3036887"/>
                        <a:ext cx="2825750" cy="392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9833176"/>
              </p:ext>
            </p:extLst>
          </p:nvPr>
        </p:nvGraphicFramePr>
        <p:xfrm>
          <a:off x="5627688" y="1736725"/>
          <a:ext cx="1176337" cy="32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0" name="Rovnice" r:id="rId8" imgW="660113" imgH="177723" progId="Equation.3">
                  <p:embed/>
                </p:oleObj>
              </mc:Choice>
              <mc:Fallback>
                <p:oleObj name="Rovnice" r:id="rId8" imgW="660113" imgH="177723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27688" y="1736725"/>
                        <a:ext cx="1176337" cy="323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576581"/>
              </p:ext>
            </p:extLst>
          </p:nvPr>
        </p:nvGraphicFramePr>
        <p:xfrm>
          <a:off x="791914" y="4261024"/>
          <a:ext cx="3348038" cy="392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1" name="Rovnice" r:id="rId10" imgW="1879560" imgH="215640" progId="Equation.3">
                  <p:embed/>
                </p:oleObj>
              </mc:Choice>
              <mc:Fallback>
                <p:oleObj name="Rovnice" r:id="rId10" imgW="1879560" imgH="21564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1914" y="4261024"/>
                        <a:ext cx="3348038" cy="392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8428634"/>
              </p:ext>
            </p:extLst>
          </p:nvPr>
        </p:nvGraphicFramePr>
        <p:xfrm>
          <a:off x="5940152" y="5040313"/>
          <a:ext cx="1492250" cy="32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2" name="Rovnice" r:id="rId12" imgW="838080" imgH="177480" progId="Equation.3">
                  <p:embed/>
                </p:oleObj>
              </mc:Choice>
              <mc:Fallback>
                <p:oleObj name="Rovnice" r:id="rId12" imgW="838080" imgH="17748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0152" y="5040313"/>
                        <a:ext cx="1492250" cy="323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9468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8" grpId="0" animBg="1"/>
      <p:bldP spid="4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286232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je </a:t>
            </a:r>
            <a:r>
              <a:rPr lang="cs-CZ" sz="2000" dirty="0" err="1" smtClean="0"/>
              <a:t>Booleova</a:t>
            </a:r>
            <a:r>
              <a:rPr lang="cs-CZ" sz="2000" dirty="0" smtClean="0"/>
              <a:t> algebra?</a:t>
            </a:r>
          </a:p>
          <a:p>
            <a:r>
              <a:rPr lang="cs-CZ" sz="2000" dirty="0" smtClean="0"/>
              <a:t>S jakými hodnotami pracují logické funkce?</a:t>
            </a:r>
          </a:p>
          <a:p>
            <a:r>
              <a:rPr lang="cs-CZ" sz="2000" dirty="0" smtClean="0"/>
              <a:t>Jaké základní funkce používá </a:t>
            </a:r>
            <a:r>
              <a:rPr lang="cs-CZ" sz="2000" dirty="0" err="1" smtClean="0"/>
              <a:t>Booleova</a:t>
            </a:r>
            <a:r>
              <a:rPr lang="cs-CZ" sz="2000" dirty="0" smtClean="0"/>
              <a:t> algebra?</a:t>
            </a:r>
          </a:p>
          <a:p>
            <a:r>
              <a:rPr lang="cs-CZ" sz="2000" dirty="0" smtClean="0"/>
              <a:t>Vysvětlete pojem logická funkce.</a:t>
            </a:r>
          </a:p>
          <a:p>
            <a:r>
              <a:rPr lang="cs-CZ" sz="2000" dirty="0"/>
              <a:t>Vysvětlete pojem </a:t>
            </a:r>
            <a:r>
              <a:rPr lang="cs-CZ" sz="2000" dirty="0" smtClean="0"/>
              <a:t>logická operace.</a:t>
            </a:r>
          </a:p>
          <a:p>
            <a:r>
              <a:rPr lang="cs-CZ" sz="2000" dirty="0" smtClean="0"/>
              <a:t>Vysvětlete pojem logický obvod.</a:t>
            </a:r>
          </a:p>
          <a:p>
            <a:r>
              <a:rPr lang="cs-CZ" sz="2000" dirty="0" smtClean="0"/>
              <a:t>Jak je možné upravit proměnnou s trojí negací.</a:t>
            </a:r>
          </a:p>
          <a:p>
            <a:r>
              <a:rPr lang="cs-CZ" sz="2000" dirty="0"/>
              <a:t>Jak je možné upravit proměnnou </a:t>
            </a:r>
            <a:r>
              <a:rPr lang="cs-CZ" sz="2000" dirty="0" smtClean="0"/>
              <a:t>se čtyřnásobnou </a:t>
            </a:r>
            <a:r>
              <a:rPr lang="cs-CZ" sz="2000" dirty="0"/>
              <a:t>negací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Vyjádřete De Morganovy zákony.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4545</TotalTime>
  <Words>786</Words>
  <Application>Microsoft Office PowerPoint</Application>
  <PresentationFormat>Předvádění na obrazovce (4:3)</PresentationFormat>
  <Paragraphs>126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275</cp:revision>
  <dcterms:created xsi:type="dcterms:W3CDTF">2010-11-01T23:40:31Z</dcterms:created>
  <dcterms:modified xsi:type="dcterms:W3CDTF">2014-01-30T08:22:08Z</dcterms:modified>
</cp:coreProperties>
</file>