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5" r:id="rId3"/>
    <p:sldId id="280" r:id="rId4"/>
    <p:sldId id="279" r:id="rId5"/>
    <p:sldId id="281" r:id="rId6"/>
    <p:sldId id="283" r:id="rId7"/>
    <p:sldId id="282" r:id="rId8"/>
    <p:sldId id="278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30. 1. 2014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30. 1. 2014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30. 1. 2014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30. 1. 2014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70826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Vysvětlení pojmu </a:t>
                      </a:r>
                      <a:r>
                        <a:rPr lang="cs-CZ" sz="12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Karnaughova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mapa a použití v logických funkcích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Mapa, počet políček, sousední políčka, proměnná, </a:t>
                      </a: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označení</a:t>
                      </a:r>
                      <a:r>
                        <a:rPr lang="cs-CZ" sz="12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proměnné, </a:t>
                      </a: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Grayův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kód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Elektronika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Karel </a:t>
                      </a:r>
                      <a:r>
                        <a:rPr lang="cs-CZ" sz="1200" dirty="0" err="1" smtClean="0">
                          <a:effectLst/>
                        </a:rPr>
                        <a:t>Filas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Čeština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dataprojektor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4. ročník, žáci 18 – 19 let, maturitní obor Mechanik seřizovač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snímek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smtClean="0"/>
              <a:t>Karnaughova</a:t>
            </a:r>
            <a:r>
              <a:rPr lang="cs-CZ" sz="2800" b="1" dirty="0" smtClean="0"/>
              <a:t> mapa</a:t>
            </a:r>
            <a:endParaRPr lang="cs-CZ" sz="28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VY_32_INOVACE_08_154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Způsoby popisu logických funkcí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6148"/>
            <a:ext cx="8460000" cy="143116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effectLst/>
              </a:rPr>
              <a:t>Nejčastěji používané způsoby popisu logických funkcí jsou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cs-CZ" dirty="0" smtClean="0"/>
              <a:t>Pravdivostní tabulka.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cs-CZ" dirty="0" smtClean="0">
                <a:effectLst/>
              </a:rPr>
              <a:t>Logický výraz</a:t>
            </a:r>
            <a:r>
              <a:rPr lang="cs-CZ" dirty="0" smtClean="0"/>
              <a:t>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cs-CZ" dirty="0" err="1" smtClean="0"/>
              <a:t>Karnaughova</a:t>
            </a:r>
            <a:r>
              <a:rPr lang="cs-CZ" dirty="0" smtClean="0"/>
              <a:t> mapa.</a:t>
            </a:r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Karnaughova</a:t>
            </a:r>
            <a:r>
              <a:rPr lang="cs-CZ" sz="2400" b="1" dirty="0" smtClean="0"/>
              <a:t> mapa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56792"/>
            <a:ext cx="8460000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err="1" smtClean="0"/>
              <a:t>Karnaughova</a:t>
            </a:r>
            <a:r>
              <a:rPr lang="cs-CZ" dirty="0" smtClean="0"/>
              <a:t> (</a:t>
            </a:r>
            <a:r>
              <a:rPr lang="cs-CZ" dirty="0" err="1" smtClean="0"/>
              <a:t>Karnáfova</a:t>
            </a:r>
            <a:r>
              <a:rPr lang="cs-CZ" dirty="0" smtClean="0"/>
              <a:t>) mapa (K-mapa) je </a:t>
            </a:r>
            <a:r>
              <a:rPr lang="cs-CZ" dirty="0"/>
              <a:t>uzpůsobena pro zobrazení logické </a:t>
            </a:r>
            <a:r>
              <a:rPr lang="cs-CZ" dirty="0" smtClean="0"/>
              <a:t>funkce.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Počet </a:t>
            </a:r>
            <a:r>
              <a:rPr lang="cs-CZ" dirty="0"/>
              <a:t>políček mapy je roven počtu kombinací vstupních </a:t>
            </a:r>
            <a:r>
              <a:rPr lang="cs-CZ" dirty="0" smtClean="0"/>
              <a:t>proměnných.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Mapu </a:t>
            </a:r>
            <a:r>
              <a:rPr lang="cs-CZ" dirty="0"/>
              <a:t>tvoří síť políček, přičemž každému políčku odpovídá právě jedna kombinace vstupních </a:t>
            </a:r>
            <a:r>
              <a:rPr lang="cs-CZ" dirty="0" smtClean="0"/>
              <a:t>proměnných.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Mapa je v podstatě transformací pravdivostní tabulky, kdy každému řádku tabulky odpovídá jednoznačně jedno políčko mapy.</a:t>
            </a: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Každá </a:t>
            </a:r>
            <a:r>
              <a:rPr lang="cs-CZ" dirty="0"/>
              <a:t>strana políčka tvoří hranici mezi hodnotami některé proměnné. Sousední políčka se mohou lišit </a:t>
            </a:r>
            <a:r>
              <a:rPr lang="cs-CZ" b="1" i="1" dirty="0" smtClean="0"/>
              <a:t>pouze v jedné</a:t>
            </a:r>
            <a:r>
              <a:rPr lang="cs-CZ" dirty="0" smtClean="0"/>
              <a:t> proměnné (používá </a:t>
            </a:r>
            <a:r>
              <a:rPr lang="cs-CZ" dirty="0" err="1" smtClean="0"/>
              <a:t>Grayův</a:t>
            </a:r>
            <a:r>
              <a:rPr lang="cs-CZ" dirty="0" smtClean="0"/>
              <a:t> kód).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Označení </a:t>
            </a:r>
            <a:r>
              <a:rPr lang="cs-CZ" dirty="0"/>
              <a:t>proměnných se zapisuje po straně mapy a nad ní a vztahuje se ke všem políčkům v příslušných řádcích a sloupcích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V každém políčku mapy je zapsána hodnota logické funkce, která odpovídá logickým proměnným příslušného řádku a sloupce.</a:t>
            </a: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Počáteční </a:t>
            </a:r>
            <a:r>
              <a:rPr lang="cs-CZ" dirty="0"/>
              <a:t>označení vstupních proměnných není předepsané, můžeme je označit libovolně, ale vždy musíme dodržet pravidla práce s mapou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Použití K-mapy je vhodné do 4 vstupních proměnných, při prostorové interpretaci do 6 vstupních proměnných.</a:t>
            </a:r>
            <a:endParaRPr lang="cs-CZ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006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Karnaughova</a:t>
            </a:r>
            <a:r>
              <a:rPr lang="cs-CZ" sz="2400" b="1" dirty="0" smtClean="0"/>
              <a:t>  mapa pro 2 a pro 3 proměnné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56792"/>
            <a:ext cx="8460000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b="1" dirty="0" smtClean="0"/>
              <a:t>Mapa pro 2 proměnné</a:t>
            </a:r>
          </a:p>
          <a:p>
            <a:r>
              <a:rPr lang="cs-CZ" dirty="0" smtClean="0"/>
              <a:t>Počet kombinací vstupních proměnných </a:t>
            </a:r>
            <a:r>
              <a:rPr lang="cs-CZ" b="1" i="1" dirty="0" err="1" smtClean="0">
                <a:solidFill>
                  <a:srgbClr val="C00000"/>
                </a:solidFill>
              </a:rPr>
              <a:t>P</a:t>
            </a:r>
            <a:r>
              <a:rPr lang="cs-CZ" b="1" i="1" baseline="-25000" dirty="0" err="1" smtClean="0">
                <a:solidFill>
                  <a:srgbClr val="C00000"/>
                </a:solidFill>
              </a:rPr>
              <a:t>k</a:t>
            </a:r>
            <a:r>
              <a:rPr lang="cs-CZ" b="1" i="1" dirty="0" smtClean="0">
                <a:solidFill>
                  <a:srgbClr val="C00000"/>
                </a:solidFill>
              </a:rPr>
              <a:t> = 2</a:t>
            </a:r>
            <a:r>
              <a:rPr lang="cs-CZ" b="1" i="1" baseline="30000" dirty="0" smtClean="0">
                <a:solidFill>
                  <a:srgbClr val="C00000"/>
                </a:solidFill>
              </a:rPr>
              <a:t>2</a:t>
            </a:r>
            <a:r>
              <a:rPr lang="cs-CZ" b="1" i="1" dirty="0" smtClean="0">
                <a:solidFill>
                  <a:srgbClr val="C00000"/>
                </a:solidFill>
              </a:rPr>
              <a:t> = 4</a:t>
            </a:r>
            <a:r>
              <a:rPr lang="cs-CZ" dirty="0" smtClean="0"/>
              <a:t>, mapa bude mít </a:t>
            </a:r>
            <a:r>
              <a:rPr lang="cs-CZ" b="1" i="1" dirty="0" smtClean="0">
                <a:solidFill>
                  <a:srgbClr val="C00000"/>
                </a:solidFill>
              </a:rPr>
              <a:t>4</a:t>
            </a:r>
            <a:r>
              <a:rPr lang="cs-CZ" dirty="0" smtClean="0"/>
              <a:t> políčka.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Mapa pro 3 proměnné</a:t>
            </a:r>
          </a:p>
          <a:p>
            <a:r>
              <a:rPr lang="cs-CZ" dirty="0" smtClean="0"/>
              <a:t>Počet </a:t>
            </a:r>
            <a:r>
              <a:rPr lang="cs-CZ" dirty="0"/>
              <a:t>kombinací vstupních proměnných </a:t>
            </a:r>
            <a:r>
              <a:rPr lang="cs-CZ" b="1" i="1" dirty="0" err="1">
                <a:solidFill>
                  <a:srgbClr val="C00000"/>
                </a:solidFill>
              </a:rPr>
              <a:t>P</a:t>
            </a:r>
            <a:r>
              <a:rPr lang="cs-CZ" b="1" i="1" baseline="-25000" dirty="0" err="1">
                <a:solidFill>
                  <a:srgbClr val="C00000"/>
                </a:solidFill>
              </a:rPr>
              <a:t>k</a:t>
            </a:r>
            <a:r>
              <a:rPr lang="cs-CZ" b="1" i="1" dirty="0">
                <a:solidFill>
                  <a:srgbClr val="C00000"/>
                </a:solidFill>
              </a:rPr>
              <a:t> = </a:t>
            </a:r>
            <a:r>
              <a:rPr lang="cs-CZ" b="1" i="1" dirty="0" smtClean="0">
                <a:solidFill>
                  <a:srgbClr val="C00000"/>
                </a:solidFill>
              </a:rPr>
              <a:t>2</a:t>
            </a:r>
            <a:r>
              <a:rPr lang="cs-CZ" b="1" i="1" baseline="30000" dirty="0">
                <a:solidFill>
                  <a:srgbClr val="C00000"/>
                </a:solidFill>
              </a:rPr>
              <a:t>3</a:t>
            </a:r>
            <a:r>
              <a:rPr lang="cs-CZ" b="1" i="1" dirty="0" smtClean="0">
                <a:solidFill>
                  <a:srgbClr val="C00000"/>
                </a:solidFill>
              </a:rPr>
              <a:t> </a:t>
            </a:r>
            <a:r>
              <a:rPr lang="cs-CZ" b="1" i="1" dirty="0">
                <a:solidFill>
                  <a:srgbClr val="C00000"/>
                </a:solidFill>
              </a:rPr>
              <a:t>= </a:t>
            </a:r>
            <a:r>
              <a:rPr lang="cs-CZ" b="1" i="1" dirty="0" smtClean="0">
                <a:solidFill>
                  <a:srgbClr val="C00000"/>
                </a:solidFill>
              </a:rPr>
              <a:t>8</a:t>
            </a:r>
            <a:r>
              <a:rPr lang="cs-CZ" dirty="0" smtClean="0"/>
              <a:t>, </a:t>
            </a:r>
            <a:r>
              <a:rPr lang="cs-CZ" dirty="0"/>
              <a:t>mapa bude mít </a:t>
            </a:r>
            <a:r>
              <a:rPr lang="cs-CZ" b="1" i="1" dirty="0" smtClean="0">
                <a:solidFill>
                  <a:srgbClr val="C00000"/>
                </a:solidFill>
              </a:rPr>
              <a:t>8</a:t>
            </a:r>
            <a:r>
              <a:rPr lang="cs-CZ" dirty="0" smtClean="0"/>
              <a:t> políček.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742071"/>
              </p:ext>
            </p:extLst>
          </p:nvPr>
        </p:nvGraphicFramePr>
        <p:xfrm>
          <a:off x="1907896" y="2204864"/>
          <a:ext cx="1728000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229288"/>
              </p:ext>
            </p:extLst>
          </p:nvPr>
        </p:nvGraphicFramePr>
        <p:xfrm>
          <a:off x="1871864" y="4398992"/>
          <a:ext cx="2592000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ab</a:t>
                      </a:r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869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Karnaughova</a:t>
            </a:r>
            <a:r>
              <a:rPr lang="cs-CZ" sz="2400" b="1" dirty="0" smtClean="0"/>
              <a:t>  mapa pro 4 proměnné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68981"/>
            <a:ext cx="8460000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Počet kombinací vstupních proměnných </a:t>
            </a:r>
            <a:r>
              <a:rPr lang="cs-CZ" b="1" i="1" dirty="0" err="1" smtClean="0">
                <a:solidFill>
                  <a:srgbClr val="C00000"/>
                </a:solidFill>
              </a:rPr>
              <a:t>P</a:t>
            </a:r>
            <a:r>
              <a:rPr lang="cs-CZ" b="1" i="1" baseline="-25000" dirty="0" err="1" smtClean="0">
                <a:solidFill>
                  <a:srgbClr val="C00000"/>
                </a:solidFill>
              </a:rPr>
              <a:t>k</a:t>
            </a:r>
            <a:r>
              <a:rPr lang="cs-CZ" b="1" i="1" dirty="0" smtClean="0">
                <a:solidFill>
                  <a:srgbClr val="C00000"/>
                </a:solidFill>
              </a:rPr>
              <a:t> = 2</a:t>
            </a:r>
            <a:r>
              <a:rPr lang="cs-CZ" b="1" i="1" baseline="30000" dirty="0">
                <a:solidFill>
                  <a:srgbClr val="C00000"/>
                </a:solidFill>
              </a:rPr>
              <a:t>4</a:t>
            </a:r>
            <a:r>
              <a:rPr lang="cs-CZ" b="1" i="1" dirty="0" smtClean="0">
                <a:solidFill>
                  <a:srgbClr val="C00000"/>
                </a:solidFill>
              </a:rPr>
              <a:t> = 16</a:t>
            </a:r>
            <a:r>
              <a:rPr lang="cs-CZ" dirty="0" smtClean="0"/>
              <a:t>, mapa bude mít </a:t>
            </a:r>
            <a:r>
              <a:rPr lang="cs-CZ" b="1" i="1" dirty="0" smtClean="0">
                <a:solidFill>
                  <a:srgbClr val="C00000"/>
                </a:solidFill>
              </a:rPr>
              <a:t>16</a:t>
            </a:r>
            <a:r>
              <a:rPr lang="cs-CZ" dirty="0" smtClean="0"/>
              <a:t> políček.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Hodnoty vstupních proměnných zapisujeme na levé a na horní hraně mapy.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Přiřazení písmen pro pojmenování proměnných je libovolné.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Např. ve druhém sloupci jsou hodnoty </a:t>
            </a:r>
            <a:r>
              <a:rPr lang="cs-CZ" b="1" i="1" dirty="0" smtClean="0">
                <a:solidFill>
                  <a:srgbClr val="C00000"/>
                </a:solidFill>
              </a:rPr>
              <a:t>a = 0, b = 1</a:t>
            </a:r>
            <a:r>
              <a:rPr lang="cs-CZ" dirty="0" smtClean="0"/>
              <a:t>, ve třetím řádku </a:t>
            </a:r>
            <a:r>
              <a:rPr lang="cs-CZ" b="1" i="1" dirty="0" smtClean="0">
                <a:solidFill>
                  <a:srgbClr val="C00000"/>
                </a:solidFill>
              </a:rPr>
              <a:t>c = 1, d = 1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Do políček mapy pak zapisujeme hodnoty výstupní funkce pro příslušné kombinace vstupních proměnných.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políčka, kde </a:t>
            </a:r>
            <a:r>
              <a:rPr lang="cs-CZ" b="1" i="1" dirty="0" smtClean="0">
                <a:solidFill>
                  <a:srgbClr val="C00000"/>
                </a:solidFill>
              </a:rPr>
              <a:t>y = 1</a:t>
            </a:r>
            <a:r>
              <a:rPr lang="cs-CZ" b="1" i="1" dirty="0" smtClean="0"/>
              <a:t> </a:t>
            </a:r>
            <a:r>
              <a:rPr lang="cs-CZ" dirty="0" smtClean="0"/>
              <a:t>stanovíme základní součiny (nebo pro </a:t>
            </a:r>
            <a:r>
              <a:rPr lang="cs-CZ" b="1" i="1" dirty="0" smtClean="0">
                <a:solidFill>
                  <a:srgbClr val="C00000"/>
                </a:solidFill>
              </a:rPr>
              <a:t>y = 0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základní součty).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136336"/>
              </p:ext>
            </p:extLst>
          </p:nvPr>
        </p:nvGraphicFramePr>
        <p:xfrm>
          <a:off x="3276000" y="1988840"/>
          <a:ext cx="2592000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ab</a:t>
                      </a:r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cd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59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Jiný způsob označení proměnných v </a:t>
            </a:r>
            <a:r>
              <a:rPr lang="cs-CZ" sz="2400" b="1" dirty="0" err="1" smtClean="0"/>
              <a:t>Karnaughově</a:t>
            </a:r>
            <a:r>
              <a:rPr lang="cs-CZ" sz="2400" b="1" dirty="0" smtClean="0"/>
              <a:t>  mapě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56792"/>
            <a:ext cx="8460000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Čára označuje logickou hodnotu </a:t>
            </a:r>
            <a:r>
              <a:rPr lang="cs-CZ" b="1" i="1" dirty="0" smtClean="0"/>
              <a:t>1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Je nutné dodržet umístění čar, které určují logickou hodnotu </a:t>
            </a:r>
            <a:r>
              <a:rPr lang="cs-CZ" b="1" i="1" dirty="0" smtClean="0">
                <a:solidFill>
                  <a:srgbClr val="C00000"/>
                </a:solidFill>
              </a:rPr>
              <a:t>1</a:t>
            </a:r>
            <a:r>
              <a:rPr lang="cs-CZ" dirty="0" smtClean="0"/>
              <a:t>. Pak je dodrženo pravidlo, že sousední políčka se mohou lišit </a:t>
            </a:r>
            <a:r>
              <a:rPr lang="cs-CZ" b="1" i="1" dirty="0" smtClean="0">
                <a:solidFill>
                  <a:srgbClr val="C00000"/>
                </a:solidFill>
              </a:rPr>
              <a:t>pouze v jedné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proměnné.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Přiřazení písmen pro pojmenování proměnných je libovolné.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Do políček mapy pak zapisujeme hodnoty výstupní funkce pro příslušné kombinace vstupních proměnných.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políčka, kde </a:t>
            </a:r>
            <a:r>
              <a:rPr lang="cs-CZ" b="1" i="1" dirty="0" smtClean="0">
                <a:solidFill>
                  <a:srgbClr val="C00000"/>
                </a:solidFill>
              </a:rPr>
              <a:t>y = 1 </a:t>
            </a:r>
            <a:r>
              <a:rPr lang="cs-CZ" dirty="0" smtClean="0"/>
              <a:t>stanovíme základní součiny (nebo pro y = 0 základní součty).</a:t>
            </a: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688719"/>
              </p:ext>
            </p:extLst>
          </p:nvPr>
        </p:nvGraphicFramePr>
        <p:xfrm>
          <a:off x="4788312" y="2060848"/>
          <a:ext cx="2592000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13" name="Přímá spojnice 12"/>
          <p:cNvCxnSpPr/>
          <p:nvPr/>
        </p:nvCxnSpPr>
        <p:spPr>
          <a:xfrm>
            <a:off x="6516216" y="2601744"/>
            <a:ext cx="86409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084168" y="2276872"/>
            <a:ext cx="86409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5076056" y="3186840"/>
            <a:ext cx="0" cy="720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436096" y="3573016"/>
            <a:ext cx="0" cy="720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Tabulk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124801"/>
              </p:ext>
            </p:extLst>
          </p:nvPr>
        </p:nvGraphicFramePr>
        <p:xfrm>
          <a:off x="1331928" y="2060848"/>
          <a:ext cx="2592000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23" name="Přímá spojnice 22"/>
          <p:cNvCxnSpPr/>
          <p:nvPr/>
        </p:nvCxnSpPr>
        <p:spPr>
          <a:xfrm>
            <a:off x="3059832" y="2601744"/>
            <a:ext cx="86409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627784" y="2276872"/>
            <a:ext cx="86409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1979712" y="3195392"/>
            <a:ext cx="0" cy="314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83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Příklad: je dána K-mapa pro 4 proměnné, stanovte funkci 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41745"/>
            <a:ext cx="8460000" cy="42473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/>
              <a:t>Počet kombinací vstupních proměnných </a:t>
            </a:r>
            <a:r>
              <a:rPr lang="cs-CZ" b="1" i="1" dirty="0" err="1">
                <a:solidFill>
                  <a:srgbClr val="C00000"/>
                </a:solidFill>
              </a:rPr>
              <a:t>P</a:t>
            </a:r>
            <a:r>
              <a:rPr lang="cs-CZ" b="1" i="1" baseline="-25000" dirty="0" err="1">
                <a:solidFill>
                  <a:srgbClr val="C00000"/>
                </a:solidFill>
              </a:rPr>
              <a:t>k</a:t>
            </a:r>
            <a:r>
              <a:rPr lang="cs-CZ" b="1" i="1" dirty="0">
                <a:solidFill>
                  <a:srgbClr val="C00000"/>
                </a:solidFill>
              </a:rPr>
              <a:t> = 2</a:t>
            </a:r>
            <a:r>
              <a:rPr lang="cs-CZ" b="1" i="1" baseline="30000" dirty="0">
                <a:solidFill>
                  <a:srgbClr val="C00000"/>
                </a:solidFill>
              </a:rPr>
              <a:t>4</a:t>
            </a:r>
            <a:r>
              <a:rPr lang="cs-CZ" b="1" i="1" dirty="0">
                <a:solidFill>
                  <a:srgbClr val="C00000"/>
                </a:solidFill>
              </a:rPr>
              <a:t> = 16</a:t>
            </a:r>
            <a:r>
              <a:rPr lang="cs-CZ" dirty="0"/>
              <a:t>, mapa bude mít </a:t>
            </a:r>
            <a:r>
              <a:rPr lang="cs-CZ" b="1" i="1" dirty="0">
                <a:solidFill>
                  <a:srgbClr val="C00000"/>
                </a:solidFill>
              </a:rPr>
              <a:t>16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/>
              <a:t>políček.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Funkci </a:t>
            </a:r>
            <a:r>
              <a:rPr lang="cs-CZ" b="1" i="1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 stanovíme v součtovém tvaru. Logický výraz bude mnohem jednodušší, v mapě jsou pouze </a:t>
            </a:r>
            <a:r>
              <a:rPr lang="cs-CZ" b="1" i="1" dirty="0" smtClean="0">
                <a:solidFill>
                  <a:srgbClr val="C00000"/>
                </a:solidFill>
              </a:rPr>
              <a:t>2 jedničky</a:t>
            </a:r>
            <a:r>
              <a:rPr lang="cs-CZ" dirty="0" smtClean="0"/>
              <a:t>. Každému políčku odpovídá právě jedna kombinace vstupních proměnných. Pro políčka, kde </a:t>
            </a:r>
            <a:r>
              <a:rPr lang="cs-CZ" b="1" i="1" dirty="0" smtClean="0">
                <a:solidFill>
                  <a:srgbClr val="C00000"/>
                </a:solidFill>
              </a:rPr>
              <a:t>y = 1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určíme základní součiny</a:t>
            </a:r>
            <a:r>
              <a:rPr lang="cs-CZ" dirty="0"/>
              <a:t> </a:t>
            </a:r>
            <a:r>
              <a:rPr lang="cs-CZ" dirty="0" smtClean="0"/>
              <a:t>a ty sečteme.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17676"/>
              </p:ext>
            </p:extLst>
          </p:nvPr>
        </p:nvGraphicFramePr>
        <p:xfrm>
          <a:off x="3059832" y="1988840"/>
          <a:ext cx="2592000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ab</a:t>
                      </a:r>
                      <a:endParaRPr lang="cs-CZ" dirty="0"/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cd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591860" y="5325772"/>
                <a:ext cx="1960280" cy="407484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𝑦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𝑎𝑏𝑐𝑑</m:t>
                      </m:r>
                      <m:r>
                        <a:rPr lang="cs-CZ" i="1">
                          <a:latin typeface="Cambria Math"/>
                        </a:rPr>
                        <m:t>+</m:t>
                      </m:r>
                      <m:bar>
                        <m:barPr>
                          <m:pos m:val="top"/>
                          <m:ctrlPr>
                            <a:rPr lang="cs-CZ" i="1"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bar>
                      <m:r>
                        <a:rPr lang="cs-CZ" i="1">
                          <a:latin typeface="Cambria Math"/>
                        </a:rPr>
                        <m:t>𝑏𝑐</m:t>
                      </m:r>
                      <m:bar>
                        <m:barPr>
                          <m:pos m:val="top"/>
                          <m:ctrlPr>
                            <a:rPr lang="cs-CZ" i="1"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i="1">
                              <a:latin typeface="Cambria Math"/>
                            </a:rPr>
                            <m:t>𝑑</m:t>
                          </m:r>
                        </m:e>
                      </m:ba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1860" y="5325772"/>
                <a:ext cx="1960280" cy="407484"/>
              </a:xfrm>
              <a:prstGeom prst="rect">
                <a:avLst/>
              </a:prstGeom>
              <a:blipFill rotWithShape="1">
                <a:blip r:embed="rId5"/>
                <a:stretch>
                  <a:fillRect b="-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031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60000" y="1800000"/>
            <a:ext cx="8460000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je </a:t>
            </a:r>
            <a:r>
              <a:rPr lang="cs-CZ" sz="2000" dirty="0" err="1" smtClean="0"/>
              <a:t>Karnaughova</a:t>
            </a:r>
            <a:r>
              <a:rPr lang="cs-CZ" sz="2000" dirty="0" smtClean="0"/>
              <a:t> mapa?</a:t>
            </a:r>
          </a:p>
          <a:p>
            <a:r>
              <a:rPr lang="cs-CZ" sz="2000" dirty="0"/>
              <a:t>K čemu se </a:t>
            </a:r>
            <a:r>
              <a:rPr lang="cs-CZ" sz="2000" dirty="0" err="1"/>
              <a:t>Karnaughova</a:t>
            </a:r>
            <a:r>
              <a:rPr lang="cs-CZ" sz="2000" dirty="0"/>
              <a:t> </a:t>
            </a:r>
            <a:r>
              <a:rPr lang="cs-CZ" sz="2000" dirty="0" smtClean="0"/>
              <a:t>mapa používá?</a:t>
            </a:r>
          </a:p>
          <a:p>
            <a:r>
              <a:rPr lang="cs-CZ" sz="2000" dirty="0" smtClean="0"/>
              <a:t>Kolik </a:t>
            </a:r>
            <a:r>
              <a:rPr lang="cs-CZ" sz="2000" dirty="0"/>
              <a:t>políček bude mít </a:t>
            </a:r>
            <a:r>
              <a:rPr lang="cs-CZ" sz="2000" dirty="0" err="1"/>
              <a:t>Karnaughova</a:t>
            </a:r>
            <a:r>
              <a:rPr lang="cs-CZ" sz="2000" dirty="0"/>
              <a:t> </a:t>
            </a:r>
            <a:r>
              <a:rPr lang="cs-CZ" sz="2000" dirty="0" smtClean="0"/>
              <a:t>mapa pro 3 proměnné?</a:t>
            </a:r>
          </a:p>
          <a:p>
            <a:r>
              <a:rPr lang="cs-CZ" sz="2000" dirty="0"/>
              <a:t>Kolik políček bude mít </a:t>
            </a:r>
            <a:r>
              <a:rPr lang="cs-CZ" sz="2000" dirty="0" err="1"/>
              <a:t>Karnaughova</a:t>
            </a:r>
            <a:r>
              <a:rPr lang="cs-CZ" sz="2000" dirty="0"/>
              <a:t> mapa pro </a:t>
            </a:r>
            <a:r>
              <a:rPr lang="cs-CZ" sz="2000" dirty="0" smtClean="0"/>
              <a:t>4 </a:t>
            </a:r>
            <a:r>
              <a:rPr lang="cs-CZ" sz="2000" dirty="0"/>
              <a:t>proměnné</a:t>
            </a:r>
            <a:r>
              <a:rPr lang="cs-CZ" sz="2000" dirty="0" smtClean="0"/>
              <a:t>?</a:t>
            </a:r>
          </a:p>
          <a:p>
            <a:r>
              <a:rPr lang="cs-CZ" sz="2000" dirty="0" smtClean="0"/>
              <a:t>Jaká je podmínka pro sousední políčka </a:t>
            </a:r>
            <a:r>
              <a:rPr lang="cs-CZ" sz="2000" dirty="0" err="1" smtClean="0"/>
              <a:t>Karfnaughovy</a:t>
            </a:r>
            <a:r>
              <a:rPr lang="cs-CZ" sz="2000" dirty="0" smtClean="0"/>
              <a:t> mapy?</a:t>
            </a:r>
          </a:p>
          <a:p>
            <a:r>
              <a:rPr lang="cs-CZ" sz="2000" dirty="0" smtClean="0"/>
              <a:t>Jaký kód je použit pro hodnoty proměnných v </a:t>
            </a:r>
            <a:r>
              <a:rPr lang="cs-CZ" sz="2000" dirty="0" err="1" smtClean="0"/>
              <a:t>Karnaughově</a:t>
            </a:r>
            <a:r>
              <a:rPr lang="cs-CZ" sz="2000" dirty="0" smtClean="0"/>
              <a:t> mapě?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Souhrn učiva, otázky k procvičení</a:t>
            </a:r>
          </a:p>
        </p:txBody>
      </p:sp>
      <p:sp>
        <p:nvSpPr>
          <p:cNvPr id="14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3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42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Použité zdroje</a:t>
            </a:r>
          </a:p>
        </p:txBody>
      </p:sp>
      <p:sp>
        <p:nvSpPr>
          <p:cNvPr id="10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3" name="TextovéPole 11"/>
          <p:cNvSpPr txBox="1"/>
          <p:nvPr/>
        </p:nvSpPr>
        <p:spPr>
          <a:xfrm>
            <a:off x="341764" y="1628800"/>
            <a:ext cx="846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Vlastní materiály SŠST Ústí nad Labem</a:t>
            </a:r>
          </a:p>
        </p:txBody>
      </p:sp>
      <p:sp>
        <p:nvSpPr>
          <p:cNvPr id="14" name="TextovéPole 14"/>
          <p:cNvSpPr txBox="1"/>
          <p:nvPr/>
        </p:nvSpPr>
        <p:spPr>
          <a:xfrm>
            <a:off x="342236" y="2105672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KESL, Jan. </a:t>
            </a:r>
            <a:r>
              <a:rPr lang="cs-CZ" sz="2000" i="1" dirty="0"/>
              <a:t>Elektronika </a:t>
            </a:r>
            <a:r>
              <a:rPr lang="cs-CZ" sz="2000" i="1" dirty="0" smtClean="0"/>
              <a:t>III, </a:t>
            </a:r>
            <a:r>
              <a:rPr lang="cs-CZ" sz="2000" i="1" dirty="0"/>
              <a:t>číslicová technika</a:t>
            </a:r>
            <a:r>
              <a:rPr lang="cs-CZ" sz="2000" dirty="0"/>
              <a:t>. Praha: BEN - technická literatura, 2006, ISBN 80-7300-182-9. </a:t>
            </a:r>
          </a:p>
        </p:txBody>
      </p:sp>
      <p:sp>
        <p:nvSpPr>
          <p:cNvPr id="15" name="TextovéPole 15"/>
          <p:cNvSpPr txBox="1"/>
          <p:nvPr/>
        </p:nvSpPr>
        <p:spPr>
          <a:xfrm>
            <a:off x="342236" y="2969768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ANTOŠOVÁ, Marcela; DAVÍDEK, Vratislav. </a:t>
            </a:r>
            <a:r>
              <a:rPr lang="cs-CZ" sz="2000" i="1" dirty="0" smtClean="0"/>
              <a:t>Číslicová technika</a:t>
            </a:r>
            <a:r>
              <a:rPr lang="cs-CZ" sz="2000" dirty="0" smtClean="0"/>
              <a:t>. České Budějovice: KOPP, 2008, ISBN 978-80-7232-333-3. </a:t>
            </a:r>
            <a:endParaRPr lang="cs-CZ" sz="2000" dirty="0"/>
          </a:p>
        </p:txBody>
      </p:sp>
      <p:sp>
        <p:nvSpPr>
          <p:cNvPr id="16" name="TextovéPole 16"/>
          <p:cNvSpPr txBox="1"/>
          <p:nvPr/>
        </p:nvSpPr>
        <p:spPr>
          <a:xfrm>
            <a:off x="342236" y="3793794"/>
            <a:ext cx="84600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ARENDÁŠ, Viliam. </a:t>
            </a:r>
            <a:r>
              <a:rPr lang="cs-CZ" sz="2000" i="1" dirty="0"/>
              <a:t>Číslicová technika</a:t>
            </a:r>
            <a:r>
              <a:rPr lang="cs-CZ" sz="2000" dirty="0"/>
              <a:t>. Bohumín: SOU, 2002, ISBN NEMÁ.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blipFill>
          <a:blip xmlns:r="http://schemas.openxmlformats.org/officeDocument/2006/relationships" r:embed="rId1"/>
          <a:tile tx="0" ty="0" sx="100000" sy="100000" flip="none" algn="tl"/>
        </a:blipFill>
        <a:scene3d>
          <a:camera prst="orthographicFront"/>
          <a:lightRig rig="threePt" dir="t"/>
        </a:scene3d>
        <a:sp3d>
          <a:bevelT/>
        </a:sp3d>
      </a:spPr>
      <a:bodyPr wrap="square" rtlCol="0" anchor="ctr">
        <a:spAutoFit/>
      </a:bodyPr>
      <a:lstStyle>
        <a:defPPr algn="ctr">
          <a:defRPr sz="2400"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3227</TotalTime>
  <Words>774</Words>
  <Application>Microsoft Office PowerPoint</Application>
  <PresentationFormat>Předvádění na obrazovce (4:3)</PresentationFormat>
  <Paragraphs>197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174</cp:revision>
  <dcterms:created xsi:type="dcterms:W3CDTF">2010-11-01T23:40:31Z</dcterms:created>
  <dcterms:modified xsi:type="dcterms:W3CDTF">2014-01-30T08:25:31Z</dcterms:modified>
</cp:coreProperties>
</file>