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80" r:id="rId4"/>
    <p:sldId id="284" r:id="rId5"/>
    <p:sldId id="285" r:id="rId6"/>
    <p:sldId id="286" r:id="rId7"/>
    <p:sldId id="287" r:id="rId8"/>
    <p:sldId id="288" r:id="rId9"/>
    <p:sldId id="278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4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2.png"/><Relationship Id="rId7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png"/><Relationship Id="rId5" Type="http://schemas.openxmlformats.org/officeDocument/2006/relationships/image" Target="../media/image1.jpeg"/><Relationship Id="rId10" Type="http://schemas.openxmlformats.org/officeDocument/2006/relationships/image" Target="../media/image5.wmf"/><Relationship Id="rId4" Type="http://schemas.openxmlformats.org/officeDocument/2006/relationships/image" Target="../media/image3.jpg"/><Relationship Id="rId9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1.jpeg"/><Relationship Id="rId4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13" Type="http://schemas.openxmlformats.org/officeDocument/2006/relationships/image" Target="../media/image10.wmf"/><Relationship Id="rId3" Type="http://schemas.openxmlformats.org/officeDocument/2006/relationships/image" Target="../media/image2.png"/><Relationship Id="rId7" Type="http://schemas.openxmlformats.org/officeDocument/2006/relationships/image" Target="../media/image7.wmf"/><Relationship Id="rId12" Type="http://schemas.openxmlformats.org/officeDocument/2006/relationships/oleObject" Target="../embeddings/oleObject7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4.bin"/><Relationship Id="rId11" Type="http://schemas.openxmlformats.org/officeDocument/2006/relationships/image" Target="../media/image9.wmf"/><Relationship Id="rId5" Type="http://schemas.openxmlformats.org/officeDocument/2006/relationships/image" Target="../media/image1.jpeg"/><Relationship Id="rId10" Type="http://schemas.openxmlformats.org/officeDocument/2006/relationships/oleObject" Target="../embeddings/oleObject6.bin"/><Relationship Id="rId4" Type="http://schemas.openxmlformats.org/officeDocument/2006/relationships/image" Target="../media/image3.jpg"/><Relationship Id="rId9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.bin"/><Relationship Id="rId13" Type="http://schemas.openxmlformats.org/officeDocument/2006/relationships/image" Target="../media/image14.wmf"/><Relationship Id="rId3" Type="http://schemas.openxmlformats.org/officeDocument/2006/relationships/image" Target="../media/image2.png"/><Relationship Id="rId7" Type="http://schemas.openxmlformats.org/officeDocument/2006/relationships/image" Target="../media/image11.wmf"/><Relationship Id="rId12" Type="http://schemas.openxmlformats.org/officeDocument/2006/relationships/oleObject" Target="../embeddings/oleObject1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8.bin"/><Relationship Id="rId11" Type="http://schemas.openxmlformats.org/officeDocument/2006/relationships/image" Target="../media/image13.wmf"/><Relationship Id="rId5" Type="http://schemas.openxmlformats.org/officeDocument/2006/relationships/image" Target="../media/image1.jpeg"/><Relationship Id="rId15" Type="http://schemas.openxmlformats.org/officeDocument/2006/relationships/image" Target="../media/image15.wmf"/><Relationship Id="rId10" Type="http://schemas.openxmlformats.org/officeDocument/2006/relationships/oleObject" Target="../embeddings/oleObject10.bin"/><Relationship Id="rId4" Type="http://schemas.openxmlformats.org/officeDocument/2006/relationships/image" Target="../media/image3.jpg"/><Relationship Id="rId9" Type="http://schemas.openxmlformats.org/officeDocument/2006/relationships/image" Target="../media/image12.wmf"/><Relationship Id="rId14" Type="http://schemas.openxmlformats.org/officeDocument/2006/relationships/oleObject" Target="../embeddings/oleObject12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1658147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Minimalizace logické funkce pomocí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Karnaughovy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mapy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Mapa, výraz,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počet políček, proměnná, smyčka</a:t>
                      </a: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součin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Minimalizace funkce </a:t>
            </a:r>
            <a:r>
              <a:rPr lang="cs-CZ" sz="2800" b="1" dirty="0" err="1" smtClean="0"/>
              <a:t>Karnaughovou</a:t>
            </a:r>
            <a:r>
              <a:rPr lang="cs-CZ" sz="2800" b="1" smtClean="0"/>
              <a:t> mapou</a:t>
            </a:r>
            <a:endParaRPr lang="cs-CZ" sz="28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VY_32_INOVACE_08_155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Sestavení </a:t>
            </a:r>
            <a:r>
              <a:rPr lang="cs-CZ" sz="2400" b="1" dirty="0" err="1" smtClean="0"/>
              <a:t>Karnaughovy</a:t>
            </a:r>
            <a:r>
              <a:rPr lang="cs-CZ" sz="2400" b="1" dirty="0" smtClean="0"/>
              <a:t> mapy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2000" y="1606148"/>
            <a:ext cx="8460000" cy="424731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lvl="0"/>
            <a:r>
              <a:rPr lang="cs-CZ" b="1" dirty="0" smtClean="0"/>
              <a:t>Z</a:t>
            </a:r>
            <a:r>
              <a:rPr lang="cs-CZ" b="1" dirty="0"/>
              <a:t> pravdivostní </a:t>
            </a:r>
            <a:r>
              <a:rPr lang="cs-CZ" b="1" dirty="0" smtClean="0"/>
              <a:t>tabulky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Počet řádků P-tabulky udává počet políček mapy.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Vytvoříme </a:t>
            </a:r>
            <a:r>
              <a:rPr lang="cs-CZ" dirty="0"/>
              <a:t>mapu a jedničky zapíšeme do políček odpovídajících příslušné kombinaci vstupních proměnných.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/>
              <a:t>Zbylá políčka doplníme nulami.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Postup je zdlouhavé</a:t>
            </a:r>
            <a:r>
              <a:rPr lang="cs-CZ" dirty="0"/>
              <a:t>, tabulka je nadbytečná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lvl="0"/>
            <a:r>
              <a:rPr lang="cs-CZ" b="1" dirty="0" smtClean="0"/>
              <a:t>Z</a:t>
            </a:r>
            <a:r>
              <a:rPr lang="cs-CZ" b="1" dirty="0"/>
              <a:t> logického </a:t>
            </a:r>
            <a:r>
              <a:rPr lang="cs-CZ" b="1" dirty="0" smtClean="0"/>
              <a:t>výrazu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/>
              <a:t>Logický </a:t>
            </a:r>
            <a:r>
              <a:rPr lang="cs-CZ" dirty="0"/>
              <a:t>výraz doplníme na tzv. úplný tvar (pomocí povolených operací), kdy všechny součiny (pro </a:t>
            </a:r>
            <a:r>
              <a:rPr lang="cs-CZ" b="1" i="1" dirty="0">
                <a:solidFill>
                  <a:srgbClr val="FF0000"/>
                </a:solidFill>
              </a:rPr>
              <a:t>y = 0</a:t>
            </a:r>
            <a:r>
              <a:rPr lang="cs-CZ" dirty="0"/>
              <a:t> všechny součty) obsahují všechny proměnné (přímé nebo negované</a:t>
            </a:r>
            <a:r>
              <a:rPr lang="cs-CZ" dirty="0" smtClean="0"/>
              <a:t>).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Podle p</a:t>
            </a:r>
            <a:r>
              <a:rPr lang="cs-CZ" dirty="0"/>
              <a:t>očtu proměnných určíme počet políček mapy</a:t>
            </a:r>
            <a:r>
              <a:rPr lang="cs-CZ" dirty="0" smtClean="0"/>
              <a:t>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/>
              <a:t>Vytvoříme mapu a jedničky zapíšeme do políček odpovídajících </a:t>
            </a:r>
            <a:r>
              <a:rPr lang="cs-CZ" dirty="0" smtClean="0"/>
              <a:t>jednotlivým součinům.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Zbylá políčka doplníme nulami.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Příklad: sestavte K-mapu z dané P-tabulky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2000" y="1691516"/>
            <a:ext cx="1872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Zadaná P-tabulka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4386946"/>
              </p:ext>
            </p:extLst>
          </p:nvPr>
        </p:nvGraphicFramePr>
        <p:xfrm>
          <a:off x="341112" y="2169184"/>
          <a:ext cx="1872000" cy="29160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468000"/>
                <a:gridCol w="468000"/>
                <a:gridCol w="468000"/>
                <a:gridCol w="468000"/>
              </a:tblGrid>
              <a:tr h="324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</a:rPr>
                        <a:t>b</a:t>
                      </a:r>
                      <a:endParaRPr lang="cs-CZ" sz="18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c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y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0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0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0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1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1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1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1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0</a:t>
                      </a:r>
                      <a:endParaRPr lang="cs-CZ" sz="1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0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40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0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483976" y="1700808"/>
            <a:ext cx="6336024" cy="14773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Tabulka má pro </a:t>
            </a:r>
            <a:r>
              <a:rPr lang="cs-CZ" b="1" i="1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proměnné </a:t>
            </a:r>
            <a:r>
              <a:rPr lang="cs-CZ" b="1" i="1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 řádků, mapa bude mít </a:t>
            </a:r>
            <a:r>
              <a:rPr lang="cs-CZ" b="1" i="1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 políček.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Nakreslíme mapu, označíme hodnoty vstupních proměnných.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Jedničky </a:t>
            </a:r>
            <a:r>
              <a:rPr lang="cs-CZ" dirty="0"/>
              <a:t>zapíšeme do políček, které odpovídají příslušným kombinacím vstupních </a:t>
            </a:r>
            <a:r>
              <a:rPr lang="cs-CZ" dirty="0" smtClean="0"/>
              <a:t>proměnných.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Zbylá </a:t>
            </a:r>
            <a:r>
              <a:rPr lang="cs-CZ" dirty="0"/>
              <a:t>políčka doplníme nulami.</a:t>
            </a: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0067743"/>
              </p:ext>
            </p:extLst>
          </p:nvPr>
        </p:nvGraphicFramePr>
        <p:xfrm>
          <a:off x="3873356" y="3573016"/>
          <a:ext cx="2592000" cy="1478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00"/>
                <a:gridCol w="432000"/>
                <a:gridCol w="432000"/>
                <a:gridCol w="432000"/>
                <a:gridCol w="432000"/>
                <a:gridCol w="432000"/>
              </a:tblGrid>
              <a:tr h="324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 anchor="b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4" name="Zakřivená spojnice 3"/>
          <p:cNvCxnSpPr/>
          <p:nvPr/>
        </p:nvCxnSpPr>
        <p:spPr>
          <a:xfrm>
            <a:off x="2076078" y="3645024"/>
            <a:ext cx="3208277" cy="1296144"/>
          </a:xfrm>
          <a:prstGeom prst="curvedConnector3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Zakřivená spojnice 15"/>
          <p:cNvCxnSpPr/>
          <p:nvPr/>
        </p:nvCxnSpPr>
        <p:spPr>
          <a:xfrm>
            <a:off x="2080355" y="3933056"/>
            <a:ext cx="4063818" cy="612068"/>
          </a:xfrm>
          <a:prstGeom prst="curvedConnector3">
            <a:avLst/>
          </a:prstGeom>
          <a:ln w="19050"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Zakřivená spojnice 16"/>
          <p:cNvCxnSpPr/>
          <p:nvPr/>
        </p:nvCxnSpPr>
        <p:spPr>
          <a:xfrm>
            <a:off x="2089104" y="4275512"/>
            <a:ext cx="4055113" cy="593648"/>
          </a:xfrm>
          <a:prstGeom prst="curvedConnector3">
            <a:avLst>
              <a:gd name="adj1" fmla="val 55152"/>
            </a:avLst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0069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Příklad: sestavte K-mapu z daného logického výrazu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2000" y="1700808"/>
            <a:ext cx="8460000" cy="175432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Zadaný logický výraz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Výraz doplníme na úplný tvar (druhý součin neobsahuje proměnnou </a:t>
            </a:r>
            <a:r>
              <a:rPr lang="cs-CZ" b="1" i="1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Tento součin rozšíříme logickou jedničkou ve tvaru                a výraz upravíme.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Jedničky zapíšeme do políček, které odpovídají příslušným </a:t>
            </a:r>
            <a:r>
              <a:rPr lang="cs-CZ" dirty="0" smtClean="0"/>
              <a:t>součinům </a:t>
            </a:r>
            <a:r>
              <a:rPr lang="cs-CZ" dirty="0"/>
              <a:t>vstupních </a:t>
            </a:r>
            <a:r>
              <a:rPr lang="cs-CZ" dirty="0" smtClean="0"/>
              <a:t>proměnných.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Zbylá </a:t>
            </a:r>
            <a:r>
              <a:rPr lang="cs-CZ" dirty="0"/>
              <a:t>políčka doplníme nulami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cxnSp>
        <p:nvCxnSpPr>
          <p:cNvPr id="4" name="Zakřivená spojnice 3"/>
          <p:cNvCxnSpPr/>
          <p:nvPr/>
        </p:nvCxnSpPr>
        <p:spPr>
          <a:xfrm flipV="1">
            <a:off x="2267744" y="4572338"/>
            <a:ext cx="3485850" cy="124344"/>
          </a:xfrm>
          <a:prstGeom prst="curvedConnector3">
            <a:avLst>
              <a:gd name="adj1" fmla="val 1824"/>
            </a:avLst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Zakřivená spojnice 15"/>
          <p:cNvCxnSpPr/>
          <p:nvPr/>
        </p:nvCxnSpPr>
        <p:spPr>
          <a:xfrm>
            <a:off x="2958852" y="4941169"/>
            <a:ext cx="3622694" cy="360039"/>
          </a:xfrm>
          <a:prstGeom prst="curvedConnector3">
            <a:avLst>
              <a:gd name="adj1" fmla="val 4"/>
            </a:avLst>
          </a:prstGeom>
          <a:ln w="19050"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Zakřivená spojnice 16"/>
          <p:cNvCxnSpPr/>
          <p:nvPr/>
        </p:nvCxnSpPr>
        <p:spPr>
          <a:xfrm>
            <a:off x="3851920" y="4869160"/>
            <a:ext cx="2729626" cy="742686"/>
          </a:xfrm>
          <a:prstGeom prst="curvedConnector3">
            <a:avLst>
              <a:gd name="adj1" fmla="val 50000"/>
            </a:avLst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5392379" y="2204864"/>
                <a:ext cx="907813" cy="40748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(</m:t>
                    </m:r>
                    <m:r>
                      <a:rPr lang="cs-CZ" i="1">
                        <a:latin typeface="Cambria Math"/>
                      </a:rPr>
                      <m:t>𝑑</m:t>
                    </m:r>
                    <m:r>
                      <a:rPr lang="cs-CZ" i="1">
                        <a:latin typeface="Cambria Math"/>
                      </a:rPr>
                      <m:t>+</m:t>
                    </m:r>
                    <m:bar>
                      <m:barPr>
                        <m:pos m:val="top"/>
                        <m:ctrlPr>
                          <a:rPr lang="cs-CZ" i="1">
                            <a:latin typeface="Cambria Math"/>
                          </a:rPr>
                        </m:ctrlPr>
                      </m:barPr>
                      <m:e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e>
                    </m:bar>
                  </m:oMath>
                </a14:m>
                <a:r>
                  <a:rPr lang="cs-CZ" dirty="0" smtClean="0"/>
                  <a:t>)</a:t>
                </a:r>
                <a:endParaRPr lang="cs-CZ" dirty="0"/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2379" y="2204864"/>
                <a:ext cx="907813" cy="407484"/>
              </a:xfrm>
              <a:prstGeom prst="rect">
                <a:avLst/>
              </a:prstGeom>
              <a:blipFill rotWithShape="1">
                <a:blip r:embed="rId6"/>
                <a:stretch>
                  <a:fillRect l="-2027" r="-5405" b="-238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13846437"/>
              </p:ext>
            </p:extLst>
          </p:nvPr>
        </p:nvGraphicFramePr>
        <p:xfrm>
          <a:off x="1561728" y="3645024"/>
          <a:ext cx="2362200" cy="1370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8" name="Rovnice" r:id="rId7" imgW="1562040" imgH="888840" progId="Equation.3">
                  <p:embed/>
                </p:oleObj>
              </mc:Choice>
              <mc:Fallback>
                <p:oleObj name="Rovnice" r:id="rId7" imgW="1562040" imgH="888840" progId="Equation.3">
                  <p:embed/>
                  <p:pic>
                    <p:nvPicPr>
                      <p:cNvPr id="0" name="Objekt 3"/>
                      <p:cNvPicPr preferRelativeResize="0"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61728" y="3645024"/>
                        <a:ext cx="2362200" cy="13700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3208535"/>
              </p:ext>
            </p:extLst>
          </p:nvPr>
        </p:nvGraphicFramePr>
        <p:xfrm>
          <a:off x="4716304" y="3645024"/>
          <a:ext cx="2592000" cy="2219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00"/>
                <a:gridCol w="432000"/>
                <a:gridCol w="432000"/>
                <a:gridCol w="432000"/>
                <a:gridCol w="432000"/>
                <a:gridCol w="432000"/>
              </a:tblGrid>
              <a:tr h="324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 anchor="b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cd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6" name="Objekt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15968581"/>
              </p:ext>
            </p:extLst>
          </p:nvPr>
        </p:nvGraphicFramePr>
        <p:xfrm>
          <a:off x="2483768" y="1700808"/>
          <a:ext cx="1536700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9" name="Rovnice" r:id="rId9" imgW="1015920" imgH="228600" progId="Equation.3">
                  <p:embed/>
                </p:oleObj>
              </mc:Choice>
              <mc:Fallback>
                <p:oleObj name="Rovnice" r:id="rId9" imgW="1015920" imgH="228600" progId="Equation.3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3768" y="1700808"/>
                        <a:ext cx="1536700" cy="352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96185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Vytvoření logického výrazu z </a:t>
            </a:r>
            <a:r>
              <a:rPr lang="cs-CZ" sz="2400" b="1" dirty="0" err="1" smtClean="0"/>
              <a:t>Karnaughovy</a:t>
            </a:r>
            <a:r>
              <a:rPr lang="cs-CZ" sz="2400" b="1" dirty="0" smtClean="0"/>
              <a:t> mapy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2000" y="1700808"/>
            <a:ext cx="8460000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Z </a:t>
            </a:r>
            <a:r>
              <a:rPr lang="cs-CZ" dirty="0" err="1" smtClean="0"/>
              <a:t>Karnaughovy</a:t>
            </a:r>
            <a:r>
              <a:rPr lang="cs-CZ" dirty="0" smtClean="0"/>
              <a:t> mapy můžeme získat logický výraz.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Jedničky v mapě vyjádříme jako součiny příslušných proměnných.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Získané součiny sečteme.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31667966"/>
              </p:ext>
            </p:extLst>
          </p:nvPr>
        </p:nvGraphicFramePr>
        <p:xfrm>
          <a:off x="4931896" y="3933056"/>
          <a:ext cx="2362200" cy="35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2" name="Rovnice" r:id="rId6" imgW="1562040" imgH="228600" progId="Equation.3">
                  <p:embed/>
                </p:oleObj>
              </mc:Choice>
              <mc:Fallback>
                <p:oleObj name="Rovnice" r:id="rId6" imgW="1562040" imgH="228600" progId="Equation.3">
                  <p:embed/>
                  <p:pic>
                    <p:nvPicPr>
                      <p:cNvPr id="0" name=""/>
                      <p:cNvPicPr preferRelativeResize="0"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31896" y="3933056"/>
                        <a:ext cx="2362200" cy="35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6302132"/>
              </p:ext>
            </p:extLst>
          </p:nvPr>
        </p:nvGraphicFramePr>
        <p:xfrm>
          <a:off x="1547664" y="2708920"/>
          <a:ext cx="2592000" cy="2219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00"/>
                <a:gridCol w="432000"/>
                <a:gridCol w="432000"/>
                <a:gridCol w="432000"/>
                <a:gridCol w="432000"/>
                <a:gridCol w="432000"/>
              </a:tblGrid>
              <a:tr h="324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 anchor="b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cd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pSp>
        <p:nvGrpSpPr>
          <p:cNvPr id="51" name="Skupina 50"/>
          <p:cNvGrpSpPr/>
          <p:nvPr/>
        </p:nvGrpSpPr>
        <p:grpSpPr>
          <a:xfrm>
            <a:off x="2699648" y="3645024"/>
            <a:ext cx="2880320" cy="288032"/>
            <a:chOff x="2123728" y="3645024"/>
            <a:chExt cx="2880320" cy="457200"/>
          </a:xfrm>
        </p:grpSpPr>
        <p:cxnSp>
          <p:nvCxnSpPr>
            <p:cNvPr id="46" name="Přímá spojnice 45"/>
            <p:cNvCxnSpPr/>
            <p:nvPr/>
          </p:nvCxnSpPr>
          <p:spPr>
            <a:xfrm>
              <a:off x="2123728" y="3645024"/>
              <a:ext cx="2880320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se šipkou 48"/>
            <p:cNvCxnSpPr/>
            <p:nvPr/>
          </p:nvCxnSpPr>
          <p:spPr>
            <a:xfrm>
              <a:off x="5004048" y="3645024"/>
              <a:ext cx="0" cy="45720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" name="Skupina 64"/>
          <p:cNvGrpSpPr/>
          <p:nvPr/>
        </p:nvGrpSpPr>
        <p:grpSpPr>
          <a:xfrm>
            <a:off x="3563744" y="4221088"/>
            <a:ext cx="2808312" cy="179184"/>
            <a:chOff x="2987824" y="4221088"/>
            <a:chExt cx="2808312" cy="179184"/>
          </a:xfrm>
        </p:grpSpPr>
        <p:cxnSp>
          <p:nvCxnSpPr>
            <p:cNvPr id="53" name="Přímá spojnice 52"/>
            <p:cNvCxnSpPr/>
            <p:nvPr/>
          </p:nvCxnSpPr>
          <p:spPr>
            <a:xfrm>
              <a:off x="2987824" y="4400272"/>
              <a:ext cx="2808312" cy="0"/>
            </a:xfrm>
            <a:prstGeom prst="line">
              <a:avLst/>
            </a:prstGeom>
            <a:ln w="190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se šipkou 57"/>
            <p:cNvCxnSpPr/>
            <p:nvPr/>
          </p:nvCxnSpPr>
          <p:spPr>
            <a:xfrm flipV="1">
              <a:off x="5796136" y="4221088"/>
              <a:ext cx="0" cy="179184"/>
            </a:xfrm>
            <a:prstGeom prst="straightConnector1">
              <a:avLst/>
            </a:prstGeom>
            <a:ln w="19050">
              <a:solidFill>
                <a:srgbClr val="0070C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4" name="Skupina 63"/>
          <p:cNvGrpSpPr/>
          <p:nvPr/>
        </p:nvGrpSpPr>
        <p:grpSpPr>
          <a:xfrm>
            <a:off x="3563744" y="4221088"/>
            <a:ext cx="3456384" cy="539224"/>
            <a:chOff x="2987824" y="4221088"/>
            <a:chExt cx="3456384" cy="539224"/>
          </a:xfrm>
        </p:grpSpPr>
        <p:cxnSp>
          <p:nvCxnSpPr>
            <p:cNvPr id="55" name="Přímá spojnice 54"/>
            <p:cNvCxnSpPr/>
            <p:nvPr/>
          </p:nvCxnSpPr>
          <p:spPr>
            <a:xfrm>
              <a:off x="2987824" y="4760312"/>
              <a:ext cx="3456384" cy="0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se šipkou 59"/>
            <p:cNvCxnSpPr/>
            <p:nvPr/>
          </p:nvCxnSpPr>
          <p:spPr>
            <a:xfrm flipV="1">
              <a:off x="6444208" y="4221088"/>
              <a:ext cx="0" cy="539224"/>
            </a:xfrm>
            <a:prstGeom prst="straightConnector1">
              <a:avLst/>
            </a:prstGeom>
            <a:ln w="19050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" name="TextovéPole 65"/>
          <p:cNvSpPr txBox="1"/>
          <p:nvPr/>
        </p:nvSpPr>
        <p:spPr>
          <a:xfrm>
            <a:off x="342000" y="5097958"/>
            <a:ext cx="8460000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Získaný výraz bychom ale museli ještě minimalizovat použitím </a:t>
            </a:r>
            <a:r>
              <a:rPr lang="cs-CZ" dirty="0" err="1" smtClean="0"/>
              <a:t>Booleových</a:t>
            </a:r>
            <a:r>
              <a:rPr lang="cs-CZ" dirty="0" smtClean="0"/>
              <a:t> zákonů.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K-mapa </a:t>
            </a:r>
            <a:r>
              <a:rPr lang="cs-CZ" dirty="0"/>
              <a:t>umožňuje získat výsledný výraz již v minimalizovaném </a:t>
            </a:r>
            <a:r>
              <a:rPr lang="cs-CZ" dirty="0" smtClean="0"/>
              <a:t>tvaru.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A </a:t>
            </a:r>
            <a:r>
              <a:rPr lang="cs-CZ" b="1" dirty="0"/>
              <a:t>to je hlavní účel jejího použití.</a:t>
            </a:r>
          </a:p>
        </p:txBody>
      </p:sp>
    </p:spTree>
    <p:extLst>
      <p:ext uri="{BB962C8B-B14F-4D97-AF65-F5344CB8AC3E}">
        <p14:creationId xmlns:p14="http://schemas.microsoft.com/office/powerpoint/2010/main" val="438484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6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Minimalizace logického výrazu pomocí </a:t>
            </a:r>
            <a:r>
              <a:rPr lang="cs-CZ" sz="2400" b="1" dirty="0" err="1" smtClean="0"/>
              <a:t>Karnaughovy</a:t>
            </a:r>
            <a:r>
              <a:rPr lang="cs-CZ" sz="2400" b="1" dirty="0" smtClean="0"/>
              <a:t> mapy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1700808"/>
            <a:ext cx="8424464" cy="403187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lvl="0">
              <a:spcAft>
                <a:spcPts val="600"/>
              </a:spcAft>
            </a:pPr>
            <a:r>
              <a:rPr lang="cs-CZ" b="1" dirty="0" smtClean="0"/>
              <a:t>Postup minimalizace</a:t>
            </a:r>
          </a:p>
          <a:p>
            <a:pPr marL="285750" lvl="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 smtClean="0"/>
              <a:t>Jedničky </a:t>
            </a:r>
            <a:r>
              <a:rPr lang="cs-CZ" dirty="0"/>
              <a:t>(nebo nuly) uzavíráme do smyček, které obsahují </a:t>
            </a:r>
            <a:r>
              <a:rPr lang="cs-CZ" b="1" i="1" dirty="0">
                <a:solidFill>
                  <a:srgbClr val="FF0000"/>
                </a:solidFill>
              </a:rPr>
              <a:t>1, 2, 4, 8, 16 </a:t>
            </a:r>
            <a:r>
              <a:rPr lang="cs-CZ" dirty="0"/>
              <a:t>atd. </a:t>
            </a:r>
            <a:r>
              <a:rPr lang="cs-CZ" b="1" i="1" dirty="0">
                <a:solidFill>
                  <a:srgbClr val="FF0000"/>
                </a:solidFill>
              </a:rPr>
              <a:t>sousedních </a:t>
            </a:r>
            <a:r>
              <a:rPr lang="cs-CZ" b="1" i="1" dirty="0" smtClean="0">
                <a:solidFill>
                  <a:srgbClr val="FF0000"/>
                </a:solidFill>
              </a:rPr>
              <a:t>políček</a:t>
            </a:r>
            <a:r>
              <a:rPr lang="cs-CZ" dirty="0" smtClean="0"/>
              <a:t>.</a:t>
            </a:r>
            <a:endParaRPr lang="cs-CZ" dirty="0"/>
          </a:p>
          <a:p>
            <a:pPr marL="285750" lvl="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myčky </a:t>
            </a:r>
            <a:r>
              <a:rPr lang="cs-CZ" dirty="0"/>
              <a:t>musí obsahovat všechny jedničky (nebo nuly</a:t>
            </a:r>
            <a:r>
              <a:rPr lang="cs-CZ" dirty="0" smtClean="0"/>
              <a:t>).</a:t>
            </a:r>
            <a:endParaRPr lang="cs-CZ" dirty="0"/>
          </a:p>
          <a:p>
            <a:pPr marL="285750" lvl="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myčky </a:t>
            </a:r>
            <a:r>
              <a:rPr lang="cs-CZ" dirty="0"/>
              <a:t>se mohou vzájemně </a:t>
            </a:r>
            <a:r>
              <a:rPr lang="cs-CZ" dirty="0" smtClean="0"/>
              <a:t>protínat.</a:t>
            </a:r>
            <a:endParaRPr lang="cs-CZ" dirty="0"/>
          </a:p>
          <a:p>
            <a:pPr marL="285750" lvl="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a </a:t>
            </a:r>
            <a:r>
              <a:rPr lang="cs-CZ" dirty="0"/>
              <a:t>každou smyčku vytvoříme součin (pro </a:t>
            </a:r>
            <a:r>
              <a:rPr lang="cs-CZ" b="1" i="1" dirty="0" smtClean="0">
                <a:solidFill>
                  <a:srgbClr val="FF0000"/>
                </a:solidFill>
              </a:rPr>
              <a:t>y = 0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/>
              <a:t>součet), který </a:t>
            </a:r>
            <a:r>
              <a:rPr lang="cs-CZ" b="1" i="1" dirty="0">
                <a:solidFill>
                  <a:srgbClr val="FF0000"/>
                </a:solidFill>
              </a:rPr>
              <a:t>NEOBSAHUJE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ty </a:t>
            </a:r>
            <a:r>
              <a:rPr lang="cs-CZ" dirty="0" smtClean="0"/>
              <a:t>proměnné</a:t>
            </a:r>
            <a:r>
              <a:rPr lang="cs-CZ" dirty="0"/>
              <a:t>, které ve smyčce mění svoji </a:t>
            </a:r>
            <a:r>
              <a:rPr lang="cs-CZ" dirty="0" smtClean="0"/>
              <a:t>hodnotu.</a:t>
            </a:r>
            <a:endParaRPr lang="cs-CZ" dirty="0"/>
          </a:p>
          <a:p>
            <a:pPr marL="285750" lvl="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šechny </a:t>
            </a:r>
            <a:r>
              <a:rPr lang="cs-CZ" dirty="0"/>
              <a:t>vytvořené součiny sečteme (pro </a:t>
            </a:r>
            <a:r>
              <a:rPr lang="cs-CZ" b="1" i="1" dirty="0" smtClean="0">
                <a:solidFill>
                  <a:srgbClr val="FF0000"/>
                </a:solidFill>
              </a:rPr>
              <a:t>y = 0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/>
              <a:t>vytvořené součty vynásobíme</a:t>
            </a:r>
            <a:r>
              <a:rPr lang="cs-CZ" dirty="0" smtClean="0"/>
              <a:t>).</a:t>
            </a:r>
          </a:p>
          <a:p>
            <a:pPr lvl="0">
              <a:spcAft>
                <a:spcPts val="600"/>
              </a:spcAft>
            </a:pPr>
            <a:endParaRPr lang="cs-CZ" dirty="0"/>
          </a:p>
          <a:p>
            <a:pPr>
              <a:spcAft>
                <a:spcPts val="600"/>
              </a:spcAft>
            </a:pPr>
            <a:r>
              <a:rPr lang="cs-CZ" dirty="0" smtClean="0"/>
              <a:t>Smyčky vytváříme co největší. Platí </a:t>
            </a:r>
            <a:r>
              <a:rPr lang="cs-CZ" dirty="0"/>
              <a:t>pravidlo, že čím </a:t>
            </a:r>
            <a:r>
              <a:rPr lang="cs-CZ" dirty="0" smtClean="0"/>
              <a:t>je smyčka větší</a:t>
            </a:r>
            <a:r>
              <a:rPr lang="cs-CZ" dirty="0"/>
              <a:t>, tím bude výsledný výraz jednodušší.</a:t>
            </a:r>
          </a:p>
          <a:p>
            <a:pPr lvl="0"/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0807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827584" y="2340088"/>
            <a:ext cx="720080" cy="288440"/>
            <a:chOff x="2339752" y="2627304"/>
            <a:chExt cx="720080" cy="288440"/>
          </a:xfrm>
        </p:grpSpPr>
        <p:sp>
          <p:nvSpPr>
            <p:cNvPr id="24" name="Zaoblený obdélník 23"/>
            <p:cNvSpPr/>
            <p:nvPr/>
          </p:nvSpPr>
          <p:spPr>
            <a:xfrm rot="10800000">
              <a:off x="2339752" y="2627712"/>
              <a:ext cx="720080" cy="288032"/>
            </a:xfrm>
            <a:prstGeom prst="roundRect">
              <a:avLst/>
            </a:prstGeom>
            <a:noFill/>
            <a:ln w="190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Zaoblený obdélník 24"/>
            <p:cNvSpPr/>
            <p:nvPr/>
          </p:nvSpPr>
          <p:spPr>
            <a:xfrm rot="10800000">
              <a:off x="2339753" y="2627304"/>
              <a:ext cx="242400" cy="288032"/>
            </a:xfrm>
            <a:prstGeom prst="roundRect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lvl="0" algn="ctr"/>
            <a:r>
              <a:rPr lang="cs-CZ" sz="2400" b="1" dirty="0" smtClean="0"/>
              <a:t>Vyznačení smyček </a:t>
            </a:r>
            <a:r>
              <a:rPr lang="cs-CZ" sz="2400" b="1" dirty="0"/>
              <a:t>a </a:t>
            </a:r>
            <a:r>
              <a:rPr lang="cs-CZ" sz="2400" b="1" dirty="0" smtClean="0"/>
              <a:t>stanovení výsledného logického výraz</a:t>
            </a:r>
            <a:r>
              <a:rPr lang="cs-CZ" sz="2400" b="1" dirty="0"/>
              <a:t>u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669269"/>
              </p:ext>
            </p:extLst>
          </p:nvPr>
        </p:nvGraphicFramePr>
        <p:xfrm>
          <a:off x="323528" y="1556792"/>
          <a:ext cx="2592000" cy="2219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00"/>
                <a:gridCol w="432000"/>
                <a:gridCol w="432000"/>
                <a:gridCol w="432000"/>
                <a:gridCol w="432000"/>
                <a:gridCol w="432000"/>
              </a:tblGrid>
              <a:tr h="324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 anchor="b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cd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" name="Zaoblený obdélník 1"/>
          <p:cNvSpPr/>
          <p:nvPr/>
        </p:nvSpPr>
        <p:spPr>
          <a:xfrm>
            <a:off x="1691680" y="2708920"/>
            <a:ext cx="720080" cy="648072"/>
          </a:xfrm>
          <a:prstGeom prst="roundRect">
            <a:avLst/>
          </a:prstGeom>
          <a:noFill/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123728" y="3077752"/>
            <a:ext cx="720080" cy="288032"/>
          </a:xfrm>
          <a:prstGeom prst="round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2555776" y="2331296"/>
            <a:ext cx="720080" cy="296416"/>
            <a:chOff x="5148064" y="2475312"/>
            <a:chExt cx="720080" cy="296416"/>
          </a:xfrm>
        </p:grpSpPr>
        <p:sp>
          <p:nvSpPr>
            <p:cNvPr id="16" name="Zaoblený obdélník 15"/>
            <p:cNvSpPr/>
            <p:nvPr/>
          </p:nvSpPr>
          <p:spPr>
            <a:xfrm>
              <a:off x="5148064" y="2483696"/>
              <a:ext cx="720080" cy="288032"/>
            </a:xfrm>
            <a:prstGeom prst="roundRect">
              <a:avLst/>
            </a:prstGeom>
            <a:noFill/>
            <a:ln w="190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Zaoblený obdélník 16"/>
            <p:cNvSpPr/>
            <p:nvPr/>
          </p:nvSpPr>
          <p:spPr>
            <a:xfrm>
              <a:off x="5625744" y="2475312"/>
              <a:ext cx="242400" cy="288032"/>
            </a:xfrm>
            <a:prstGeom prst="roundRect">
              <a:avLst/>
            </a:prstGeom>
            <a:noFill/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342000" y="4005064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Součin modré smyčky:           hodnotu mění proměnné </a:t>
            </a:r>
            <a:r>
              <a:rPr lang="cs-CZ" b="1" i="1" dirty="0" smtClean="0">
                <a:solidFill>
                  <a:srgbClr val="FF0000"/>
                </a:solidFill>
              </a:rPr>
              <a:t>a, c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v součinu nejsou obsažené.</a:t>
            </a:r>
            <a:endParaRPr lang="cs-CZ" b="1" i="1" dirty="0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66252906"/>
              </p:ext>
            </p:extLst>
          </p:nvPr>
        </p:nvGraphicFramePr>
        <p:xfrm>
          <a:off x="2555776" y="4069405"/>
          <a:ext cx="325437" cy="273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3" name="Rovnice" r:id="rId6" imgW="215640" imgH="177480" progId="Equation.3">
                  <p:embed/>
                </p:oleObj>
              </mc:Choice>
              <mc:Fallback>
                <p:oleObj name="Rovnice" r:id="rId6" imgW="215640" imgH="177480" progId="Equation.3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4069405"/>
                        <a:ext cx="325437" cy="27305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342000" y="4437112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Součin červené smyčky:           hodnotu mění proměnná </a:t>
            </a:r>
            <a:r>
              <a:rPr lang="cs-CZ" b="1" i="1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 – v součinu není obsažena.</a:t>
            </a:r>
            <a:endParaRPr lang="cs-CZ" b="1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75856" y="2276872"/>
            <a:ext cx="5526144" cy="14773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 mapě jsou znázorněny </a:t>
            </a:r>
            <a:r>
              <a:rPr lang="cs-CZ" b="1" i="1" dirty="0" smtClean="0"/>
              <a:t>3</a:t>
            </a:r>
            <a:r>
              <a:rPr lang="cs-CZ" dirty="0" smtClean="0"/>
              <a:t> smyčky; modrá, červená a zelená.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Políčka se zelenou smyčkou jsou také sousední, mapu je možné si představit „svinutou“, a to jak vodorovně, tak i svisle.</a:t>
            </a:r>
            <a:endParaRPr lang="cs-CZ" dirty="0"/>
          </a:p>
        </p:txBody>
      </p:sp>
      <p:graphicFrame>
        <p:nvGraphicFramePr>
          <p:cNvPr id="28" name="Objek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35135986"/>
              </p:ext>
            </p:extLst>
          </p:nvPr>
        </p:nvGraphicFramePr>
        <p:xfrm>
          <a:off x="2675984" y="4480142"/>
          <a:ext cx="420688" cy="273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4" name="Rovnice" r:id="rId8" imgW="279360" imgH="177480" progId="Equation.3">
                  <p:embed/>
                </p:oleObj>
              </mc:Choice>
              <mc:Fallback>
                <p:oleObj name="Rovnice" r:id="rId8" imgW="279360" imgH="177480" progId="Equation.3">
                  <p:embed/>
                  <p:pic>
                    <p:nvPicPr>
                      <p:cNvPr id="0" name="Objek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75984" y="4480142"/>
                        <a:ext cx="420688" cy="27305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" name="TextovéPole 28"/>
          <p:cNvSpPr txBox="1"/>
          <p:nvPr/>
        </p:nvSpPr>
        <p:spPr>
          <a:xfrm>
            <a:off x="342000" y="4869160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Součin zelené smyčky:            hodnotu mění proměnná </a:t>
            </a:r>
            <a:r>
              <a:rPr lang="cs-CZ" b="1" i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– v součinu není obsažena.</a:t>
            </a:r>
            <a:endParaRPr lang="cs-CZ" b="1" i="1" dirty="0"/>
          </a:p>
        </p:txBody>
      </p:sp>
      <p:graphicFrame>
        <p:nvGraphicFramePr>
          <p:cNvPr id="30" name="Objek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43656325"/>
              </p:ext>
            </p:extLst>
          </p:nvPr>
        </p:nvGraphicFramePr>
        <p:xfrm>
          <a:off x="2555776" y="4892675"/>
          <a:ext cx="479425" cy="312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5" name="Rovnice" r:id="rId10" imgW="317160" imgH="203040" progId="Equation.3">
                  <p:embed/>
                </p:oleObj>
              </mc:Choice>
              <mc:Fallback>
                <p:oleObj name="Rovnice" r:id="rId10" imgW="317160" imgH="203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4892675"/>
                        <a:ext cx="479425" cy="312738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" name="Objekt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91082742"/>
              </p:ext>
            </p:extLst>
          </p:nvPr>
        </p:nvGraphicFramePr>
        <p:xfrm>
          <a:off x="3642519" y="5497512"/>
          <a:ext cx="1898919" cy="36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6" name="Rovnice" r:id="rId12" imgW="1231560" imgH="228600" progId="Equation.3">
                  <p:embed/>
                </p:oleObj>
              </mc:Choice>
              <mc:Fallback>
                <p:oleObj name="Rovnice" r:id="rId12" imgW="1231560" imgH="228600" progId="Equation.3">
                  <p:embed/>
                  <p:pic>
                    <p:nvPicPr>
                      <p:cNvPr id="0" name="Objekt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2519" y="5497512"/>
                        <a:ext cx="1898919" cy="36000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22238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" grpId="0" animBg="1"/>
      <p:bldP spid="13" grpId="0" animBg="1"/>
      <p:bldP spid="26" grpId="0" animBg="1"/>
      <p:bldP spid="27" grpId="0" animBg="1"/>
      <p:bldP spid="21" grpId="0" animBg="1"/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683568" y="4403223"/>
            <a:ext cx="733016" cy="734345"/>
            <a:chOff x="683568" y="4365103"/>
            <a:chExt cx="733016" cy="734345"/>
          </a:xfrm>
        </p:grpSpPr>
        <p:sp>
          <p:nvSpPr>
            <p:cNvPr id="33" name="Zaoblený obdélník 32"/>
            <p:cNvSpPr/>
            <p:nvPr/>
          </p:nvSpPr>
          <p:spPr>
            <a:xfrm>
              <a:off x="755576" y="4391480"/>
              <a:ext cx="661008" cy="648000"/>
            </a:xfrm>
            <a:prstGeom prst="roundRect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Zaoblený obdélník 16"/>
            <p:cNvSpPr/>
            <p:nvPr/>
          </p:nvSpPr>
          <p:spPr>
            <a:xfrm>
              <a:off x="683568" y="4365103"/>
              <a:ext cx="242400" cy="734345"/>
            </a:xfrm>
            <a:prstGeom prst="roundRect">
              <a:avLst/>
            </a:prstGeom>
            <a:solidFill>
              <a:schemeClr val="bg1"/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32" name="Tabulka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0597916"/>
              </p:ext>
            </p:extLst>
          </p:nvPr>
        </p:nvGraphicFramePr>
        <p:xfrm>
          <a:off x="179512" y="3645024"/>
          <a:ext cx="2592000" cy="1478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00"/>
                <a:gridCol w="432000"/>
                <a:gridCol w="432000"/>
                <a:gridCol w="432000"/>
                <a:gridCol w="432000"/>
                <a:gridCol w="432000"/>
              </a:tblGrid>
              <a:tr h="324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 anchor="b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lvl="0" algn="ctr"/>
            <a:r>
              <a:rPr lang="cs-CZ" sz="2400" b="1" dirty="0" smtClean="0"/>
              <a:t>Porovnání minimalizace úpravou výrazu a pomocí K-mapy</a:t>
            </a:r>
            <a:endParaRPr lang="cs-CZ" sz="2400" b="1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8610799"/>
              </p:ext>
            </p:extLst>
          </p:nvPr>
        </p:nvGraphicFramePr>
        <p:xfrm>
          <a:off x="179800" y="1700808"/>
          <a:ext cx="2592000" cy="1478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00"/>
                <a:gridCol w="432000"/>
                <a:gridCol w="432000"/>
                <a:gridCol w="432000"/>
                <a:gridCol w="432000"/>
                <a:gridCol w="432000"/>
              </a:tblGrid>
              <a:tr h="3240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 anchor="b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3" name="Zaoblený obdélník 12"/>
          <p:cNvSpPr/>
          <p:nvPr/>
        </p:nvSpPr>
        <p:spPr>
          <a:xfrm>
            <a:off x="1970920" y="4431344"/>
            <a:ext cx="720080" cy="648000"/>
          </a:xfrm>
          <a:prstGeom prst="roundRect">
            <a:avLst/>
          </a:prstGeom>
          <a:noFill/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3131841" y="4149080"/>
            <a:ext cx="5670158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Modrá smyčka:        hodnotu mění proměnné </a:t>
            </a:r>
            <a:r>
              <a:rPr lang="cs-CZ" b="1" i="1" dirty="0" smtClean="0"/>
              <a:t>b, c</a:t>
            </a:r>
          </a:p>
          <a:p>
            <a:pPr lvl="0"/>
            <a:r>
              <a:rPr lang="cs-CZ" dirty="0" smtClean="0"/>
              <a:t>ze součinu „zbyde“ pouze proměnná </a:t>
            </a:r>
            <a:r>
              <a:rPr lang="cs-CZ" b="1" i="1" dirty="0" smtClean="0"/>
              <a:t>a</a:t>
            </a:r>
            <a:r>
              <a:rPr lang="cs-CZ" dirty="0" smtClean="0"/>
              <a:t>.</a:t>
            </a:r>
            <a:endParaRPr lang="cs-CZ" b="1" i="1" dirty="0"/>
          </a:p>
        </p:txBody>
      </p:sp>
      <p:graphicFrame>
        <p:nvGraphicFramePr>
          <p:cNvPr id="28" name="Objek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53055236"/>
              </p:ext>
            </p:extLst>
          </p:nvPr>
        </p:nvGraphicFramePr>
        <p:xfrm>
          <a:off x="4741540" y="4246687"/>
          <a:ext cx="190500" cy="214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86" name="Rovnice" r:id="rId6" imgW="126720" imgH="139680" progId="Equation.3">
                  <p:embed/>
                </p:oleObj>
              </mc:Choice>
              <mc:Fallback>
                <p:oleObj name="Rovnice" r:id="rId6" imgW="126720" imgH="1396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41540" y="4246687"/>
                        <a:ext cx="190500" cy="214312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91372164"/>
              </p:ext>
            </p:extLst>
          </p:nvPr>
        </p:nvGraphicFramePr>
        <p:xfrm>
          <a:off x="3131840" y="1751013"/>
          <a:ext cx="3930650" cy="1385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87" name="Rovnice" r:id="rId8" imgW="2603160" imgH="927000" progId="Equation.3">
                  <p:embed/>
                </p:oleObj>
              </mc:Choice>
              <mc:Fallback>
                <p:oleObj name="Rovnice" r:id="rId8" imgW="2603160" imgH="9270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1840" y="1751013"/>
                        <a:ext cx="3930650" cy="13858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43635465"/>
              </p:ext>
            </p:extLst>
          </p:nvPr>
        </p:nvGraphicFramePr>
        <p:xfrm>
          <a:off x="3131840" y="3159696"/>
          <a:ext cx="901700" cy="341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88" name="Rovnice" r:id="rId10" imgW="596880" imgH="228600" progId="Equation.3">
                  <p:embed/>
                </p:oleObj>
              </mc:Choice>
              <mc:Fallback>
                <p:oleObj name="Rovnice" r:id="rId10" imgW="596880" imgH="22860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1840" y="3159696"/>
                        <a:ext cx="901700" cy="341312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4" name="Skupina 33"/>
          <p:cNvGrpSpPr/>
          <p:nvPr/>
        </p:nvGrpSpPr>
        <p:grpSpPr>
          <a:xfrm rot="10800000">
            <a:off x="2398824" y="4385640"/>
            <a:ext cx="733016" cy="734345"/>
            <a:chOff x="683568" y="4365103"/>
            <a:chExt cx="733016" cy="734345"/>
          </a:xfrm>
        </p:grpSpPr>
        <p:sp>
          <p:nvSpPr>
            <p:cNvPr id="35" name="Zaoblený obdélník 34"/>
            <p:cNvSpPr/>
            <p:nvPr/>
          </p:nvSpPr>
          <p:spPr>
            <a:xfrm>
              <a:off x="755576" y="4391480"/>
              <a:ext cx="661008" cy="648000"/>
            </a:xfrm>
            <a:prstGeom prst="roundRect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Zaoblený obdélník 35"/>
            <p:cNvSpPr/>
            <p:nvPr/>
          </p:nvSpPr>
          <p:spPr>
            <a:xfrm>
              <a:off x="683568" y="4365103"/>
              <a:ext cx="242400" cy="734345"/>
            </a:xfrm>
            <a:prstGeom prst="roundRect">
              <a:avLst/>
            </a:prstGeom>
            <a:solidFill>
              <a:schemeClr val="bg1"/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2" name="Přímá spojnice 21"/>
          <p:cNvCxnSpPr/>
          <p:nvPr/>
        </p:nvCxnSpPr>
        <p:spPr>
          <a:xfrm>
            <a:off x="342000" y="3573016"/>
            <a:ext cx="8460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3131840" y="4870901"/>
            <a:ext cx="5670158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Červená smyčka:        hodnotu mění proměnné </a:t>
            </a:r>
            <a:r>
              <a:rPr lang="cs-CZ" b="1" i="1" dirty="0" smtClean="0"/>
              <a:t>a, c</a:t>
            </a:r>
            <a:endParaRPr lang="cs-CZ" dirty="0" smtClean="0"/>
          </a:p>
          <a:p>
            <a:pPr lvl="0"/>
            <a:r>
              <a:rPr lang="cs-CZ" dirty="0" smtClean="0"/>
              <a:t>ze součinu „zbyde“ pouze proměnná </a:t>
            </a:r>
            <a:r>
              <a:rPr lang="cs-CZ" b="1" i="1" dirty="0" smtClean="0"/>
              <a:t>b</a:t>
            </a:r>
            <a:r>
              <a:rPr lang="cs-CZ" dirty="0" smtClean="0"/>
              <a:t> (negovaná).</a:t>
            </a:r>
            <a:endParaRPr lang="cs-CZ" b="1" i="1" dirty="0"/>
          </a:p>
        </p:txBody>
      </p:sp>
      <p:graphicFrame>
        <p:nvGraphicFramePr>
          <p:cNvPr id="30" name="Objek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42532008"/>
              </p:ext>
            </p:extLst>
          </p:nvPr>
        </p:nvGraphicFramePr>
        <p:xfrm>
          <a:off x="4873711" y="4895536"/>
          <a:ext cx="211137" cy="312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89" name="Rovnice" r:id="rId12" imgW="139680" imgH="203040" progId="Equation.3">
                  <p:embed/>
                </p:oleObj>
              </mc:Choice>
              <mc:Fallback>
                <p:oleObj name="Rovnice" r:id="rId12" imgW="139680" imgH="203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73711" y="4895536"/>
                        <a:ext cx="211137" cy="312737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" name="Objekt 3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79005447"/>
              </p:ext>
            </p:extLst>
          </p:nvPr>
        </p:nvGraphicFramePr>
        <p:xfrm>
          <a:off x="3166244" y="5679975"/>
          <a:ext cx="901700" cy="341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90" name="Rovnice" r:id="rId14" imgW="596880" imgH="228600" progId="Equation.3">
                  <p:embed/>
                </p:oleObj>
              </mc:Choice>
              <mc:Fallback>
                <p:oleObj name="Rovnice" r:id="rId14" imgW="596880" imgH="22860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66244" y="5679975"/>
                        <a:ext cx="901700" cy="341313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042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26" grpId="0" animBg="1"/>
      <p:bldP spid="3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286232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Kolik </a:t>
            </a:r>
            <a:r>
              <a:rPr lang="cs-CZ" sz="2000" dirty="0"/>
              <a:t>políček bude mít </a:t>
            </a:r>
            <a:r>
              <a:rPr lang="cs-CZ" sz="2000" dirty="0" err="1"/>
              <a:t>Karnaughova</a:t>
            </a:r>
            <a:r>
              <a:rPr lang="cs-CZ" sz="2000" dirty="0"/>
              <a:t> </a:t>
            </a:r>
            <a:r>
              <a:rPr lang="cs-CZ" sz="2000" dirty="0" smtClean="0"/>
              <a:t>mapa pro 3 proměnné?</a:t>
            </a:r>
          </a:p>
          <a:p>
            <a:r>
              <a:rPr lang="cs-CZ" sz="2000" dirty="0"/>
              <a:t>Kolik políček bude mít </a:t>
            </a:r>
            <a:r>
              <a:rPr lang="cs-CZ" sz="2000" dirty="0" err="1"/>
              <a:t>Karnaughova</a:t>
            </a:r>
            <a:r>
              <a:rPr lang="cs-CZ" sz="2000" dirty="0"/>
              <a:t> mapa pro </a:t>
            </a:r>
            <a:r>
              <a:rPr lang="cs-CZ" sz="2000" dirty="0" smtClean="0"/>
              <a:t>4 </a:t>
            </a:r>
            <a:r>
              <a:rPr lang="cs-CZ" sz="2000" dirty="0"/>
              <a:t>proměnné</a:t>
            </a:r>
            <a:r>
              <a:rPr lang="cs-CZ" sz="2000" dirty="0" smtClean="0"/>
              <a:t>?</a:t>
            </a:r>
          </a:p>
          <a:p>
            <a:r>
              <a:rPr lang="cs-CZ" sz="2000" dirty="0"/>
              <a:t>Jaká je výhoda minimalizace pomocí </a:t>
            </a:r>
            <a:r>
              <a:rPr lang="cs-CZ" sz="2000" dirty="0" err="1"/>
              <a:t>Karnaughovy</a:t>
            </a:r>
            <a:r>
              <a:rPr lang="cs-CZ" sz="2000" dirty="0"/>
              <a:t> mapy?</a:t>
            </a:r>
          </a:p>
          <a:p>
            <a:r>
              <a:rPr lang="cs-CZ" sz="2000" dirty="0" smtClean="0"/>
              <a:t>Jaká je podmínka pro sousední políčka </a:t>
            </a:r>
            <a:r>
              <a:rPr lang="cs-CZ" sz="2000" dirty="0" err="1" smtClean="0"/>
              <a:t>Karfnaughovy</a:t>
            </a:r>
            <a:r>
              <a:rPr lang="cs-CZ" sz="2000" dirty="0" smtClean="0"/>
              <a:t> mapy?</a:t>
            </a:r>
          </a:p>
          <a:p>
            <a:r>
              <a:rPr lang="cs-CZ" sz="2000" dirty="0" smtClean="0"/>
              <a:t>Kolik jedniček (nebo nul) uzavíráme do smyček v mapě?</a:t>
            </a:r>
          </a:p>
          <a:p>
            <a:r>
              <a:rPr lang="cs-CZ" sz="2000" dirty="0" smtClean="0"/>
              <a:t>Mohou se smyčky v mapě vzájemně protínat?</a:t>
            </a:r>
          </a:p>
          <a:p>
            <a:r>
              <a:rPr lang="cs-CZ" sz="2000" dirty="0" smtClean="0"/>
              <a:t>Proč má být smyčka v mapě co největší?</a:t>
            </a:r>
          </a:p>
          <a:p>
            <a:r>
              <a:rPr lang="cs-CZ" sz="2000" dirty="0" smtClean="0"/>
              <a:t>Musí smyčky obsahovat všechny jedničky (nebo nuly) nebo stačí jen většinu?</a:t>
            </a:r>
          </a:p>
          <a:p>
            <a:r>
              <a:rPr lang="cs-CZ" sz="2000" dirty="0" smtClean="0"/>
              <a:t>Jaké proměnné nejsou v součinu za danou smyčku obsažené?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3" name="TextovéPole 11"/>
          <p:cNvSpPr txBox="1"/>
          <p:nvPr/>
        </p:nvSpPr>
        <p:spPr>
          <a:xfrm>
            <a:off x="341764" y="1628800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342236" y="2105672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5" name="TextovéPole 15"/>
          <p:cNvSpPr txBox="1"/>
          <p:nvPr/>
        </p:nvSpPr>
        <p:spPr>
          <a:xfrm>
            <a:off x="342236" y="296976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6" name="TextovéPole 16"/>
          <p:cNvSpPr txBox="1"/>
          <p:nvPr/>
        </p:nvSpPr>
        <p:spPr>
          <a:xfrm>
            <a:off x="342236" y="3793794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3625</TotalTime>
  <Words>880</Words>
  <Application>Microsoft Office PowerPoint</Application>
  <PresentationFormat>Předvádění na obrazovce (4:3)</PresentationFormat>
  <Paragraphs>285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Rovnice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194</cp:revision>
  <dcterms:created xsi:type="dcterms:W3CDTF">2010-11-01T23:40:31Z</dcterms:created>
  <dcterms:modified xsi:type="dcterms:W3CDTF">2014-01-30T07:46:13Z</dcterms:modified>
</cp:coreProperties>
</file>