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5" r:id="rId3"/>
    <p:sldId id="280" r:id="rId4"/>
    <p:sldId id="281" r:id="rId5"/>
    <p:sldId id="282" r:id="rId6"/>
    <p:sldId id="283" r:id="rId7"/>
    <p:sldId id="284" r:id="rId8"/>
    <p:sldId id="285" r:id="rId9"/>
    <p:sldId id="279" r:id="rId10"/>
    <p:sldId id="286" r:id="rId11"/>
    <p:sldId id="287" r:id="rId12"/>
    <p:sldId id="27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png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6.wmf"/><Relationship Id="rId11" Type="http://schemas.openxmlformats.org/officeDocument/2006/relationships/image" Target="../media/image1.jpeg"/><Relationship Id="rId5" Type="http://schemas.openxmlformats.org/officeDocument/2006/relationships/oleObject" Target="../embeddings/oleObject3.bin"/><Relationship Id="rId10" Type="http://schemas.openxmlformats.org/officeDocument/2006/relationships/image" Target="../media/image8.wmf"/><Relationship Id="rId4" Type="http://schemas.openxmlformats.org/officeDocument/2006/relationships/image" Target="../media/image3.jpg"/><Relationship Id="rId9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image" Target="../media/image2.png"/><Relationship Id="rId7" Type="http://schemas.openxmlformats.org/officeDocument/2006/relationships/image" Target="../media/image9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1.jpeg"/><Relationship Id="rId4" Type="http://schemas.openxmlformats.org/officeDocument/2006/relationships/image" Target="../media/image3.jpg"/><Relationship Id="rId9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13" Type="http://schemas.openxmlformats.org/officeDocument/2006/relationships/image" Target="../media/image14.wmf"/><Relationship Id="rId3" Type="http://schemas.openxmlformats.org/officeDocument/2006/relationships/image" Target="../media/image2.png"/><Relationship Id="rId7" Type="http://schemas.openxmlformats.org/officeDocument/2006/relationships/image" Target="../media/image11.wmf"/><Relationship Id="rId12" Type="http://schemas.openxmlformats.org/officeDocument/2006/relationships/oleObject" Target="../embeddings/oleObject1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8.bin"/><Relationship Id="rId11" Type="http://schemas.openxmlformats.org/officeDocument/2006/relationships/image" Target="../media/image13.wmf"/><Relationship Id="rId5" Type="http://schemas.openxmlformats.org/officeDocument/2006/relationships/image" Target="../media/image1.jpeg"/><Relationship Id="rId15" Type="http://schemas.openxmlformats.org/officeDocument/2006/relationships/image" Target="../media/image15.wmf"/><Relationship Id="rId10" Type="http://schemas.openxmlformats.org/officeDocument/2006/relationships/oleObject" Target="../embeddings/oleObject10.bin"/><Relationship Id="rId4" Type="http://schemas.openxmlformats.org/officeDocument/2006/relationships/image" Target="../media/image3.jpg"/><Relationship Id="rId9" Type="http://schemas.openxmlformats.org/officeDocument/2006/relationships/image" Target="../media/image12.wmf"/><Relationship Id="rId14" Type="http://schemas.openxmlformats.org/officeDocument/2006/relationships/oleObject" Target="../embeddings/oleObject12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gif"/><Relationship Id="rId5" Type="http://schemas.openxmlformats.org/officeDocument/2006/relationships/image" Target="../media/image16.jpg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3976097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Vysvětlení pojmu a funkce kombinačního logického obvodu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Funkce, proměnná, realizace, kontakty, paralelní, sériové, hradlo</a:t>
                      </a: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integrovaný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obvod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Kombinační logické obvody - úvod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VY_32_INOVACE_08_156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Kombinační logické obvody (KLO)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6148"/>
            <a:ext cx="8460000" cy="42473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Úvod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Logické obvody </a:t>
            </a:r>
            <a:r>
              <a:rPr lang="cs-CZ" dirty="0"/>
              <a:t>používáme k realizaci logických </a:t>
            </a:r>
            <a:r>
              <a:rPr lang="cs-CZ" dirty="0" smtClean="0"/>
              <a:t>funkcí.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Dělíme je na dvě skupiny:</a:t>
            </a:r>
          </a:p>
          <a:p>
            <a:endParaRPr lang="cs-CZ" dirty="0" smtClean="0"/>
          </a:p>
          <a:p>
            <a:r>
              <a:rPr lang="cs-CZ" b="1" dirty="0" smtClean="0"/>
              <a:t>Kombinační logické obvody</a:t>
            </a:r>
          </a:p>
          <a:p>
            <a:r>
              <a:rPr lang="cs-CZ" dirty="0" smtClean="0"/>
              <a:t>Hodnoty </a:t>
            </a:r>
            <a:r>
              <a:rPr lang="cs-CZ" dirty="0"/>
              <a:t>výstupní funkce (funkcí) </a:t>
            </a:r>
            <a:r>
              <a:rPr lang="cs-CZ" dirty="0" smtClean="0"/>
              <a:t>jsou určeny pouze kombinací </a:t>
            </a:r>
            <a:r>
              <a:rPr lang="cs-CZ" dirty="0"/>
              <a:t>hodnot vstupních </a:t>
            </a:r>
            <a:r>
              <a:rPr lang="cs-CZ" dirty="0" smtClean="0"/>
              <a:t>proměnných.</a:t>
            </a:r>
          </a:p>
          <a:p>
            <a:endParaRPr lang="cs-CZ" dirty="0" smtClean="0"/>
          </a:p>
          <a:p>
            <a:r>
              <a:rPr lang="cs-CZ" b="1" dirty="0" smtClean="0"/>
              <a:t>Sekvenční logické obvody</a:t>
            </a:r>
            <a:endParaRPr lang="cs-CZ" b="1" dirty="0"/>
          </a:p>
          <a:p>
            <a:r>
              <a:rPr lang="cs-CZ" dirty="0"/>
              <a:t>Hodnoty výstupní funkce (funkcí) jsou určeny </a:t>
            </a:r>
            <a:r>
              <a:rPr lang="cs-CZ" dirty="0" smtClean="0"/>
              <a:t>kombinací </a:t>
            </a:r>
            <a:r>
              <a:rPr lang="cs-CZ" dirty="0"/>
              <a:t>hodnot vstupních </a:t>
            </a:r>
            <a:r>
              <a:rPr lang="cs-CZ" dirty="0" smtClean="0"/>
              <a:t>proměnných a předchozím stavem obvodu. Jsou to tedy obvody s pamětí.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Kombinační i sekvenční logické obvody se vyrábí jako elektronické součástky, tzv. integrované obvody.</a:t>
            </a:r>
          </a:p>
          <a:p>
            <a:r>
              <a:rPr lang="cs-CZ" dirty="0" smtClean="0"/>
              <a:t>Pro </a:t>
            </a:r>
            <a:r>
              <a:rPr lang="cs-CZ" dirty="0"/>
              <a:t>praktickou realizaci úlohy vybíráme vhodné obvody z nabídky (katalogu) výrobce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Realizace logických obvodů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556792"/>
            <a:ext cx="8460000" cy="42473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/>
              <a:t>Logické obvody lze </a:t>
            </a:r>
            <a:r>
              <a:rPr lang="cs-CZ" dirty="0" smtClean="0"/>
              <a:t>realizovat různými způsoby. Je možné použít různá hlediska, např.</a:t>
            </a:r>
          </a:p>
          <a:p>
            <a:endParaRPr lang="cs-CZ" dirty="0" smtClean="0"/>
          </a:p>
          <a:p>
            <a:r>
              <a:rPr lang="cs-CZ" b="1" dirty="0" smtClean="0"/>
              <a:t>Podle </a:t>
            </a:r>
            <a:r>
              <a:rPr lang="cs-CZ" b="1" dirty="0"/>
              <a:t>způsobu realizace</a:t>
            </a:r>
          </a:p>
          <a:p>
            <a:r>
              <a:rPr lang="cs-CZ" dirty="0" smtClean="0"/>
              <a:t>Mechanické.</a:t>
            </a:r>
          </a:p>
          <a:p>
            <a:r>
              <a:rPr lang="cs-CZ" dirty="0" smtClean="0"/>
              <a:t>Elektrické.</a:t>
            </a:r>
          </a:p>
          <a:p>
            <a:r>
              <a:rPr lang="cs-CZ" dirty="0" smtClean="0"/>
              <a:t>Pneumatické.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Podle </a:t>
            </a:r>
            <a:r>
              <a:rPr lang="cs-CZ" b="1" dirty="0"/>
              <a:t>použitých prvků (součástek)</a:t>
            </a:r>
          </a:p>
          <a:p>
            <a:r>
              <a:rPr lang="cs-CZ" dirty="0" smtClean="0"/>
              <a:t>Reléové.</a:t>
            </a:r>
          </a:p>
          <a:p>
            <a:r>
              <a:rPr lang="cs-CZ" dirty="0" smtClean="0"/>
              <a:t>S tranzistory.</a:t>
            </a:r>
            <a:endParaRPr lang="cs-CZ" dirty="0"/>
          </a:p>
          <a:p>
            <a:r>
              <a:rPr lang="cs-CZ" dirty="0" smtClean="0"/>
              <a:t>S integrovanými obvody.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Podle </a:t>
            </a:r>
            <a:r>
              <a:rPr lang="cs-CZ" b="1" dirty="0"/>
              <a:t>technologie výroby</a:t>
            </a:r>
          </a:p>
          <a:p>
            <a:r>
              <a:rPr lang="cs-CZ" dirty="0" smtClean="0"/>
              <a:t>Hlavně </a:t>
            </a:r>
            <a:r>
              <a:rPr lang="cs-CZ" dirty="0"/>
              <a:t>integrované obvody: </a:t>
            </a:r>
            <a:r>
              <a:rPr lang="cs-CZ" dirty="0" smtClean="0"/>
              <a:t>TTL (bipolární</a:t>
            </a:r>
            <a:r>
              <a:rPr lang="cs-CZ" dirty="0"/>
              <a:t>), CMOS</a:t>
            </a:r>
            <a:endParaRPr lang="cs-CZ" dirty="0" smtClean="0"/>
          </a:p>
          <a:p>
            <a:r>
              <a:rPr lang="cs-CZ" dirty="0" smtClean="0"/>
              <a:t>Proti </a:t>
            </a:r>
            <a:r>
              <a:rPr lang="cs-CZ" dirty="0"/>
              <a:t>převažující elektronice mají ale dnes </a:t>
            </a:r>
            <a:r>
              <a:rPr lang="cs-CZ" dirty="0" smtClean="0"/>
              <a:t>ostatní </a:t>
            </a:r>
            <a:r>
              <a:rPr lang="cs-CZ" dirty="0"/>
              <a:t>realizace zanedbatelný </a:t>
            </a:r>
            <a:r>
              <a:rPr lang="cs-CZ" dirty="0" smtClean="0"/>
              <a:t>význam.</a:t>
            </a:r>
          </a:p>
        </p:txBody>
      </p:sp>
    </p:spTree>
    <p:extLst>
      <p:ext uri="{BB962C8B-B14F-4D97-AF65-F5344CB8AC3E}">
        <p14:creationId xmlns:p14="http://schemas.microsoft.com/office/powerpoint/2010/main" val="3773401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Realizace logických obvodů pomocí kontaktů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7889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Logický </a:t>
            </a:r>
            <a:r>
              <a:rPr lang="cs-CZ" b="1" dirty="0" smtClean="0"/>
              <a:t>součet</a:t>
            </a:r>
            <a:r>
              <a:rPr lang="cs-CZ" dirty="0" smtClean="0"/>
              <a:t> se realizuje </a:t>
            </a:r>
            <a:r>
              <a:rPr lang="cs-CZ" b="1" dirty="0" smtClean="0"/>
              <a:t>paralelním</a:t>
            </a:r>
            <a:r>
              <a:rPr lang="cs-CZ" dirty="0" smtClean="0"/>
              <a:t> zapojením spínacích kontaktů.</a:t>
            </a:r>
          </a:p>
          <a:p>
            <a:r>
              <a:rPr lang="cs-CZ" dirty="0" smtClean="0"/>
              <a:t>V praktických zapojeních se používají kontakty relé nebo stykačů.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28748646"/>
              </p:ext>
            </p:extLst>
          </p:nvPr>
        </p:nvGraphicFramePr>
        <p:xfrm>
          <a:off x="1008544" y="2484000"/>
          <a:ext cx="938213" cy="325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Rovnice" r:id="rId6" imgW="583920" imgH="203040" progId="Equation.3">
                  <p:embed/>
                </p:oleObj>
              </mc:Choice>
              <mc:Fallback>
                <p:oleObj name="Rovnice" r:id="rId6" imgW="583920" imgH="203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8544" y="2484000"/>
                        <a:ext cx="938213" cy="325438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" name="TextovéPole 43"/>
          <p:cNvSpPr txBox="1"/>
          <p:nvPr/>
        </p:nvSpPr>
        <p:spPr>
          <a:xfrm>
            <a:off x="5185008" y="3059668"/>
            <a:ext cx="2195304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Schéma zapojení</a:t>
            </a:r>
          </a:p>
        </p:txBody>
      </p:sp>
      <p:grpSp>
        <p:nvGrpSpPr>
          <p:cNvPr id="45" name="Skupina 44"/>
          <p:cNvGrpSpPr>
            <a:grpSpLocks noChangeAspect="1"/>
          </p:cNvGrpSpPr>
          <p:nvPr/>
        </p:nvGrpSpPr>
        <p:grpSpPr>
          <a:xfrm>
            <a:off x="4688855" y="3907618"/>
            <a:ext cx="3699569" cy="1080000"/>
            <a:chOff x="76200" y="65682"/>
            <a:chExt cx="2652055" cy="774118"/>
          </a:xfrm>
        </p:grpSpPr>
        <p:cxnSp>
          <p:nvCxnSpPr>
            <p:cNvPr id="46" name="Line 70"/>
            <p:cNvCxnSpPr/>
            <p:nvPr/>
          </p:nvCxnSpPr>
          <p:spPr bwMode="auto">
            <a:xfrm>
              <a:off x="76200" y="571500"/>
              <a:ext cx="609600" cy="63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47" name="Line 71"/>
            <p:cNvCxnSpPr/>
            <p:nvPr/>
          </p:nvCxnSpPr>
          <p:spPr bwMode="auto">
            <a:xfrm flipH="1">
              <a:off x="685800" y="342900"/>
              <a:ext cx="381000" cy="63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48" name="Line 72"/>
            <p:cNvCxnSpPr/>
            <p:nvPr/>
          </p:nvCxnSpPr>
          <p:spPr bwMode="auto">
            <a:xfrm>
              <a:off x="685800" y="342900"/>
              <a:ext cx="635" cy="4572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49" name="Line 73"/>
            <p:cNvCxnSpPr/>
            <p:nvPr/>
          </p:nvCxnSpPr>
          <p:spPr bwMode="auto">
            <a:xfrm>
              <a:off x="685800" y="800100"/>
              <a:ext cx="381000" cy="63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50" name="Oval 74"/>
            <p:cNvSpPr>
              <a:spLocks noChangeAspect="1" noChangeArrowheads="1"/>
            </p:cNvSpPr>
            <p:nvPr/>
          </p:nvSpPr>
          <p:spPr bwMode="auto">
            <a:xfrm>
              <a:off x="650875" y="545465"/>
              <a:ext cx="53340" cy="53340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cs-CZ"/>
            </a:p>
          </p:txBody>
        </p:sp>
        <p:cxnSp>
          <p:nvCxnSpPr>
            <p:cNvPr id="51" name="Line 78"/>
            <p:cNvCxnSpPr/>
            <p:nvPr/>
          </p:nvCxnSpPr>
          <p:spPr bwMode="auto">
            <a:xfrm>
              <a:off x="1419238" y="342900"/>
              <a:ext cx="381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52" name="Line 81"/>
            <p:cNvCxnSpPr/>
            <p:nvPr/>
          </p:nvCxnSpPr>
          <p:spPr bwMode="auto">
            <a:xfrm>
              <a:off x="1419238" y="800100"/>
              <a:ext cx="381000" cy="63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53" name="Line 83"/>
            <p:cNvCxnSpPr/>
            <p:nvPr/>
          </p:nvCxnSpPr>
          <p:spPr bwMode="auto">
            <a:xfrm>
              <a:off x="1800238" y="342900"/>
              <a:ext cx="0" cy="4572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54" name="Line 84"/>
            <p:cNvCxnSpPr/>
            <p:nvPr/>
          </p:nvCxnSpPr>
          <p:spPr bwMode="auto">
            <a:xfrm>
              <a:off x="1800238" y="571500"/>
              <a:ext cx="381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55" name="Line 88"/>
            <p:cNvCxnSpPr/>
            <p:nvPr/>
          </p:nvCxnSpPr>
          <p:spPr bwMode="auto">
            <a:xfrm>
              <a:off x="2414609" y="571160"/>
              <a:ext cx="276230" cy="3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56" name="Oval 93"/>
            <p:cNvSpPr>
              <a:spLocks noChangeAspect="1" noChangeArrowheads="1"/>
            </p:cNvSpPr>
            <p:nvPr/>
          </p:nvSpPr>
          <p:spPr bwMode="auto">
            <a:xfrm>
              <a:off x="1765313" y="545465"/>
              <a:ext cx="53340" cy="53340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cs-CZ"/>
            </a:p>
          </p:txBody>
        </p:sp>
        <p:grpSp>
          <p:nvGrpSpPr>
            <p:cNvPr id="57" name="Skupina 56"/>
            <p:cNvGrpSpPr/>
            <p:nvPr/>
          </p:nvGrpSpPr>
          <p:grpSpPr>
            <a:xfrm>
              <a:off x="1032377" y="170476"/>
              <a:ext cx="396204" cy="215900"/>
              <a:chOff x="0" y="0"/>
              <a:chExt cx="396204" cy="216194"/>
            </a:xfrm>
          </p:grpSpPr>
          <p:cxnSp>
            <p:nvCxnSpPr>
              <p:cNvPr id="71" name="Line 17"/>
              <p:cNvCxnSpPr/>
              <p:nvPr/>
            </p:nvCxnSpPr>
            <p:spPr bwMode="auto">
              <a:xfrm>
                <a:off x="381056" y="82210"/>
                <a:ext cx="0" cy="914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72" name="Oval 6"/>
              <p:cNvSpPr>
                <a:spLocks noChangeAspect="1" noChangeArrowheads="1"/>
              </p:cNvSpPr>
              <p:nvPr/>
            </p:nvSpPr>
            <p:spPr bwMode="auto">
              <a:xfrm>
                <a:off x="0" y="132374"/>
                <a:ext cx="83820" cy="8382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</p:txBody>
          </p:sp>
          <p:cxnSp>
            <p:nvCxnSpPr>
              <p:cNvPr id="73" name="Line 7"/>
              <p:cNvCxnSpPr/>
              <p:nvPr/>
            </p:nvCxnSpPr>
            <p:spPr bwMode="auto">
              <a:xfrm flipV="1">
                <a:off x="65146" y="0"/>
                <a:ext cx="331058" cy="13808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grpSp>
          <p:nvGrpSpPr>
            <p:cNvPr id="58" name="Group 8"/>
            <p:cNvGrpSpPr>
              <a:grpSpLocks/>
            </p:cNvGrpSpPr>
            <p:nvPr/>
          </p:nvGrpSpPr>
          <p:grpSpPr bwMode="auto">
            <a:xfrm>
              <a:off x="2175214" y="451462"/>
              <a:ext cx="239395" cy="239395"/>
              <a:chOff x="0" y="0"/>
              <a:chExt cx="180" cy="179"/>
            </a:xfrm>
          </p:grpSpPr>
          <p:sp>
            <p:nvSpPr>
              <p:cNvPr id="67" name="Oval 9"/>
              <p:cNvSpPr>
                <a:spLocks noChangeArrowheads="1"/>
              </p:cNvSpPr>
              <p:nvPr/>
            </p:nvSpPr>
            <p:spPr bwMode="auto">
              <a:xfrm>
                <a:off x="0" y="0"/>
                <a:ext cx="180" cy="17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</p:txBody>
          </p:sp>
          <p:grpSp>
            <p:nvGrpSpPr>
              <p:cNvPr id="68" name="Group 10"/>
              <p:cNvGrpSpPr>
                <a:grpSpLocks/>
              </p:cNvGrpSpPr>
              <p:nvPr/>
            </p:nvGrpSpPr>
            <p:grpSpPr bwMode="auto">
              <a:xfrm>
                <a:off x="11" y="20"/>
                <a:ext cx="152" cy="141"/>
                <a:chOff x="11" y="20"/>
                <a:chExt cx="152" cy="141"/>
              </a:xfrm>
            </p:grpSpPr>
            <p:cxnSp>
              <p:nvCxnSpPr>
                <p:cNvPr id="69" name="Line 11"/>
                <p:cNvCxnSpPr/>
                <p:nvPr/>
              </p:nvCxnSpPr>
              <p:spPr bwMode="auto">
                <a:xfrm flipH="1">
                  <a:off x="11" y="32"/>
                  <a:ext cx="152" cy="11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70" name="Line 12"/>
                <p:cNvCxnSpPr/>
                <p:nvPr/>
              </p:nvCxnSpPr>
              <p:spPr bwMode="auto">
                <a:xfrm flipH="1" flipV="1">
                  <a:off x="29" y="20"/>
                  <a:ext cx="124" cy="14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</p:grpSp>
        </p:grpSp>
        <p:grpSp>
          <p:nvGrpSpPr>
            <p:cNvPr id="59" name="Skupina 58"/>
            <p:cNvGrpSpPr/>
            <p:nvPr/>
          </p:nvGrpSpPr>
          <p:grpSpPr>
            <a:xfrm>
              <a:off x="1042247" y="623900"/>
              <a:ext cx="396204" cy="215900"/>
              <a:chOff x="0" y="0"/>
              <a:chExt cx="396204" cy="216194"/>
            </a:xfrm>
          </p:grpSpPr>
          <p:cxnSp>
            <p:nvCxnSpPr>
              <p:cNvPr id="64" name="Line 17"/>
              <p:cNvCxnSpPr/>
              <p:nvPr/>
            </p:nvCxnSpPr>
            <p:spPr bwMode="auto">
              <a:xfrm>
                <a:off x="381056" y="82210"/>
                <a:ext cx="0" cy="914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65" name="Oval 6"/>
              <p:cNvSpPr>
                <a:spLocks noChangeAspect="1" noChangeArrowheads="1"/>
              </p:cNvSpPr>
              <p:nvPr/>
            </p:nvSpPr>
            <p:spPr bwMode="auto">
              <a:xfrm>
                <a:off x="0" y="132374"/>
                <a:ext cx="83820" cy="8382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</p:txBody>
          </p:sp>
          <p:cxnSp>
            <p:nvCxnSpPr>
              <p:cNvPr id="66" name="Line 7"/>
              <p:cNvCxnSpPr/>
              <p:nvPr/>
            </p:nvCxnSpPr>
            <p:spPr bwMode="auto">
              <a:xfrm flipV="1">
                <a:off x="65146" y="0"/>
                <a:ext cx="331058" cy="13808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60" name="Text Box 58"/>
            <p:cNvSpPr txBox="1">
              <a:spLocks noChangeArrowheads="1"/>
            </p:cNvSpPr>
            <p:nvPr/>
          </p:nvSpPr>
          <p:spPr bwMode="auto">
            <a:xfrm>
              <a:off x="84740" y="256523"/>
              <a:ext cx="182245" cy="2717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Calibri"/>
                </a:rPr>
                <a:t>U</a:t>
              </a:r>
              <a:endParaRPr lang="cs-CZ" sz="1200"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61" name="Text Box 59"/>
            <p:cNvSpPr txBox="1">
              <a:spLocks noChangeArrowheads="1"/>
            </p:cNvSpPr>
            <p:nvPr/>
          </p:nvSpPr>
          <p:spPr bwMode="auto">
            <a:xfrm>
              <a:off x="1458284" y="65682"/>
              <a:ext cx="152400" cy="228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Calibri"/>
                </a:rPr>
                <a:t>a</a:t>
              </a:r>
              <a:endParaRPr lang="cs-CZ" sz="1200"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62" name="Text Box 60"/>
            <p:cNvSpPr txBox="1">
              <a:spLocks noChangeArrowheads="1"/>
            </p:cNvSpPr>
            <p:nvPr/>
          </p:nvSpPr>
          <p:spPr bwMode="auto">
            <a:xfrm>
              <a:off x="1458927" y="531281"/>
              <a:ext cx="152400" cy="228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Calibri"/>
                </a:rPr>
                <a:t>b</a:t>
              </a:r>
              <a:endParaRPr lang="cs-CZ" sz="1200"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63" name="Text Box 67"/>
            <p:cNvSpPr txBox="1">
              <a:spLocks noChangeArrowheads="1"/>
            </p:cNvSpPr>
            <p:nvPr/>
          </p:nvSpPr>
          <p:spPr bwMode="auto">
            <a:xfrm>
              <a:off x="2575855" y="180000"/>
              <a:ext cx="152400" cy="3130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Calibri"/>
                </a:rPr>
                <a:t>y</a:t>
              </a:r>
              <a:endParaRPr lang="cs-CZ" sz="1200">
                <a:effectLst/>
                <a:latin typeface="Times New Roman"/>
                <a:ea typeface="Times New Roman"/>
              </a:endParaRPr>
            </a:p>
          </p:txBody>
        </p:sp>
      </p:grpSp>
      <p:sp>
        <p:nvSpPr>
          <p:cNvPr id="74" name="TextovéPole 73"/>
          <p:cNvSpPr txBox="1"/>
          <p:nvPr/>
        </p:nvSpPr>
        <p:spPr>
          <a:xfrm>
            <a:off x="360472" y="5579948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Žárovka se rozsvítí, sepne-li kontakt </a:t>
            </a:r>
            <a:r>
              <a:rPr lang="cs-CZ" b="1" i="1" dirty="0" smtClean="0"/>
              <a:t>a</a:t>
            </a:r>
            <a:r>
              <a:rPr lang="cs-CZ" dirty="0" smtClean="0"/>
              <a:t> nebo </a:t>
            </a:r>
            <a:r>
              <a:rPr lang="cs-CZ" b="1" i="1" dirty="0" smtClean="0"/>
              <a:t>b</a:t>
            </a:r>
            <a:r>
              <a:rPr lang="cs-CZ" dirty="0" smtClean="0"/>
              <a:t> nebo </a:t>
            </a:r>
            <a:r>
              <a:rPr lang="cs-CZ" b="1" i="1" dirty="0" smtClean="0"/>
              <a:t>oba</a:t>
            </a:r>
            <a:r>
              <a:rPr lang="cs-CZ" dirty="0" smtClean="0"/>
              <a:t> dva.</a:t>
            </a:r>
          </a:p>
        </p:txBody>
      </p:sp>
      <p:graphicFrame>
        <p:nvGraphicFramePr>
          <p:cNvPr id="98" name="Tabulka 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0785244"/>
              </p:ext>
            </p:extLst>
          </p:nvPr>
        </p:nvGraphicFramePr>
        <p:xfrm>
          <a:off x="1619672" y="3564000"/>
          <a:ext cx="1080000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00"/>
                <a:gridCol w="360000"/>
                <a:gridCol w="360000"/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b</a:t>
                      </a:r>
                      <a:endParaRPr lang="cs-CZ" sz="1800" b="1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9" name="TextovéPole 98"/>
          <p:cNvSpPr txBox="1"/>
          <p:nvPr/>
        </p:nvSpPr>
        <p:spPr>
          <a:xfrm>
            <a:off x="1008544" y="3059668"/>
            <a:ext cx="2195304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Pravdivostní tabulka</a:t>
            </a:r>
          </a:p>
        </p:txBody>
      </p:sp>
    </p:spTree>
    <p:extLst>
      <p:ext uri="{BB962C8B-B14F-4D97-AF65-F5344CB8AC3E}">
        <p14:creationId xmlns:p14="http://schemas.microsoft.com/office/powerpoint/2010/main" val="2927529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44" grpId="0" animBg="1"/>
      <p:bldP spid="74" grpId="0" animBg="1"/>
      <p:bldP spid="9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Realizace logických obvodů pomocí kontaktů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7889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Logický </a:t>
            </a:r>
            <a:r>
              <a:rPr lang="cs-CZ" b="1" dirty="0" smtClean="0"/>
              <a:t>součin</a:t>
            </a:r>
            <a:r>
              <a:rPr lang="cs-CZ" dirty="0" smtClean="0"/>
              <a:t> </a:t>
            </a:r>
            <a:r>
              <a:rPr lang="cs-CZ" dirty="0"/>
              <a:t>se realizuje </a:t>
            </a:r>
            <a:r>
              <a:rPr lang="cs-CZ" b="1" dirty="0" smtClean="0"/>
              <a:t>sériovým</a:t>
            </a:r>
            <a:r>
              <a:rPr lang="cs-CZ" dirty="0" smtClean="0"/>
              <a:t> </a:t>
            </a:r>
            <a:r>
              <a:rPr lang="cs-CZ" dirty="0"/>
              <a:t>zapojením spínacích kontaktů.</a:t>
            </a:r>
          </a:p>
          <a:p>
            <a:r>
              <a:rPr lang="cs-CZ" dirty="0" smtClean="0"/>
              <a:t> V praktických zapojeních se používají kontakty relé nebo stykačů.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4" name="TextovéPole 73"/>
          <p:cNvSpPr txBox="1"/>
          <p:nvPr/>
        </p:nvSpPr>
        <p:spPr>
          <a:xfrm>
            <a:off x="360472" y="5579948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Žárovka se rozsvítí, sepne-li kontakt </a:t>
            </a:r>
            <a:r>
              <a:rPr lang="cs-CZ" b="1" i="1" dirty="0" smtClean="0"/>
              <a:t>a</a:t>
            </a:r>
            <a:r>
              <a:rPr lang="cs-CZ" dirty="0" smtClean="0"/>
              <a:t> nebo </a:t>
            </a:r>
            <a:r>
              <a:rPr lang="cs-CZ" b="1" i="1" dirty="0" smtClean="0"/>
              <a:t>b</a:t>
            </a:r>
            <a:r>
              <a:rPr lang="cs-CZ" dirty="0" smtClean="0"/>
              <a:t> nebo </a:t>
            </a:r>
            <a:r>
              <a:rPr lang="cs-CZ" b="1" i="1" dirty="0" smtClean="0"/>
              <a:t>oba</a:t>
            </a:r>
            <a:r>
              <a:rPr lang="cs-CZ" dirty="0" smtClean="0"/>
              <a:t> dva.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5184000" y="3060000"/>
            <a:ext cx="2195304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Schéma zapojení</a:t>
            </a:r>
          </a:p>
        </p:txBody>
      </p:sp>
      <p:grpSp>
        <p:nvGrpSpPr>
          <p:cNvPr id="76" name="Skupina 75"/>
          <p:cNvGrpSpPr>
            <a:grpSpLocks noChangeAspect="1"/>
          </p:cNvGrpSpPr>
          <p:nvPr/>
        </p:nvGrpSpPr>
        <p:grpSpPr>
          <a:xfrm>
            <a:off x="4812290" y="4185144"/>
            <a:ext cx="3144086" cy="540000"/>
            <a:chOff x="76200" y="138115"/>
            <a:chExt cx="2576562" cy="443152"/>
          </a:xfrm>
        </p:grpSpPr>
        <p:cxnSp>
          <p:nvCxnSpPr>
            <p:cNvPr id="77" name="Line 45"/>
            <p:cNvCxnSpPr/>
            <p:nvPr/>
          </p:nvCxnSpPr>
          <p:spPr bwMode="auto">
            <a:xfrm>
              <a:off x="76200" y="461975"/>
              <a:ext cx="609600" cy="63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8" name="Line 46"/>
            <p:cNvCxnSpPr/>
            <p:nvPr/>
          </p:nvCxnSpPr>
          <p:spPr bwMode="auto">
            <a:xfrm>
              <a:off x="1027830" y="467372"/>
              <a:ext cx="25963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79" name="Line 57"/>
            <p:cNvCxnSpPr/>
            <p:nvPr/>
          </p:nvCxnSpPr>
          <p:spPr bwMode="auto">
            <a:xfrm>
              <a:off x="2298420" y="461570"/>
              <a:ext cx="354342" cy="580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80" name="Text Box 58"/>
            <p:cNvSpPr txBox="1">
              <a:spLocks noChangeArrowheads="1"/>
            </p:cNvSpPr>
            <p:nvPr/>
          </p:nvSpPr>
          <p:spPr bwMode="auto">
            <a:xfrm>
              <a:off x="88899" y="161929"/>
              <a:ext cx="182563" cy="27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Calibri"/>
                  <a:cs typeface="Times New Roman"/>
                </a:rPr>
                <a:t>U</a:t>
              </a:r>
              <a:endParaRPr lang="cs-CZ" sz="1200">
                <a:effectLst/>
                <a:latin typeface="Times New Roman"/>
                <a:ea typeface="Calibri"/>
                <a:cs typeface="Times New Roman"/>
              </a:endParaRPr>
            </a:p>
          </p:txBody>
        </p:sp>
        <p:sp>
          <p:nvSpPr>
            <p:cNvPr id="81" name="Text Box 59"/>
            <p:cNvSpPr txBox="1">
              <a:spLocks noChangeArrowheads="1"/>
            </p:cNvSpPr>
            <p:nvPr/>
          </p:nvSpPr>
          <p:spPr bwMode="auto">
            <a:xfrm>
              <a:off x="1090627" y="195271"/>
              <a:ext cx="152400" cy="228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Calibri"/>
                  <a:cs typeface="Times New Roman"/>
                </a:rPr>
                <a:t>a</a:t>
              </a:r>
              <a:endParaRPr lang="cs-CZ" sz="1200">
                <a:effectLst/>
                <a:latin typeface="Times New Roman"/>
                <a:ea typeface="Calibri"/>
                <a:cs typeface="Times New Roman"/>
              </a:endParaRPr>
            </a:p>
          </p:txBody>
        </p:sp>
        <p:sp>
          <p:nvSpPr>
            <p:cNvPr id="82" name="Text Box 60"/>
            <p:cNvSpPr txBox="1">
              <a:spLocks noChangeArrowheads="1"/>
            </p:cNvSpPr>
            <p:nvPr/>
          </p:nvSpPr>
          <p:spPr bwMode="auto">
            <a:xfrm>
              <a:off x="1730394" y="195271"/>
              <a:ext cx="152400" cy="228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Calibri"/>
                  <a:cs typeface="Times New Roman"/>
                </a:rPr>
                <a:t>b</a:t>
              </a:r>
              <a:endParaRPr lang="cs-CZ" sz="1200">
                <a:effectLst/>
                <a:latin typeface="Times New Roman"/>
                <a:ea typeface="Calibri"/>
                <a:cs typeface="Times New Roman"/>
              </a:endParaRPr>
            </a:p>
          </p:txBody>
        </p:sp>
        <p:cxnSp>
          <p:nvCxnSpPr>
            <p:cNvPr id="83" name="Line 61"/>
            <p:cNvCxnSpPr/>
            <p:nvPr/>
          </p:nvCxnSpPr>
          <p:spPr bwMode="auto">
            <a:xfrm flipV="1">
              <a:off x="1654746" y="461570"/>
              <a:ext cx="409042" cy="40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84" name="Text Box 67"/>
            <p:cNvSpPr txBox="1">
              <a:spLocks noChangeArrowheads="1"/>
            </p:cNvSpPr>
            <p:nvPr/>
          </p:nvSpPr>
          <p:spPr bwMode="auto">
            <a:xfrm>
              <a:off x="2484471" y="138115"/>
              <a:ext cx="152400" cy="3132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Calibri"/>
                  <a:cs typeface="Times New Roman"/>
                </a:rPr>
                <a:t>y</a:t>
              </a:r>
              <a:endParaRPr lang="cs-CZ" sz="1200">
                <a:effectLst/>
                <a:latin typeface="Times New Roman"/>
                <a:ea typeface="Calibri"/>
                <a:cs typeface="Times New Roman"/>
              </a:endParaRPr>
            </a:p>
          </p:txBody>
        </p:sp>
        <p:grpSp>
          <p:nvGrpSpPr>
            <p:cNvPr id="85" name="Skupina 84"/>
            <p:cNvGrpSpPr/>
            <p:nvPr/>
          </p:nvGrpSpPr>
          <p:grpSpPr>
            <a:xfrm>
              <a:off x="646774" y="289551"/>
              <a:ext cx="396204" cy="215900"/>
              <a:chOff x="0" y="0"/>
              <a:chExt cx="396204" cy="216194"/>
            </a:xfrm>
          </p:grpSpPr>
          <p:cxnSp>
            <p:nvCxnSpPr>
              <p:cNvPr id="95" name="Line 17"/>
              <p:cNvCxnSpPr/>
              <p:nvPr/>
            </p:nvCxnSpPr>
            <p:spPr bwMode="auto">
              <a:xfrm>
                <a:off x="381056" y="82210"/>
                <a:ext cx="0" cy="914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96" name="Oval 6"/>
              <p:cNvSpPr>
                <a:spLocks noChangeAspect="1" noChangeArrowheads="1"/>
              </p:cNvSpPr>
              <p:nvPr/>
            </p:nvSpPr>
            <p:spPr bwMode="auto">
              <a:xfrm>
                <a:off x="0" y="132374"/>
                <a:ext cx="83820" cy="8382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</p:txBody>
          </p:sp>
          <p:cxnSp>
            <p:nvCxnSpPr>
              <p:cNvPr id="97" name="Line 7"/>
              <p:cNvCxnSpPr/>
              <p:nvPr/>
            </p:nvCxnSpPr>
            <p:spPr bwMode="auto">
              <a:xfrm flipV="1">
                <a:off x="65146" y="0"/>
                <a:ext cx="331058" cy="13808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grpSp>
          <p:nvGrpSpPr>
            <p:cNvPr id="86" name="Group 8"/>
            <p:cNvGrpSpPr>
              <a:grpSpLocks/>
            </p:cNvGrpSpPr>
            <p:nvPr/>
          </p:nvGrpSpPr>
          <p:grpSpPr bwMode="auto">
            <a:xfrm>
              <a:off x="2063788" y="341872"/>
              <a:ext cx="239395" cy="239395"/>
              <a:chOff x="0" y="0"/>
              <a:chExt cx="180" cy="179"/>
            </a:xfrm>
          </p:grpSpPr>
          <p:sp>
            <p:nvSpPr>
              <p:cNvPr id="91" name="Oval 9"/>
              <p:cNvSpPr>
                <a:spLocks noChangeArrowheads="1"/>
              </p:cNvSpPr>
              <p:nvPr/>
            </p:nvSpPr>
            <p:spPr bwMode="auto">
              <a:xfrm>
                <a:off x="0" y="0"/>
                <a:ext cx="180" cy="17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  <a:cs typeface="Times New Roman"/>
                  </a:rPr>
                  <a:t> </a:t>
                </a:r>
                <a:endParaRPr lang="cs-CZ" sz="1200">
                  <a:effectLst/>
                  <a:latin typeface="Times New Roman"/>
                  <a:ea typeface="Calibri"/>
                  <a:cs typeface="Times New Roman"/>
                </a:endParaRPr>
              </a:p>
            </p:txBody>
          </p:sp>
          <p:grpSp>
            <p:nvGrpSpPr>
              <p:cNvPr id="92" name="Group 10"/>
              <p:cNvGrpSpPr>
                <a:grpSpLocks/>
              </p:cNvGrpSpPr>
              <p:nvPr/>
            </p:nvGrpSpPr>
            <p:grpSpPr bwMode="auto">
              <a:xfrm>
                <a:off x="11" y="20"/>
                <a:ext cx="152" cy="141"/>
                <a:chOff x="11" y="20"/>
                <a:chExt cx="152" cy="141"/>
              </a:xfrm>
            </p:grpSpPr>
            <p:cxnSp>
              <p:nvCxnSpPr>
                <p:cNvPr id="93" name="Line 11"/>
                <p:cNvCxnSpPr/>
                <p:nvPr/>
              </p:nvCxnSpPr>
              <p:spPr bwMode="auto">
                <a:xfrm flipH="1">
                  <a:off x="11" y="32"/>
                  <a:ext cx="152" cy="11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94" name="Line 12"/>
                <p:cNvCxnSpPr/>
                <p:nvPr/>
              </p:nvCxnSpPr>
              <p:spPr bwMode="auto">
                <a:xfrm flipH="1" flipV="1">
                  <a:off x="29" y="20"/>
                  <a:ext cx="124" cy="14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</p:grpSp>
        </p:grpSp>
        <p:grpSp>
          <p:nvGrpSpPr>
            <p:cNvPr id="87" name="Skupina 86"/>
            <p:cNvGrpSpPr/>
            <p:nvPr/>
          </p:nvGrpSpPr>
          <p:grpSpPr>
            <a:xfrm>
              <a:off x="1273690" y="289551"/>
              <a:ext cx="396204" cy="215900"/>
              <a:chOff x="0" y="0"/>
              <a:chExt cx="396204" cy="216194"/>
            </a:xfrm>
          </p:grpSpPr>
          <p:cxnSp>
            <p:nvCxnSpPr>
              <p:cNvPr id="88" name="Line 17"/>
              <p:cNvCxnSpPr/>
              <p:nvPr/>
            </p:nvCxnSpPr>
            <p:spPr bwMode="auto">
              <a:xfrm>
                <a:off x="381056" y="82210"/>
                <a:ext cx="0" cy="914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89" name="Oval 6"/>
              <p:cNvSpPr>
                <a:spLocks noChangeAspect="1" noChangeArrowheads="1"/>
              </p:cNvSpPr>
              <p:nvPr/>
            </p:nvSpPr>
            <p:spPr bwMode="auto">
              <a:xfrm>
                <a:off x="0" y="132374"/>
                <a:ext cx="83820" cy="8382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</a:rPr>
                  <a:t> </a:t>
                </a:r>
              </a:p>
            </p:txBody>
          </p:sp>
          <p:cxnSp>
            <p:nvCxnSpPr>
              <p:cNvPr id="90" name="Line 7"/>
              <p:cNvCxnSpPr/>
              <p:nvPr/>
            </p:nvCxnSpPr>
            <p:spPr bwMode="auto">
              <a:xfrm flipV="1">
                <a:off x="65146" y="0"/>
                <a:ext cx="331058" cy="13808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</p:grpSp>
      <p:graphicFrame>
        <p:nvGraphicFramePr>
          <p:cNvPr id="98" name="Tabulka 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6992729"/>
              </p:ext>
            </p:extLst>
          </p:nvPr>
        </p:nvGraphicFramePr>
        <p:xfrm>
          <a:off x="1619672" y="3564000"/>
          <a:ext cx="1080000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00"/>
                <a:gridCol w="360000"/>
                <a:gridCol w="360000"/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b</a:t>
                      </a:r>
                      <a:endParaRPr lang="cs-CZ" sz="1800" b="1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9" name="Objekt 9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0563060"/>
              </p:ext>
            </p:extLst>
          </p:nvPr>
        </p:nvGraphicFramePr>
        <p:xfrm>
          <a:off x="1008000" y="2484000"/>
          <a:ext cx="835025" cy="325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0" name="Rovnice" r:id="rId6" imgW="520560" imgH="203040" progId="Equation.3">
                  <p:embed/>
                </p:oleObj>
              </mc:Choice>
              <mc:Fallback>
                <p:oleObj name="Rovnice" r:id="rId6" imgW="520560" imgH="203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8000" y="2484000"/>
                        <a:ext cx="835025" cy="325438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0" name="TextovéPole 99"/>
          <p:cNvSpPr txBox="1"/>
          <p:nvPr/>
        </p:nvSpPr>
        <p:spPr>
          <a:xfrm>
            <a:off x="1008544" y="3060000"/>
            <a:ext cx="2195304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Pravdivostní tabulka</a:t>
            </a:r>
          </a:p>
        </p:txBody>
      </p:sp>
    </p:spTree>
    <p:extLst>
      <p:ext uri="{BB962C8B-B14F-4D97-AF65-F5344CB8AC3E}">
        <p14:creationId xmlns:p14="http://schemas.microsoft.com/office/powerpoint/2010/main" val="2098002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74" grpId="0" animBg="1"/>
      <p:bldP spid="75" grpId="0" animBg="1"/>
      <p:bldP spid="10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360000" y="1607889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Logická </a:t>
            </a:r>
            <a:r>
              <a:rPr lang="cs-CZ" b="1" dirty="0" smtClean="0"/>
              <a:t>negace </a:t>
            </a:r>
            <a:r>
              <a:rPr lang="cs-CZ" dirty="0" smtClean="0"/>
              <a:t>se realizuje </a:t>
            </a:r>
            <a:r>
              <a:rPr lang="cs-CZ" b="1" dirty="0" smtClean="0"/>
              <a:t>rozpínacím</a:t>
            </a:r>
            <a:r>
              <a:rPr lang="cs-CZ" dirty="0" smtClean="0"/>
              <a:t> kontaktem.</a:t>
            </a:r>
          </a:p>
          <a:p>
            <a:r>
              <a:rPr lang="cs-CZ" dirty="0" smtClean="0"/>
              <a:t> V praktických zapojeních se používají kontakty relé nebo stykačů.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0660287"/>
              </p:ext>
            </p:extLst>
          </p:nvPr>
        </p:nvGraphicFramePr>
        <p:xfrm>
          <a:off x="1619672" y="3699872"/>
          <a:ext cx="720000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00"/>
                <a:gridCol w="360000"/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</a:t>
                      </a:r>
                      <a:endParaRPr lang="cs-CZ" sz="1800" b="1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</a:t>
                      </a:r>
                      <a:endParaRPr lang="cs-CZ" sz="1800" b="1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96445689"/>
              </p:ext>
            </p:extLst>
          </p:nvPr>
        </p:nvGraphicFramePr>
        <p:xfrm>
          <a:off x="1010072" y="2492896"/>
          <a:ext cx="6096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4" name="Rovnice" r:id="rId5" imgW="380880" imgH="190440" progId="Equation.3">
                  <p:embed/>
                </p:oleObj>
              </mc:Choice>
              <mc:Fallback>
                <p:oleObj name="Rovnice" r:id="rId5" imgW="380880" imgH="1904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10072" y="2492896"/>
                        <a:ext cx="609600" cy="30480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1008544" y="3060000"/>
            <a:ext cx="2195304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Pravdivostní tabulka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184000" y="3060000"/>
            <a:ext cx="2195304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Schéma zapojení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60472" y="5301208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 klidové stavu je kontakt       sepnutý a žárovka svítí. Po stisknutí tlačítka </a:t>
            </a:r>
            <a:r>
              <a:rPr lang="cs-CZ" b="1" i="1" dirty="0" smtClean="0"/>
              <a:t>a</a:t>
            </a:r>
            <a:r>
              <a:rPr lang="cs-CZ" dirty="0" smtClean="0"/>
              <a:t> relé rozpojí kontakt        a žárovka zhasne.</a:t>
            </a:r>
            <a:endParaRPr lang="cs-CZ" b="1" i="1" dirty="0" smtClean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79232709"/>
              </p:ext>
            </p:extLst>
          </p:nvPr>
        </p:nvGraphicFramePr>
        <p:xfrm>
          <a:off x="2908003" y="5349409"/>
          <a:ext cx="223837" cy="263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5" name="Rovnice" r:id="rId7" imgW="139680" imgH="164880" progId="Equation.3">
                  <p:embed/>
                </p:oleObj>
              </mc:Choice>
              <mc:Fallback>
                <p:oleObj name="Rovnice" r:id="rId7" imgW="139680" imgH="1648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08003" y="5349409"/>
                        <a:ext cx="223837" cy="263525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00715495"/>
              </p:ext>
            </p:extLst>
          </p:nvPr>
        </p:nvGraphicFramePr>
        <p:xfrm>
          <a:off x="1269389" y="5571656"/>
          <a:ext cx="244475" cy="325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6" name="Rovnice" r:id="rId9" imgW="152280" imgH="203040" progId="Equation.3">
                  <p:embed/>
                </p:oleObj>
              </mc:Choice>
              <mc:Fallback>
                <p:oleObj name="Rovnice" r:id="rId9" imgW="152280" imgH="203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69389" y="5571656"/>
                        <a:ext cx="244475" cy="325438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16" name="Skupina 115"/>
          <p:cNvGrpSpPr>
            <a:grpSpLocks noChangeAspect="1"/>
          </p:cNvGrpSpPr>
          <p:nvPr/>
        </p:nvGrpSpPr>
        <p:grpSpPr>
          <a:xfrm>
            <a:off x="4788024" y="3501008"/>
            <a:ext cx="3031388" cy="1620000"/>
            <a:chOff x="71440" y="44749"/>
            <a:chExt cx="2639061" cy="1410396"/>
          </a:xfrm>
        </p:grpSpPr>
        <p:sp>
          <p:nvSpPr>
            <p:cNvPr id="117" name="Text Box 14"/>
            <p:cNvSpPr txBox="1">
              <a:spLocks noChangeArrowheads="1"/>
            </p:cNvSpPr>
            <p:nvPr/>
          </p:nvSpPr>
          <p:spPr bwMode="auto">
            <a:xfrm>
              <a:off x="1258108" y="927714"/>
              <a:ext cx="188595" cy="299678"/>
            </a:xfrm>
            <a:prstGeom prst="rect">
              <a:avLst/>
            </a:prstGeom>
            <a:noFill/>
            <a:ln>
              <a:noFill/>
            </a:ln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Times New Roman"/>
                </a:rPr>
                <a:t>S</a:t>
              </a:r>
              <a:endParaRPr lang="cs-CZ" sz="1200">
                <a:effectLst/>
                <a:latin typeface="Times New Roman"/>
                <a:ea typeface="Times New Roman"/>
              </a:endParaRPr>
            </a:p>
          </p:txBody>
        </p:sp>
        <p:cxnSp>
          <p:nvCxnSpPr>
            <p:cNvPr id="118" name="Line 4"/>
            <p:cNvCxnSpPr/>
            <p:nvPr/>
          </p:nvCxnSpPr>
          <p:spPr bwMode="auto">
            <a:xfrm>
              <a:off x="177151" y="1319145"/>
              <a:ext cx="960000" cy="13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9" name="Line 5"/>
            <p:cNvCxnSpPr/>
            <p:nvPr/>
          </p:nvCxnSpPr>
          <p:spPr bwMode="auto">
            <a:xfrm>
              <a:off x="1505151" y="1327145"/>
              <a:ext cx="600000" cy="13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0" name="Oval 6"/>
            <p:cNvSpPr>
              <a:spLocks noChangeAspect="1" noChangeArrowheads="1"/>
            </p:cNvSpPr>
            <p:nvPr/>
          </p:nvSpPr>
          <p:spPr bwMode="auto">
            <a:xfrm>
              <a:off x="1137151" y="1289811"/>
              <a:ext cx="84000" cy="8400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cs-CZ"/>
            </a:p>
          </p:txBody>
        </p:sp>
        <p:cxnSp>
          <p:nvCxnSpPr>
            <p:cNvPr id="121" name="Line 7"/>
            <p:cNvCxnSpPr/>
            <p:nvPr/>
          </p:nvCxnSpPr>
          <p:spPr bwMode="auto">
            <a:xfrm>
              <a:off x="1216582" y="1342570"/>
              <a:ext cx="340000" cy="7866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grpSp>
          <p:nvGrpSpPr>
            <p:cNvPr id="122" name="Group 8"/>
            <p:cNvGrpSpPr>
              <a:grpSpLocks/>
            </p:cNvGrpSpPr>
            <p:nvPr/>
          </p:nvGrpSpPr>
          <p:grpSpPr bwMode="auto">
            <a:xfrm>
              <a:off x="2087817" y="1215145"/>
              <a:ext cx="240000" cy="240000"/>
              <a:chOff x="5418" y="3023"/>
              <a:chExt cx="180" cy="179"/>
            </a:xfrm>
          </p:grpSpPr>
          <p:sp>
            <p:nvSpPr>
              <p:cNvPr id="142" name="Oval 9"/>
              <p:cNvSpPr>
                <a:spLocks noChangeArrowheads="1"/>
              </p:cNvSpPr>
              <p:nvPr/>
            </p:nvSpPr>
            <p:spPr bwMode="auto">
              <a:xfrm>
                <a:off x="5418" y="3023"/>
                <a:ext cx="180" cy="17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endParaRPr lang="cs-CZ"/>
              </a:p>
            </p:txBody>
          </p:sp>
          <p:grpSp>
            <p:nvGrpSpPr>
              <p:cNvPr id="143" name="Group 10"/>
              <p:cNvGrpSpPr>
                <a:grpSpLocks/>
              </p:cNvGrpSpPr>
              <p:nvPr/>
            </p:nvGrpSpPr>
            <p:grpSpPr bwMode="auto">
              <a:xfrm>
                <a:off x="5429" y="3043"/>
                <a:ext cx="152" cy="141"/>
                <a:chOff x="5429" y="3043"/>
                <a:chExt cx="152" cy="141"/>
              </a:xfrm>
            </p:grpSpPr>
            <p:cxnSp>
              <p:nvCxnSpPr>
                <p:cNvPr id="144" name="Line 11"/>
                <p:cNvCxnSpPr/>
                <p:nvPr/>
              </p:nvCxnSpPr>
              <p:spPr bwMode="auto">
                <a:xfrm flipH="1">
                  <a:off x="5429" y="3055"/>
                  <a:ext cx="152" cy="11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145" name="Line 12"/>
                <p:cNvCxnSpPr/>
                <p:nvPr/>
              </p:nvCxnSpPr>
              <p:spPr bwMode="auto">
                <a:xfrm flipH="1" flipV="1">
                  <a:off x="5447" y="3043"/>
                  <a:ext cx="124" cy="14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</p:grpSp>
        </p:grpSp>
        <p:cxnSp>
          <p:nvCxnSpPr>
            <p:cNvPr id="123" name="Line 13"/>
            <p:cNvCxnSpPr/>
            <p:nvPr/>
          </p:nvCxnSpPr>
          <p:spPr bwMode="auto">
            <a:xfrm>
              <a:off x="2330862" y="1332479"/>
              <a:ext cx="360000" cy="13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4" name="Text Box 14"/>
            <p:cNvSpPr txBox="1">
              <a:spLocks noChangeArrowheads="1"/>
            </p:cNvSpPr>
            <p:nvPr/>
          </p:nvSpPr>
          <p:spPr bwMode="auto">
            <a:xfrm>
              <a:off x="71440" y="44749"/>
              <a:ext cx="240000" cy="288630"/>
            </a:xfrm>
            <a:prstGeom prst="rect">
              <a:avLst/>
            </a:prstGeom>
            <a:noFill/>
            <a:ln>
              <a:noFill/>
            </a:ln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Calibri"/>
                  <a:cs typeface="Times New Roman"/>
                </a:rPr>
                <a:t>U</a:t>
              </a:r>
              <a:endParaRPr lang="cs-CZ" sz="1200">
                <a:effectLst/>
                <a:latin typeface="Times New Roman"/>
                <a:ea typeface="Calibri"/>
                <a:cs typeface="Times New Roman"/>
              </a:endParaRPr>
            </a:p>
          </p:txBody>
        </p:sp>
        <p:sp>
          <p:nvSpPr>
            <p:cNvPr id="125" name="Text Box 16"/>
            <p:cNvSpPr txBox="1">
              <a:spLocks noChangeArrowheads="1"/>
            </p:cNvSpPr>
            <p:nvPr/>
          </p:nvSpPr>
          <p:spPr bwMode="auto">
            <a:xfrm>
              <a:off x="1251463" y="223773"/>
              <a:ext cx="172538" cy="271527"/>
            </a:xfrm>
            <a:prstGeom prst="rect">
              <a:avLst/>
            </a:prstGeom>
            <a:noFill/>
            <a:ln>
              <a:noFill/>
            </a:ln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Calibri"/>
                  <a:cs typeface="Times New Roman"/>
                </a:rPr>
                <a:t>a</a:t>
              </a:r>
              <a:endParaRPr lang="cs-CZ" sz="1200">
                <a:effectLst/>
                <a:latin typeface="Times New Roman"/>
                <a:ea typeface="Calibri"/>
                <a:cs typeface="Times New Roman"/>
              </a:endParaRPr>
            </a:p>
          </p:txBody>
        </p:sp>
        <p:cxnSp>
          <p:nvCxnSpPr>
            <p:cNvPr id="126" name="Line 17"/>
            <p:cNvCxnSpPr/>
            <p:nvPr/>
          </p:nvCxnSpPr>
          <p:spPr bwMode="auto">
            <a:xfrm>
              <a:off x="1507248" y="1323716"/>
              <a:ext cx="0" cy="13142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27" name="Line 4"/>
            <p:cNvCxnSpPr/>
            <p:nvPr/>
          </p:nvCxnSpPr>
          <p:spPr bwMode="auto">
            <a:xfrm>
              <a:off x="186677" y="347644"/>
              <a:ext cx="0" cy="97527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8" name="Obdélník 127"/>
            <p:cNvSpPr/>
            <p:nvPr/>
          </p:nvSpPr>
          <p:spPr>
            <a:xfrm>
              <a:off x="2105022" y="452438"/>
              <a:ext cx="200025" cy="331470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29" name="Text Box 14"/>
            <p:cNvSpPr txBox="1">
              <a:spLocks noChangeArrowheads="1"/>
            </p:cNvSpPr>
            <p:nvPr/>
          </p:nvSpPr>
          <p:spPr bwMode="auto">
            <a:xfrm>
              <a:off x="2108810" y="180000"/>
              <a:ext cx="188711" cy="272438"/>
            </a:xfrm>
            <a:prstGeom prst="rect">
              <a:avLst/>
            </a:prstGeom>
            <a:noFill/>
            <a:ln>
              <a:noFill/>
            </a:ln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Times New Roman"/>
                </a:rPr>
                <a:t>S</a:t>
              </a:r>
              <a:endParaRPr lang="cs-CZ" sz="1200">
                <a:effectLst/>
                <a:latin typeface="Times New Roman"/>
                <a:ea typeface="Times New Roman"/>
              </a:endParaRPr>
            </a:p>
          </p:txBody>
        </p:sp>
        <p:cxnSp>
          <p:nvCxnSpPr>
            <p:cNvPr id="130" name="Line 4"/>
            <p:cNvCxnSpPr>
              <a:endCxn id="133" idx="1"/>
            </p:cNvCxnSpPr>
            <p:nvPr/>
          </p:nvCxnSpPr>
          <p:spPr bwMode="auto">
            <a:xfrm flipV="1">
              <a:off x="1505151" y="618173"/>
              <a:ext cx="599871" cy="1077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1" name="Line 4"/>
            <p:cNvCxnSpPr/>
            <p:nvPr/>
          </p:nvCxnSpPr>
          <p:spPr bwMode="auto">
            <a:xfrm>
              <a:off x="177666" y="627711"/>
              <a:ext cx="959485" cy="127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32" name="Text Box 16"/>
            <p:cNvSpPr txBox="1">
              <a:spLocks noChangeArrowheads="1"/>
            </p:cNvSpPr>
            <p:nvPr/>
          </p:nvSpPr>
          <p:spPr bwMode="auto">
            <a:xfrm>
              <a:off x="2404078" y="961054"/>
              <a:ext cx="172085" cy="296957"/>
            </a:xfrm>
            <a:prstGeom prst="rect">
              <a:avLst/>
            </a:prstGeom>
            <a:noFill/>
            <a:ln>
              <a:noFill/>
            </a:ln>
          </p:spPr>
          <p:txBody>
            <a:bodyPr rot="0" vert="horz" wrap="square" lIns="18000" tIns="10800" rIns="18000" bIns="10800" anchor="t" anchorCtr="0" upright="1"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cs-CZ" sz="1800">
                  <a:effectLst/>
                  <a:latin typeface="Times New Roman"/>
                  <a:ea typeface="Calibri"/>
                </a:rPr>
                <a:t>y</a:t>
              </a:r>
              <a:endParaRPr lang="cs-CZ" sz="1200">
                <a:effectLst/>
                <a:latin typeface="Times New Roman"/>
                <a:ea typeface="Times New Roman"/>
              </a:endParaRPr>
            </a:p>
          </p:txBody>
        </p:sp>
        <p:cxnSp>
          <p:nvCxnSpPr>
            <p:cNvPr id="133" name="Line 13"/>
            <p:cNvCxnSpPr>
              <a:stCxn id="133" idx="3"/>
            </p:cNvCxnSpPr>
            <p:nvPr/>
          </p:nvCxnSpPr>
          <p:spPr bwMode="auto">
            <a:xfrm>
              <a:off x="2305047" y="618173"/>
              <a:ext cx="385815" cy="217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4" name="Line 13"/>
            <p:cNvCxnSpPr/>
            <p:nvPr/>
          </p:nvCxnSpPr>
          <p:spPr bwMode="auto">
            <a:xfrm flipV="1">
              <a:off x="2689836" y="319088"/>
              <a:ext cx="0" cy="101794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grpSp>
          <p:nvGrpSpPr>
            <p:cNvPr id="135" name="Skupina 134"/>
            <p:cNvGrpSpPr/>
            <p:nvPr/>
          </p:nvGrpSpPr>
          <p:grpSpPr>
            <a:xfrm>
              <a:off x="1132762" y="452438"/>
              <a:ext cx="396204" cy="216194"/>
              <a:chOff x="1132762" y="452438"/>
              <a:chExt cx="396204" cy="216194"/>
            </a:xfrm>
          </p:grpSpPr>
          <p:cxnSp>
            <p:nvCxnSpPr>
              <p:cNvPr id="139" name="Line 17"/>
              <p:cNvCxnSpPr/>
              <p:nvPr/>
            </p:nvCxnSpPr>
            <p:spPr bwMode="auto">
              <a:xfrm>
                <a:off x="1513818" y="534648"/>
                <a:ext cx="0" cy="914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40" name="Oval 6"/>
              <p:cNvSpPr>
                <a:spLocks noChangeAspect="1" noChangeArrowheads="1"/>
              </p:cNvSpPr>
              <p:nvPr/>
            </p:nvSpPr>
            <p:spPr bwMode="auto">
              <a:xfrm>
                <a:off x="1132762" y="584812"/>
                <a:ext cx="83820" cy="8382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rot="0" vert="horz" wrap="square" lIns="91440" tIns="45720" rIns="91440" bIns="45720" anchor="t" anchorCtr="0" upright="1">
                <a:noAutofit/>
              </a:bodyPr>
              <a:lstStyle/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  <a:cs typeface="Times New Roman"/>
                  </a:rPr>
                  <a:t> </a:t>
                </a:r>
                <a:endParaRPr lang="cs-CZ" sz="1200">
                  <a:effectLst/>
                  <a:latin typeface="Times New Roman"/>
                  <a:ea typeface="Calibri"/>
                  <a:cs typeface="Times New Roman"/>
                </a:endParaRPr>
              </a:p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  <a:cs typeface="Times New Roman"/>
                  </a:rPr>
                  <a:t> </a:t>
                </a:r>
                <a:endParaRPr lang="cs-CZ" sz="1200">
                  <a:effectLst/>
                  <a:latin typeface="Times New Roman"/>
                  <a:ea typeface="Calibri"/>
                  <a:cs typeface="Times New Roman"/>
                </a:endParaRPr>
              </a:p>
              <a:p>
                <a:pPr algn="just">
                  <a:spcAft>
                    <a:spcPts val="0"/>
                  </a:spcAft>
                </a:pPr>
                <a:r>
                  <a:rPr lang="cs-CZ" sz="1200">
                    <a:effectLst/>
                    <a:latin typeface="Times New Roman"/>
                    <a:ea typeface="Times New Roman"/>
                    <a:cs typeface="Times New Roman"/>
                  </a:rPr>
                  <a:t> </a:t>
                </a:r>
                <a:endParaRPr lang="cs-CZ" sz="1200">
                  <a:effectLst/>
                  <a:latin typeface="Times New Roman"/>
                  <a:ea typeface="Calibri"/>
                  <a:cs typeface="Times New Roman"/>
                </a:endParaRPr>
              </a:p>
            </p:txBody>
          </p:sp>
          <p:cxnSp>
            <p:nvCxnSpPr>
              <p:cNvPr id="141" name="Line 7"/>
              <p:cNvCxnSpPr/>
              <p:nvPr/>
            </p:nvCxnSpPr>
            <p:spPr bwMode="auto">
              <a:xfrm flipV="1">
                <a:off x="1197908" y="452438"/>
                <a:ext cx="331058" cy="13808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36" name="Oval 6"/>
            <p:cNvSpPr>
              <a:spLocks noChangeAspect="1" noChangeArrowheads="1"/>
            </p:cNvSpPr>
            <p:nvPr/>
          </p:nvSpPr>
          <p:spPr bwMode="auto">
            <a:xfrm>
              <a:off x="160996" y="599151"/>
              <a:ext cx="54000" cy="5400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200">
                  <a:effectLst/>
                  <a:latin typeface="Times New Roman"/>
                  <a:ea typeface="Times New Roman"/>
                </a:rPr>
                <a:t> </a:t>
              </a:r>
            </a:p>
          </p:txBody>
        </p:sp>
        <p:sp>
          <p:nvSpPr>
            <p:cNvPr id="137" name="Oval 6"/>
            <p:cNvSpPr>
              <a:spLocks noChangeAspect="1" noChangeArrowheads="1"/>
            </p:cNvSpPr>
            <p:nvPr/>
          </p:nvSpPr>
          <p:spPr bwMode="auto">
            <a:xfrm>
              <a:off x="2656501" y="591186"/>
              <a:ext cx="54000" cy="5400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pPr algn="just">
                <a:spcAft>
                  <a:spcPts val="0"/>
                </a:spcAft>
              </a:pPr>
              <a:r>
                <a:rPr lang="cs-CZ" sz="1200">
                  <a:effectLst/>
                  <a:latin typeface="Times New Roman"/>
                  <a:ea typeface="Times New Roman"/>
                </a:rPr>
                <a:t> </a:t>
              </a:r>
            </a:p>
          </p:txBody>
        </p:sp>
        <p:cxnSp>
          <p:nvCxnSpPr>
            <p:cNvPr id="138" name="Line 7"/>
            <p:cNvCxnSpPr/>
            <p:nvPr/>
          </p:nvCxnSpPr>
          <p:spPr bwMode="auto">
            <a:xfrm>
              <a:off x="1268927" y="972467"/>
              <a:ext cx="15507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48" name="TextovéPole 4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11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Realizace logických obvodů pomocí kontaktů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97434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21" grpId="0" animBg="1"/>
      <p:bldP spid="22" grpId="0" animBg="1"/>
      <p:bldP spid="4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360000" y="1556792"/>
            <a:ext cx="8460000" cy="23083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Obvody realizující logické funkce se vyrábí jako hotové součástky s vysokým stupněm integrace, tzv. logické integrované obvody.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Logických integrovaných obvodů se vyrábí velké množství.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Přehled je vždy uveden v katalogu výrobce.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 jednotlivých obvodů se realizují velké a složité celky.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Obvod pro základní (jednoduchou)  funkci se nazývá </a:t>
            </a:r>
            <a:r>
              <a:rPr lang="cs-CZ" b="1" dirty="0" smtClean="0"/>
              <a:t>hradlo</a:t>
            </a:r>
            <a:r>
              <a:rPr lang="cs-CZ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Hradlo</a:t>
            </a:r>
            <a:r>
              <a:rPr lang="cs-CZ" dirty="0" smtClean="0"/>
              <a:t> </a:t>
            </a:r>
            <a:r>
              <a:rPr lang="cs-CZ" dirty="0"/>
              <a:t>neboli </a:t>
            </a:r>
            <a:r>
              <a:rPr lang="cs-CZ" b="1" dirty="0"/>
              <a:t>logický čl</a:t>
            </a:r>
            <a:r>
              <a:rPr lang="cs-CZ" dirty="0"/>
              <a:t>en je </a:t>
            </a:r>
            <a:r>
              <a:rPr lang="cs-CZ" dirty="0" smtClean="0"/>
              <a:t>elementární prvek.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Jeden integrovaný obvod může obsahovat větší počet hradel.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Integrované obvody pro realizaci logických funkcí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360000" y="3969896"/>
            <a:ext cx="8460000" cy="2031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/>
              <a:t>Kombinujeme-li hradla OR a AND, popsaná v </a:t>
            </a:r>
            <a:r>
              <a:rPr lang="cs-CZ" dirty="0" smtClean="0"/>
              <a:t>základních funkcích, </a:t>
            </a:r>
            <a:r>
              <a:rPr lang="cs-CZ" dirty="0"/>
              <a:t>s invertorem, můžeme vytvořit celou řadu dalších logických </a:t>
            </a:r>
            <a:r>
              <a:rPr lang="cs-CZ" dirty="0" smtClean="0"/>
              <a:t>funkcí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Nejpoužívanější </a:t>
            </a:r>
            <a:r>
              <a:rPr lang="cs-CZ" dirty="0"/>
              <a:t>jsou </a:t>
            </a:r>
            <a:r>
              <a:rPr lang="cs-CZ" dirty="0" smtClean="0"/>
              <a:t>tzv</a:t>
            </a:r>
            <a:r>
              <a:rPr lang="cs-CZ" dirty="0"/>
              <a:t>. </a:t>
            </a:r>
            <a:r>
              <a:rPr lang="cs-CZ" dirty="0" err="1"/>
              <a:t>Pierceova</a:t>
            </a:r>
            <a:r>
              <a:rPr lang="cs-CZ" dirty="0"/>
              <a:t> </a:t>
            </a:r>
            <a:r>
              <a:rPr lang="cs-CZ" dirty="0" smtClean="0"/>
              <a:t>funkce (NOR, logický součin a jeho negace) a tzv</a:t>
            </a:r>
            <a:r>
              <a:rPr lang="cs-CZ" dirty="0"/>
              <a:t>. </a:t>
            </a:r>
            <a:r>
              <a:rPr lang="cs-CZ" dirty="0" err="1"/>
              <a:t>Shefferova</a:t>
            </a:r>
            <a:r>
              <a:rPr lang="cs-CZ" dirty="0"/>
              <a:t> funkce </a:t>
            </a:r>
            <a:r>
              <a:rPr lang="cs-CZ" dirty="0" smtClean="0"/>
              <a:t>(NAND, logický součin a jeho negace).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Vytvoří </a:t>
            </a:r>
            <a:r>
              <a:rPr lang="cs-CZ" dirty="0"/>
              <a:t>se tak, že na výstup hradla AND </a:t>
            </a:r>
            <a:r>
              <a:rPr lang="cs-CZ" dirty="0" smtClean="0"/>
              <a:t>nebo </a:t>
            </a:r>
            <a:r>
              <a:rPr lang="cs-CZ" dirty="0"/>
              <a:t>OR připojíme </a:t>
            </a:r>
            <a:r>
              <a:rPr lang="cs-CZ" dirty="0" smtClean="0"/>
              <a:t>invertor.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err="1" smtClean="0"/>
              <a:t>Pierceova</a:t>
            </a:r>
            <a:r>
              <a:rPr lang="cs-CZ" dirty="0" smtClean="0"/>
              <a:t> a </a:t>
            </a:r>
            <a:r>
              <a:rPr lang="cs-CZ" dirty="0" err="1" smtClean="0"/>
              <a:t>Shefferova</a:t>
            </a:r>
            <a:r>
              <a:rPr lang="cs-CZ" dirty="0" smtClean="0"/>
              <a:t> funkce nepatří přímo mezi základní logické funkce.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Jsou tak často používané, že je někteří autoři řadí někdy mezi základní.</a:t>
            </a:r>
          </a:p>
        </p:txBody>
      </p:sp>
    </p:spTree>
    <p:extLst>
      <p:ext uri="{BB962C8B-B14F-4D97-AF65-F5344CB8AC3E}">
        <p14:creationId xmlns:p14="http://schemas.microsoft.com/office/powerpoint/2010/main" val="820188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8" grpId="0" animBg="1"/>
      <p:bldP spid="4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Pierceova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Shefferova</a:t>
            </a:r>
            <a:r>
              <a:rPr lang="cs-CZ" sz="2400" b="1" dirty="0" smtClean="0"/>
              <a:t> funkce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20000"/>
            <a:ext cx="4140000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Pierceova</a:t>
            </a:r>
            <a:r>
              <a:rPr lang="cs-CZ" dirty="0" smtClean="0"/>
              <a:t> (</a:t>
            </a:r>
            <a:r>
              <a:rPr lang="cs-CZ" dirty="0" err="1" smtClean="0"/>
              <a:t>pírsova</a:t>
            </a:r>
            <a:r>
              <a:rPr lang="cs-CZ" dirty="0" smtClean="0"/>
              <a:t>) funkce sdružuje logický </a:t>
            </a:r>
            <a:r>
              <a:rPr lang="cs-CZ" b="1" dirty="0" smtClean="0"/>
              <a:t>součet</a:t>
            </a:r>
            <a:r>
              <a:rPr lang="cs-CZ" dirty="0" smtClean="0"/>
              <a:t> a jeho </a:t>
            </a:r>
            <a:r>
              <a:rPr lang="cs-CZ" b="1" dirty="0" smtClean="0"/>
              <a:t>negaci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8749761"/>
              </p:ext>
            </p:extLst>
          </p:nvPr>
        </p:nvGraphicFramePr>
        <p:xfrm>
          <a:off x="1835696" y="2968352"/>
          <a:ext cx="1080000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00"/>
                <a:gridCol w="360000"/>
                <a:gridCol w="360000"/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b</a:t>
                      </a:r>
                      <a:endParaRPr lang="cs-CZ" sz="1800" b="1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359992" y="5025950"/>
            <a:ext cx="414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 err="1" smtClean="0"/>
              <a:t>Pierceova</a:t>
            </a:r>
            <a:r>
              <a:rPr lang="cs-CZ" dirty="0" smtClean="0"/>
              <a:t> funkce má výstupní výsledky </a:t>
            </a:r>
            <a:r>
              <a:rPr lang="cs-CZ" b="1" i="1" dirty="0" smtClean="0"/>
              <a:t>y</a:t>
            </a:r>
            <a:r>
              <a:rPr lang="cs-CZ" dirty="0" smtClean="0"/>
              <a:t> právě opačné než logický součet.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89965242"/>
              </p:ext>
            </p:extLst>
          </p:nvPr>
        </p:nvGraphicFramePr>
        <p:xfrm>
          <a:off x="1719089" y="2276872"/>
          <a:ext cx="1628775" cy="387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6" name="Rovnice" r:id="rId6" imgW="1015920" imgH="241200" progId="Equation.3">
                  <p:embed/>
                </p:oleObj>
              </mc:Choice>
              <mc:Fallback>
                <p:oleObj name="Rovnice" r:id="rId6" imgW="1015920" imgH="241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19089" y="2276872"/>
                        <a:ext cx="1628775" cy="38735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4680472" y="1620000"/>
            <a:ext cx="4140000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Shefferova</a:t>
            </a:r>
            <a:r>
              <a:rPr lang="cs-CZ" dirty="0" smtClean="0"/>
              <a:t> (</a:t>
            </a:r>
            <a:r>
              <a:rPr lang="cs-CZ" dirty="0" err="1" smtClean="0"/>
              <a:t>šéfrova</a:t>
            </a:r>
            <a:r>
              <a:rPr lang="cs-CZ" dirty="0" smtClean="0"/>
              <a:t>) funkce sdružuje logický </a:t>
            </a:r>
            <a:r>
              <a:rPr lang="cs-CZ" b="1" dirty="0" smtClean="0"/>
              <a:t>součin</a:t>
            </a:r>
            <a:r>
              <a:rPr lang="cs-CZ" dirty="0" smtClean="0"/>
              <a:t> a jeho </a:t>
            </a:r>
            <a:r>
              <a:rPr lang="cs-CZ" b="1" dirty="0" smtClean="0"/>
              <a:t>negaci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7460973"/>
              </p:ext>
            </p:extLst>
          </p:nvPr>
        </p:nvGraphicFramePr>
        <p:xfrm>
          <a:off x="6035700" y="2276872"/>
          <a:ext cx="1344612" cy="387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7" name="Rovnice" r:id="rId8" imgW="838080" imgH="241200" progId="Equation.3">
                  <p:embed/>
                </p:oleObj>
              </mc:Choice>
              <mc:Fallback>
                <p:oleObj name="Rovnice" r:id="rId8" imgW="838080" imgH="24120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35700" y="2276872"/>
                        <a:ext cx="1344612" cy="38735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4716016" y="5025950"/>
            <a:ext cx="414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 err="1" smtClean="0"/>
              <a:t>Sheffeova</a:t>
            </a:r>
            <a:r>
              <a:rPr lang="cs-CZ" dirty="0" smtClean="0"/>
              <a:t> funkce má výstupní výsledky </a:t>
            </a:r>
            <a:r>
              <a:rPr lang="cs-CZ" b="1" i="1" dirty="0" smtClean="0"/>
              <a:t>y</a:t>
            </a:r>
            <a:r>
              <a:rPr lang="cs-CZ" dirty="0" smtClean="0"/>
              <a:t> právě opačné než logický součin.</a:t>
            </a:r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8614588"/>
              </p:ext>
            </p:extLst>
          </p:nvPr>
        </p:nvGraphicFramePr>
        <p:xfrm>
          <a:off x="6156176" y="2968352"/>
          <a:ext cx="1080000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00"/>
                <a:gridCol w="360000"/>
                <a:gridCol w="360000"/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b</a:t>
                      </a:r>
                      <a:endParaRPr lang="cs-CZ" sz="1800" b="1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8688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7" grpId="0" animBg="1"/>
      <p:bldP spid="14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Značky pro kombinační logické obvody podle ČSN</a:t>
            </a:r>
            <a:endParaRPr lang="cs-CZ" sz="2400" b="1" dirty="0"/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2336731"/>
              </p:ext>
            </p:extLst>
          </p:nvPr>
        </p:nvGraphicFramePr>
        <p:xfrm>
          <a:off x="949325" y="2060575"/>
          <a:ext cx="1625600" cy="325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89" name="Rovnice" r:id="rId6" imgW="1015920" imgH="203040" progId="Equation.3">
                  <p:embed/>
                </p:oleObj>
              </mc:Choice>
              <mc:Fallback>
                <p:oleObj name="Rovnice" r:id="rId6" imgW="1015920" imgH="203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49325" y="2060575"/>
                        <a:ext cx="1625600" cy="325438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59840" y="1556792"/>
            <a:ext cx="2772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Logický součet, hradlo OR</a:t>
            </a:r>
          </a:p>
        </p:txBody>
      </p:sp>
      <p:graphicFrame>
        <p:nvGraphicFramePr>
          <p:cNvPr id="28" name="Objek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8566411"/>
              </p:ext>
            </p:extLst>
          </p:nvPr>
        </p:nvGraphicFramePr>
        <p:xfrm>
          <a:off x="3986213" y="2060575"/>
          <a:ext cx="1320800" cy="325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90" name="Rovnice" r:id="rId8" imgW="825480" imgH="203040" progId="Equation.3">
                  <p:embed/>
                </p:oleObj>
              </mc:Choice>
              <mc:Fallback>
                <p:oleObj name="Rovnice" r:id="rId8" imgW="825480" imgH="203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86213" y="2060575"/>
                        <a:ext cx="1320800" cy="325438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" name="TextovéPole 28"/>
          <p:cNvSpPr txBox="1"/>
          <p:nvPr/>
        </p:nvSpPr>
        <p:spPr>
          <a:xfrm>
            <a:off x="3203848" y="1556792"/>
            <a:ext cx="2772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Logický součin, hradlo AND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6048472" y="1556792"/>
            <a:ext cx="2772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Logická negace, invertor</a:t>
            </a:r>
          </a:p>
        </p:txBody>
      </p:sp>
      <p:graphicFrame>
        <p:nvGraphicFramePr>
          <p:cNvPr id="42" name="Objekt 4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4061404"/>
              </p:ext>
            </p:extLst>
          </p:nvPr>
        </p:nvGraphicFramePr>
        <p:xfrm>
          <a:off x="7020272" y="2069753"/>
          <a:ext cx="608013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91" name="Rovnice" r:id="rId10" imgW="380880" imgH="190440" progId="Equation.3">
                  <p:embed/>
                </p:oleObj>
              </mc:Choice>
              <mc:Fallback>
                <p:oleObj name="Rovnice" r:id="rId10" imgW="380880" imgH="1904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20272" y="2069753"/>
                        <a:ext cx="608013" cy="30480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8" name="Objekt 7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4193036"/>
              </p:ext>
            </p:extLst>
          </p:nvPr>
        </p:nvGraphicFramePr>
        <p:xfrm>
          <a:off x="1901976" y="4298269"/>
          <a:ext cx="1625600" cy="387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92" name="Rovnice" r:id="rId12" imgW="1015920" imgH="241200" progId="Equation.3">
                  <p:embed/>
                </p:oleObj>
              </mc:Choice>
              <mc:Fallback>
                <p:oleObj name="Rovnice" r:id="rId12" imgW="1015920" imgH="241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1976" y="4298269"/>
                        <a:ext cx="1625600" cy="38735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9" name="TextovéPole 78"/>
          <p:cNvSpPr txBox="1"/>
          <p:nvPr/>
        </p:nvSpPr>
        <p:spPr>
          <a:xfrm>
            <a:off x="1115616" y="3825144"/>
            <a:ext cx="324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Pierceova</a:t>
            </a:r>
            <a:r>
              <a:rPr lang="cs-CZ" dirty="0" smtClean="0"/>
              <a:t> funkce, hradlo NOR</a:t>
            </a:r>
          </a:p>
        </p:txBody>
      </p:sp>
      <p:sp>
        <p:nvSpPr>
          <p:cNvPr id="92" name="TextovéPole 91"/>
          <p:cNvSpPr txBox="1"/>
          <p:nvPr/>
        </p:nvSpPr>
        <p:spPr>
          <a:xfrm>
            <a:off x="4644008" y="3825144"/>
            <a:ext cx="324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Shefferova</a:t>
            </a:r>
            <a:r>
              <a:rPr lang="cs-CZ" dirty="0" smtClean="0"/>
              <a:t> funkce, hradlo NAND</a:t>
            </a:r>
          </a:p>
        </p:txBody>
      </p:sp>
      <p:graphicFrame>
        <p:nvGraphicFramePr>
          <p:cNvPr id="93" name="Objekt 9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2261330"/>
              </p:ext>
            </p:extLst>
          </p:nvPr>
        </p:nvGraphicFramePr>
        <p:xfrm>
          <a:off x="5627104" y="4301444"/>
          <a:ext cx="1320800" cy="387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93" name="Rovnice" r:id="rId14" imgW="825480" imgH="241200" progId="Equation.3">
                  <p:embed/>
                </p:oleObj>
              </mc:Choice>
              <mc:Fallback>
                <p:oleObj name="Rovnice" r:id="rId14" imgW="825480" imgH="241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27104" y="4301444"/>
                        <a:ext cx="1320800" cy="38735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06" name="Skupina 105"/>
          <p:cNvGrpSpPr/>
          <p:nvPr/>
        </p:nvGrpSpPr>
        <p:grpSpPr>
          <a:xfrm>
            <a:off x="5508104" y="4766862"/>
            <a:ext cx="1444969" cy="1115788"/>
            <a:chOff x="678759" y="1196752"/>
            <a:chExt cx="1444969" cy="1115788"/>
          </a:xfrm>
        </p:grpSpPr>
        <p:grpSp>
          <p:nvGrpSpPr>
            <p:cNvPr id="107" name="Skupina 106"/>
            <p:cNvGrpSpPr>
              <a:grpSpLocks noChangeAspect="1"/>
            </p:cNvGrpSpPr>
            <p:nvPr/>
          </p:nvGrpSpPr>
          <p:grpSpPr>
            <a:xfrm>
              <a:off x="1187621" y="1340768"/>
              <a:ext cx="701279" cy="900000"/>
              <a:chOff x="2914886" y="2420888"/>
              <a:chExt cx="504978" cy="648072"/>
            </a:xfrm>
          </p:grpSpPr>
          <p:sp>
            <p:nvSpPr>
              <p:cNvPr id="116" name="Obdélník 115"/>
              <p:cNvSpPr/>
              <p:nvPr/>
            </p:nvSpPr>
            <p:spPr>
              <a:xfrm>
                <a:off x="2914886" y="2420888"/>
                <a:ext cx="432978" cy="648072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7" name="Ovál 116"/>
              <p:cNvSpPr>
                <a:spLocks noChangeAspect="1"/>
              </p:cNvSpPr>
              <p:nvPr/>
            </p:nvSpPr>
            <p:spPr>
              <a:xfrm>
                <a:off x="3347864" y="2708920"/>
                <a:ext cx="72000" cy="72000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8" name="TextovéPole 117"/>
              <p:cNvSpPr txBox="1"/>
              <p:nvPr/>
            </p:nvSpPr>
            <p:spPr>
              <a:xfrm>
                <a:off x="3146486" y="2420888"/>
                <a:ext cx="201378" cy="307777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1400" b="1" dirty="0"/>
                  <a:t>&amp;</a:t>
                </a:r>
                <a:endParaRPr lang="cs-CZ" sz="1400" b="1" dirty="0" smtClean="0"/>
              </a:p>
            </p:txBody>
          </p:sp>
        </p:grpSp>
        <p:cxnSp>
          <p:nvCxnSpPr>
            <p:cNvPr id="108" name="Přímá spojnice 107"/>
            <p:cNvCxnSpPr/>
            <p:nvPr/>
          </p:nvCxnSpPr>
          <p:spPr>
            <a:xfrm flipV="1">
              <a:off x="1892663" y="1781571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flipV="1">
              <a:off x="945224" y="1412776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Přímá spojnice 109"/>
            <p:cNvCxnSpPr/>
            <p:nvPr/>
          </p:nvCxnSpPr>
          <p:spPr>
            <a:xfrm flipV="1">
              <a:off x="956952" y="1665232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Přímá spojnice 110"/>
            <p:cNvCxnSpPr/>
            <p:nvPr/>
          </p:nvCxnSpPr>
          <p:spPr>
            <a:xfrm flipV="1">
              <a:off x="956952" y="2132819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Přímá spojnice 111"/>
            <p:cNvCxnSpPr/>
            <p:nvPr/>
          </p:nvCxnSpPr>
          <p:spPr>
            <a:xfrm>
              <a:off x="1065392" y="1754534"/>
              <a:ext cx="0" cy="306314"/>
            </a:xfrm>
            <a:prstGeom prst="line">
              <a:avLst/>
            </a:prstGeom>
            <a:ln w="12700">
              <a:solidFill>
                <a:srgbClr val="00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3" name="TextovéPole 112"/>
            <p:cNvSpPr txBox="1"/>
            <p:nvPr/>
          </p:nvSpPr>
          <p:spPr>
            <a:xfrm>
              <a:off x="683568" y="1196752"/>
              <a:ext cx="298479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a</a:t>
              </a:r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678759" y="1484784"/>
              <a:ext cx="308098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b</a:t>
              </a:r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690113" y="1943208"/>
              <a:ext cx="308098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/>
                <a:t>n</a:t>
              </a:r>
              <a:endParaRPr lang="cs-CZ" b="1" dirty="0" smtClean="0"/>
            </a:p>
          </p:txBody>
        </p:sp>
      </p:grpSp>
      <p:grpSp>
        <p:nvGrpSpPr>
          <p:cNvPr id="119" name="Skupina 118"/>
          <p:cNvGrpSpPr/>
          <p:nvPr/>
        </p:nvGrpSpPr>
        <p:grpSpPr>
          <a:xfrm>
            <a:off x="1907704" y="4763656"/>
            <a:ext cx="1444969" cy="1115788"/>
            <a:chOff x="678759" y="1196752"/>
            <a:chExt cx="1444969" cy="1115788"/>
          </a:xfrm>
        </p:grpSpPr>
        <p:grpSp>
          <p:nvGrpSpPr>
            <p:cNvPr id="120" name="Skupina 119"/>
            <p:cNvGrpSpPr>
              <a:grpSpLocks noChangeAspect="1"/>
            </p:cNvGrpSpPr>
            <p:nvPr/>
          </p:nvGrpSpPr>
          <p:grpSpPr>
            <a:xfrm>
              <a:off x="1187621" y="1340768"/>
              <a:ext cx="701279" cy="900000"/>
              <a:chOff x="2914886" y="2420888"/>
              <a:chExt cx="504978" cy="648072"/>
            </a:xfrm>
          </p:grpSpPr>
          <p:sp>
            <p:nvSpPr>
              <p:cNvPr id="129" name="Obdélník 128"/>
              <p:cNvSpPr/>
              <p:nvPr/>
            </p:nvSpPr>
            <p:spPr>
              <a:xfrm>
                <a:off x="2914886" y="2420888"/>
                <a:ext cx="432978" cy="648072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0" name="Ovál 129"/>
              <p:cNvSpPr>
                <a:spLocks noChangeAspect="1"/>
              </p:cNvSpPr>
              <p:nvPr/>
            </p:nvSpPr>
            <p:spPr>
              <a:xfrm>
                <a:off x="3347864" y="2708920"/>
                <a:ext cx="72000" cy="72000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1" name="TextovéPole 130"/>
              <p:cNvSpPr txBox="1"/>
              <p:nvPr/>
            </p:nvSpPr>
            <p:spPr>
              <a:xfrm>
                <a:off x="3146486" y="2463965"/>
                <a:ext cx="201378" cy="221624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1400" b="1" dirty="0" smtClean="0"/>
                  <a:t>1</a:t>
                </a:r>
              </a:p>
            </p:txBody>
          </p:sp>
        </p:grpSp>
        <p:cxnSp>
          <p:nvCxnSpPr>
            <p:cNvPr id="121" name="Přímá spojnice 120"/>
            <p:cNvCxnSpPr/>
            <p:nvPr/>
          </p:nvCxnSpPr>
          <p:spPr>
            <a:xfrm flipV="1">
              <a:off x="1892663" y="1781571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Přímá spojnice 121"/>
            <p:cNvCxnSpPr/>
            <p:nvPr/>
          </p:nvCxnSpPr>
          <p:spPr>
            <a:xfrm flipV="1">
              <a:off x="956559" y="1412776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Přímá spojnice 122"/>
            <p:cNvCxnSpPr/>
            <p:nvPr/>
          </p:nvCxnSpPr>
          <p:spPr>
            <a:xfrm flipV="1">
              <a:off x="956952" y="1665232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Přímá spojnice 123"/>
            <p:cNvCxnSpPr/>
            <p:nvPr/>
          </p:nvCxnSpPr>
          <p:spPr>
            <a:xfrm flipV="1">
              <a:off x="956952" y="2132819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/>
            <p:cNvCxnSpPr/>
            <p:nvPr/>
          </p:nvCxnSpPr>
          <p:spPr>
            <a:xfrm>
              <a:off x="1065392" y="1754534"/>
              <a:ext cx="0" cy="306314"/>
            </a:xfrm>
            <a:prstGeom prst="line">
              <a:avLst/>
            </a:prstGeom>
            <a:ln w="12700">
              <a:solidFill>
                <a:srgbClr val="00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TextovéPole 125"/>
            <p:cNvSpPr txBox="1"/>
            <p:nvPr/>
          </p:nvSpPr>
          <p:spPr>
            <a:xfrm>
              <a:off x="683568" y="1196752"/>
              <a:ext cx="298479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a</a:t>
              </a:r>
            </a:p>
          </p:txBody>
        </p:sp>
        <p:sp>
          <p:nvSpPr>
            <p:cNvPr id="127" name="TextovéPole 126"/>
            <p:cNvSpPr txBox="1"/>
            <p:nvPr/>
          </p:nvSpPr>
          <p:spPr>
            <a:xfrm>
              <a:off x="678759" y="1484784"/>
              <a:ext cx="308098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b</a:t>
              </a:r>
            </a:p>
          </p:txBody>
        </p:sp>
        <p:sp>
          <p:nvSpPr>
            <p:cNvPr id="128" name="TextovéPole 127"/>
            <p:cNvSpPr txBox="1"/>
            <p:nvPr/>
          </p:nvSpPr>
          <p:spPr>
            <a:xfrm>
              <a:off x="690113" y="1943208"/>
              <a:ext cx="308098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/>
                <a:t>n</a:t>
              </a:r>
              <a:endParaRPr lang="cs-CZ" b="1" dirty="0" smtClean="0"/>
            </a:p>
          </p:txBody>
        </p:sp>
      </p:grpSp>
      <p:grpSp>
        <p:nvGrpSpPr>
          <p:cNvPr id="132" name="Skupina 131"/>
          <p:cNvGrpSpPr/>
          <p:nvPr/>
        </p:nvGrpSpPr>
        <p:grpSpPr>
          <a:xfrm>
            <a:off x="6516216" y="2609800"/>
            <a:ext cx="1440160" cy="900000"/>
            <a:chOff x="683568" y="1340768"/>
            <a:chExt cx="1440160" cy="900000"/>
          </a:xfrm>
        </p:grpSpPr>
        <p:grpSp>
          <p:nvGrpSpPr>
            <p:cNvPr id="133" name="Skupina 132"/>
            <p:cNvGrpSpPr>
              <a:grpSpLocks noChangeAspect="1"/>
            </p:cNvGrpSpPr>
            <p:nvPr/>
          </p:nvGrpSpPr>
          <p:grpSpPr>
            <a:xfrm>
              <a:off x="1187621" y="1340768"/>
              <a:ext cx="701279" cy="900000"/>
              <a:chOff x="2914886" y="2420888"/>
              <a:chExt cx="504978" cy="648072"/>
            </a:xfrm>
          </p:grpSpPr>
          <p:sp>
            <p:nvSpPr>
              <p:cNvPr id="137" name="Obdélník 136"/>
              <p:cNvSpPr/>
              <p:nvPr/>
            </p:nvSpPr>
            <p:spPr>
              <a:xfrm>
                <a:off x="2914886" y="2420888"/>
                <a:ext cx="432978" cy="648072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8" name="Ovál 137"/>
              <p:cNvSpPr>
                <a:spLocks noChangeAspect="1"/>
              </p:cNvSpPr>
              <p:nvPr/>
            </p:nvSpPr>
            <p:spPr>
              <a:xfrm>
                <a:off x="3347864" y="2708920"/>
                <a:ext cx="72000" cy="72000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9" name="TextovéPole 138"/>
              <p:cNvSpPr txBox="1"/>
              <p:nvPr/>
            </p:nvSpPr>
            <p:spPr>
              <a:xfrm>
                <a:off x="3146486" y="2463965"/>
                <a:ext cx="201378" cy="221624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1400" b="1" dirty="0" smtClean="0"/>
                  <a:t>1</a:t>
                </a:r>
              </a:p>
            </p:txBody>
          </p:sp>
        </p:grpSp>
        <p:cxnSp>
          <p:nvCxnSpPr>
            <p:cNvPr id="134" name="Přímá spojnice 133"/>
            <p:cNvCxnSpPr/>
            <p:nvPr/>
          </p:nvCxnSpPr>
          <p:spPr>
            <a:xfrm flipV="1">
              <a:off x="1892663" y="1781571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Přímá spojnice 134"/>
            <p:cNvCxnSpPr/>
            <p:nvPr/>
          </p:nvCxnSpPr>
          <p:spPr>
            <a:xfrm flipV="1">
              <a:off x="962808" y="1781608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6" name="TextovéPole 135"/>
            <p:cNvSpPr txBox="1"/>
            <p:nvPr/>
          </p:nvSpPr>
          <p:spPr>
            <a:xfrm>
              <a:off x="683568" y="1600752"/>
              <a:ext cx="298480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/>
                <a:t>a</a:t>
              </a:r>
              <a:endParaRPr lang="cs-CZ" b="1" dirty="0" smtClean="0"/>
            </a:p>
          </p:txBody>
        </p:sp>
      </p:grpSp>
      <p:grpSp>
        <p:nvGrpSpPr>
          <p:cNvPr id="140" name="Skupina 139"/>
          <p:cNvGrpSpPr/>
          <p:nvPr/>
        </p:nvGrpSpPr>
        <p:grpSpPr>
          <a:xfrm>
            <a:off x="3949710" y="2464848"/>
            <a:ext cx="1342370" cy="1115788"/>
            <a:chOff x="678759" y="1196752"/>
            <a:chExt cx="1342370" cy="1115788"/>
          </a:xfrm>
        </p:grpSpPr>
        <p:grpSp>
          <p:nvGrpSpPr>
            <p:cNvPr id="141" name="Skupina 140"/>
            <p:cNvGrpSpPr>
              <a:grpSpLocks noChangeAspect="1"/>
            </p:cNvGrpSpPr>
            <p:nvPr/>
          </p:nvGrpSpPr>
          <p:grpSpPr>
            <a:xfrm>
              <a:off x="1187619" y="1340768"/>
              <a:ext cx="601290" cy="900000"/>
              <a:chOff x="2914886" y="2420888"/>
              <a:chExt cx="432978" cy="648072"/>
            </a:xfrm>
          </p:grpSpPr>
          <p:sp>
            <p:nvSpPr>
              <p:cNvPr id="150" name="Obdélník 149"/>
              <p:cNvSpPr/>
              <p:nvPr/>
            </p:nvSpPr>
            <p:spPr>
              <a:xfrm>
                <a:off x="2914886" y="2420888"/>
                <a:ext cx="432978" cy="648072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1" name="TextovéPole 150"/>
              <p:cNvSpPr txBox="1"/>
              <p:nvPr/>
            </p:nvSpPr>
            <p:spPr>
              <a:xfrm>
                <a:off x="3146486" y="2420888"/>
                <a:ext cx="201378" cy="307777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1400" b="1" dirty="0"/>
                  <a:t>&amp;</a:t>
                </a:r>
                <a:endParaRPr lang="cs-CZ" sz="1400" b="1" dirty="0" smtClean="0"/>
              </a:p>
            </p:txBody>
          </p:sp>
        </p:grpSp>
        <p:cxnSp>
          <p:nvCxnSpPr>
            <p:cNvPr id="142" name="Přímá spojnice 141"/>
            <p:cNvCxnSpPr/>
            <p:nvPr/>
          </p:nvCxnSpPr>
          <p:spPr>
            <a:xfrm flipV="1">
              <a:off x="1790064" y="1781571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nice 142"/>
            <p:cNvCxnSpPr/>
            <p:nvPr/>
          </p:nvCxnSpPr>
          <p:spPr>
            <a:xfrm flipV="1">
              <a:off x="945224" y="1412776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Přímá spojnice 143"/>
            <p:cNvCxnSpPr/>
            <p:nvPr/>
          </p:nvCxnSpPr>
          <p:spPr>
            <a:xfrm flipV="1">
              <a:off x="956952" y="1665232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Přímá spojnice 144"/>
            <p:cNvCxnSpPr/>
            <p:nvPr/>
          </p:nvCxnSpPr>
          <p:spPr>
            <a:xfrm flipV="1">
              <a:off x="956952" y="2132819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Přímá spojnice 145"/>
            <p:cNvCxnSpPr/>
            <p:nvPr/>
          </p:nvCxnSpPr>
          <p:spPr>
            <a:xfrm>
              <a:off x="1065392" y="1754534"/>
              <a:ext cx="0" cy="306314"/>
            </a:xfrm>
            <a:prstGeom prst="line">
              <a:avLst/>
            </a:prstGeom>
            <a:ln w="12700">
              <a:solidFill>
                <a:srgbClr val="00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7" name="TextovéPole 146"/>
            <p:cNvSpPr txBox="1"/>
            <p:nvPr/>
          </p:nvSpPr>
          <p:spPr>
            <a:xfrm>
              <a:off x="683568" y="1196752"/>
              <a:ext cx="298479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a</a:t>
              </a:r>
            </a:p>
          </p:txBody>
        </p:sp>
        <p:sp>
          <p:nvSpPr>
            <p:cNvPr id="148" name="TextovéPole 147"/>
            <p:cNvSpPr txBox="1"/>
            <p:nvPr/>
          </p:nvSpPr>
          <p:spPr>
            <a:xfrm>
              <a:off x="678759" y="1484784"/>
              <a:ext cx="308098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b</a:t>
              </a:r>
            </a:p>
          </p:txBody>
        </p:sp>
        <p:sp>
          <p:nvSpPr>
            <p:cNvPr id="149" name="TextovéPole 148"/>
            <p:cNvSpPr txBox="1"/>
            <p:nvPr/>
          </p:nvSpPr>
          <p:spPr>
            <a:xfrm>
              <a:off x="690113" y="1943208"/>
              <a:ext cx="308098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/>
                <a:t>n</a:t>
              </a:r>
              <a:endParaRPr lang="cs-CZ" b="1" dirty="0" smtClean="0"/>
            </a:p>
          </p:txBody>
        </p:sp>
      </p:grpSp>
      <p:grpSp>
        <p:nvGrpSpPr>
          <p:cNvPr id="152" name="Skupina 151"/>
          <p:cNvGrpSpPr/>
          <p:nvPr/>
        </p:nvGrpSpPr>
        <p:grpSpPr>
          <a:xfrm>
            <a:off x="1043608" y="2466520"/>
            <a:ext cx="1342370" cy="1115788"/>
            <a:chOff x="678759" y="1196752"/>
            <a:chExt cx="1342370" cy="1115788"/>
          </a:xfrm>
        </p:grpSpPr>
        <p:grpSp>
          <p:nvGrpSpPr>
            <p:cNvPr id="153" name="Skupina 152"/>
            <p:cNvGrpSpPr>
              <a:grpSpLocks noChangeAspect="1"/>
            </p:cNvGrpSpPr>
            <p:nvPr/>
          </p:nvGrpSpPr>
          <p:grpSpPr>
            <a:xfrm>
              <a:off x="1187619" y="1340768"/>
              <a:ext cx="601290" cy="900000"/>
              <a:chOff x="2914886" y="2420888"/>
              <a:chExt cx="432978" cy="648072"/>
            </a:xfrm>
          </p:grpSpPr>
          <p:sp>
            <p:nvSpPr>
              <p:cNvPr id="162" name="Obdélník 161"/>
              <p:cNvSpPr/>
              <p:nvPr/>
            </p:nvSpPr>
            <p:spPr>
              <a:xfrm>
                <a:off x="2914886" y="2420888"/>
                <a:ext cx="432978" cy="648072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3" name="TextovéPole 162"/>
              <p:cNvSpPr txBox="1"/>
              <p:nvPr/>
            </p:nvSpPr>
            <p:spPr>
              <a:xfrm>
                <a:off x="3146486" y="2463965"/>
                <a:ext cx="201378" cy="221624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1400" b="1" dirty="0"/>
                  <a:t>1</a:t>
                </a:r>
                <a:endParaRPr lang="cs-CZ" sz="1400" b="1" dirty="0" smtClean="0"/>
              </a:p>
            </p:txBody>
          </p:sp>
        </p:grpSp>
        <p:cxnSp>
          <p:nvCxnSpPr>
            <p:cNvPr id="154" name="Přímá spojnice 153"/>
            <p:cNvCxnSpPr/>
            <p:nvPr/>
          </p:nvCxnSpPr>
          <p:spPr>
            <a:xfrm flipV="1">
              <a:off x="1790064" y="1781571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Přímá spojnice 154"/>
            <p:cNvCxnSpPr/>
            <p:nvPr/>
          </p:nvCxnSpPr>
          <p:spPr>
            <a:xfrm flipV="1">
              <a:off x="945224" y="1412776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/>
            <p:cNvCxnSpPr/>
            <p:nvPr/>
          </p:nvCxnSpPr>
          <p:spPr>
            <a:xfrm flipV="1">
              <a:off x="956952" y="1665232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Přímá spojnice 156"/>
            <p:cNvCxnSpPr/>
            <p:nvPr/>
          </p:nvCxnSpPr>
          <p:spPr>
            <a:xfrm flipV="1">
              <a:off x="956952" y="2132819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Přímá spojnice 157"/>
            <p:cNvCxnSpPr/>
            <p:nvPr/>
          </p:nvCxnSpPr>
          <p:spPr>
            <a:xfrm>
              <a:off x="1065392" y="1754534"/>
              <a:ext cx="0" cy="306314"/>
            </a:xfrm>
            <a:prstGeom prst="line">
              <a:avLst/>
            </a:prstGeom>
            <a:ln w="12700">
              <a:solidFill>
                <a:srgbClr val="00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9" name="TextovéPole 158"/>
            <p:cNvSpPr txBox="1"/>
            <p:nvPr/>
          </p:nvSpPr>
          <p:spPr>
            <a:xfrm>
              <a:off x="683568" y="1196752"/>
              <a:ext cx="298479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a</a:t>
              </a:r>
            </a:p>
          </p:txBody>
        </p:sp>
        <p:sp>
          <p:nvSpPr>
            <p:cNvPr id="160" name="TextovéPole 159"/>
            <p:cNvSpPr txBox="1"/>
            <p:nvPr/>
          </p:nvSpPr>
          <p:spPr>
            <a:xfrm>
              <a:off x="678759" y="1484784"/>
              <a:ext cx="308098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b</a:t>
              </a:r>
            </a:p>
          </p:txBody>
        </p:sp>
        <p:sp>
          <p:nvSpPr>
            <p:cNvPr id="161" name="TextovéPole 160"/>
            <p:cNvSpPr txBox="1"/>
            <p:nvPr/>
          </p:nvSpPr>
          <p:spPr>
            <a:xfrm>
              <a:off x="690113" y="1943208"/>
              <a:ext cx="308098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/>
                <a:t>n</a:t>
              </a:r>
              <a:endParaRPr lang="cs-CZ" b="1" dirty="0" smtClean="0"/>
            </a:p>
          </p:txBody>
        </p:sp>
      </p:grpSp>
    </p:spTree>
    <p:extLst>
      <p:ext uri="{BB962C8B-B14F-4D97-AF65-F5344CB8AC3E}">
        <p14:creationId xmlns:p14="http://schemas.microsoft.com/office/powerpoint/2010/main" val="2058695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29" grpId="0" animBg="1"/>
      <p:bldP spid="41" grpId="0" animBg="1"/>
      <p:bldP spid="79" grpId="0" animBg="1"/>
      <p:bldP spid="9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Integrovaný obvod typu 7400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214" y="3573016"/>
            <a:ext cx="4133850" cy="2324100"/>
          </a:xfrm>
          <a:prstGeom prst="rect">
            <a:avLst/>
          </a:prstGeom>
        </p:spPr>
      </p:pic>
      <p:sp>
        <p:nvSpPr>
          <p:cNvPr id="73" name="TextovéPole 72"/>
          <p:cNvSpPr txBox="1"/>
          <p:nvPr/>
        </p:nvSpPr>
        <p:spPr>
          <a:xfrm>
            <a:off x="360000" y="1628800"/>
            <a:ext cx="8460000" cy="132343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Obsahuje 4 dvouvstupová hradla NAND.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Má 14 vývodů (4 hradla po 3 vývodech, 2 vývody pro napájení).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Pouzdro DIL (</a:t>
            </a:r>
            <a:r>
              <a:rPr lang="cs-CZ" sz="2000" dirty="0" err="1" smtClean="0"/>
              <a:t>Dual</a:t>
            </a:r>
            <a:r>
              <a:rPr lang="cs-CZ" sz="2000" dirty="0" smtClean="0"/>
              <a:t> In Line).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Pájí se do desky nebo zasouvá do patice (snazší výměna).</a:t>
            </a:r>
            <a:endParaRPr lang="cs-CZ" sz="2000" dirty="0"/>
          </a:p>
        </p:txBody>
      </p:sp>
      <p:pic>
        <p:nvPicPr>
          <p:cNvPr id="11269" name="Picture 5" descr="http://telefon.unas.cz/e/integrovane%20obvody/mh7400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429000"/>
            <a:ext cx="20574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TextovéPole 73"/>
          <p:cNvSpPr txBox="1"/>
          <p:nvPr/>
        </p:nvSpPr>
        <p:spPr>
          <a:xfrm>
            <a:off x="1974241" y="3100898"/>
            <a:ext cx="2165711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Fotografie obvodu</a:t>
            </a:r>
            <a:endParaRPr lang="cs-CZ" sz="20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5868144" y="3100898"/>
            <a:ext cx="1933972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Zapojení vývodů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17689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3" grpId="0" animBg="1"/>
      <p:bldP spid="74" grpId="0" animBg="1"/>
      <p:bldP spid="7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6530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 označení některých Integrovaných obvodů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3" name="TextovéPole 72"/>
          <p:cNvSpPr txBox="1"/>
          <p:nvPr/>
        </p:nvSpPr>
        <p:spPr>
          <a:xfrm>
            <a:off x="360000" y="1587564"/>
            <a:ext cx="8460000" cy="37856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7400</a:t>
            </a:r>
            <a:r>
              <a:rPr lang="cs-CZ" sz="2000" dirty="0"/>
              <a:t>	4x dvouvstupové NAND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7402</a:t>
            </a:r>
            <a:r>
              <a:rPr lang="cs-CZ" sz="2000" dirty="0"/>
              <a:t>	4x dvouvstupové NOR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7410</a:t>
            </a:r>
            <a:r>
              <a:rPr lang="cs-CZ" sz="2000" dirty="0"/>
              <a:t>	3x třívstupové NAND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7420</a:t>
            </a:r>
            <a:r>
              <a:rPr lang="cs-CZ" sz="2000" dirty="0"/>
              <a:t>	2x čtyřvstupové NAND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7427</a:t>
            </a:r>
            <a:r>
              <a:rPr lang="cs-CZ" sz="2000" dirty="0"/>
              <a:t>	3x třívstupové NOR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7408</a:t>
            </a:r>
            <a:r>
              <a:rPr lang="cs-CZ" sz="2000" dirty="0"/>
              <a:t>	1x osmivstupové NAND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7404</a:t>
            </a:r>
            <a:r>
              <a:rPr lang="cs-CZ" sz="2000" dirty="0"/>
              <a:t>	6x </a:t>
            </a:r>
            <a:r>
              <a:rPr lang="cs-CZ" sz="2000" dirty="0" smtClean="0"/>
              <a:t>invertor</a:t>
            </a:r>
          </a:p>
          <a:p>
            <a:endParaRPr lang="cs-CZ" sz="2000" dirty="0"/>
          </a:p>
          <a:p>
            <a:r>
              <a:rPr lang="cs-CZ" sz="2000" dirty="0" smtClean="0"/>
              <a:t>První písmena označují výrobce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SN	Texas Instruments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MH	Tesla Rožnov (před rokem 1989)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apod.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1275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28800"/>
            <a:ext cx="8460000" cy="317009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Jakých hodnot může nabývat logická proměnná?</a:t>
            </a:r>
          </a:p>
          <a:p>
            <a:r>
              <a:rPr lang="cs-CZ" sz="2000" dirty="0"/>
              <a:t>Jakých hodnot může nabývat </a:t>
            </a:r>
            <a:r>
              <a:rPr lang="cs-CZ" sz="2000" dirty="0" smtClean="0"/>
              <a:t>logická funkce?</a:t>
            </a:r>
          </a:p>
          <a:p>
            <a:r>
              <a:rPr lang="cs-CZ" sz="2000" dirty="0" smtClean="0"/>
              <a:t>Jaké další funkce lze vytvořit ze základních logických funkcí?</a:t>
            </a:r>
          </a:p>
          <a:p>
            <a:r>
              <a:rPr lang="cs-CZ" sz="2000" dirty="0" smtClean="0"/>
              <a:t>Jak ze základní funkce vytvoříme </a:t>
            </a:r>
            <a:r>
              <a:rPr lang="cs-CZ" sz="2000" dirty="0" err="1" smtClean="0"/>
              <a:t>Pierceovu</a:t>
            </a:r>
            <a:r>
              <a:rPr lang="cs-CZ" sz="2000" dirty="0" smtClean="0"/>
              <a:t> a </a:t>
            </a:r>
            <a:r>
              <a:rPr lang="cs-CZ" sz="2000" dirty="0" err="1" smtClean="0"/>
              <a:t>Shefferovu</a:t>
            </a:r>
            <a:r>
              <a:rPr lang="cs-CZ" sz="2000" dirty="0" smtClean="0"/>
              <a:t> funkci?</a:t>
            </a:r>
          </a:p>
          <a:p>
            <a:r>
              <a:rPr lang="cs-CZ" sz="2000" dirty="0" smtClean="0"/>
              <a:t>Definujte </a:t>
            </a:r>
            <a:r>
              <a:rPr lang="cs-CZ" sz="2000" dirty="0" err="1" smtClean="0"/>
              <a:t>Pierceovu</a:t>
            </a:r>
            <a:r>
              <a:rPr lang="cs-CZ" sz="2000" dirty="0" smtClean="0"/>
              <a:t> funkci.</a:t>
            </a:r>
          </a:p>
          <a:p>
            <a:r>
              <a:rPr lang="cs-CZ" sz="2000" dirty="0"/>
              <a:t>Definujte </a:t>
            </a:r>
            <a:r>
              <a:rPr lang="cs-CZ" sz="2000" dirty="0" err="1" smtClean="0"/>
              <a:t>Shefferovu</a:t>
            </a:r>
            <a:r>
              <a:rPr lang="cs-CZ" sz="2000" dirty="0" smtClean="0"/>
              <a:t> funkci.</a:t>
            </a:r>
          </a:p>
          <a:p>
            <a:r>
              <a:rPr lang="cs-CZ" sz="2000" dirty="0" smtClean="0"/>
              <a:t>Vytvořte tabulku </a:t>
            </a:r>
            <a:r>
              <a:rPr lang="cs-CZ" sz="2000" dirty="0" err="1" smtClean="0"/>
              <a:t>Pierceovy</a:t>
            </a:r>
            <a:r>
              <a:rPr lang="cs-CZ" sz="2000" dirty="0" smtClean="0"/>
              <a:t> funkce pro 3 vstupní proměnné.</a:t>
            </a:r>
          </a:p>
          <a:p>
            <a:r>
              <a:rPr lang="cs-CZ" sz="2000" dirty="0"/>
              <a:t>Vytvořte tabulku </a:t>
            </a:r>
            <a:r>
              <a:rPr lang="cs-CZ" sz="2000" dirty="0" err="1" smtClean="0"/>
              <a:t>Shefferovy</a:t>
            </a:r>
            <a:r>
              <a:rPr lang="cs-CZ" sz="2000" dirty="0" smtClean="0"/>
              <a:t> </a:t>
            </a:r>
            <a:r>
              <a:rPr lang="cs-CZ" sz="2000" dirty="0"/>
              <a:t>funkce pro 3 vstupní proměnné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Co je hradlo?</a:t>
            </a:r>
          </a:p>
          <a:p>
            <a:r>
              <a:rPr lang="cs-CZ" sz="2000" dirty="0" smtClean="0"/>
              <a:t>Co je integrovaný obvod?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2764</TotalTime>
  <Words>853</Words>
  <Application>Microsoft Office PowerPoint</Application>
  <PresentationFormat>Předvádění na obrazovce (4:3)</PresentationFormat>
  <Paragraphs>285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Rovnice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165</cp:revision>
  <dcterms:created xsi:type="dcterms:W3CDTF">2010-11-01T23:40:31Z</dcterms:created>
  <dcterms:modified xsi:type="dcterms:W3CDTF">2014-01-30T07:56:26Z</dcterms:modified>
</cp:coreProperties>
</file>