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5" r:id="rId3"/>
    <p:sldId id="280" r:id="rId4"/>
    <p:sldId id="288" r:id="rId5"/>
    <p:sldId id="291" r:id="rId6"/>
    <p:sldId id="279" r:id="rId7"/>
    <p:sldId id="292" r:id="rId8"/>
    <p:sldId id="290" r:id="rId9"/>
    <p:sldId id="289" r:id="rId10"/>
    <p:sldId id="287" r:id="rId11"/>
    <p:sldId id="278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6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Relationship Id="rId4" Type="http://schemas.openxmlformats.org/officeDocument/2006/relationships/image" Target="../media/image14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image" Target="../media/image16.wmf"/><Relationship Id="rId5" Type="http://schemas.openxmlformats.org/officeDocument/2006/relationships/image" Target="../media/image19.wmf"/><Relationship Id="rId4" Type="http://schemas.openxmlformats.org/officeDocument/2006/relationships/image" Target="../media/image8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30. 1. 2014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30. 1. 2014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30. 1. 2014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30. 1. 2014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.bin"/><Relationship Id="rId13" Type="http://schemas.openxmlformats.org/officeDocument/2006/relationships/image" Target="../media/image7.wmf"/><Relationship Id="rId3" Type="http://schemas.openxmlformats.org/officeDocument/2006/relationships/image" Target="../media/image2.png"/><Relationship Id="rId7" Type="http://schemas.openxmlformats.org/officeDocument/2006/relationships/image" Target="../media/image4.wmf"/><Relationship Id="rId12" Type="http://schemas.openxmlformats.org/officeDocument/2006/relationships/oleObject" Target="../embeddings/oleObject4.bin"/><Relationship Id="rId17" Type="http://schemas.openxmlformats.org/officeDocument/2006/relationships/image" Target="../media/image9.wmf"/><Relationship Id="rId2" Type="http://schemas.openxmlformats.org/officeDocument/2006/relationships/slideLayout" Target="../slideLayouts/slideLayout1.xml"/><Relationship Id="rId16" Type="http://schemas.openxmlformats.org/officeDocument/2006/relationships/oleObject" Target="../embeddings/oleObject6.bin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11" Type="http://schemas.openxmlformats.org/officeDocument/2006/relationships/image" Target="../media/image6.wmf"/><Relationship Id="rId5" Type="http://schemas.openxmlformats.org/officeDocument/2006/relationships/image" Target="../media/image1.jpeg"/><Relationship Id="rId15" Type="http://schemas.openxmlformats.org/officeDocument/2006/relationships/image" Target="../media/image8.wmf"/><Relationship Id="rId10" Type="http://schemas.openxmlformats.org/officeDocument/2006/relationships/oleObject" Target="../embeddings/oleObject3.bin"/><Relationship Id="rId4" Type="http://schemas.openxmlformats.org/officeDocument/2006/relationships/image" Target="../media/image3.jpg"/><Relationship Id="rId9" Type="http://schemas.openxmlformats.org/officeDocument/2006/relationships/image" Target="../media/image5.wmf"/><Relationship Id="rId14" Type="http://schemas.openxmlformats.org/officeDocument/2006/relationships/oleObject" Target="../embeddings/oleObject5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0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7.bin"/><Relationship Id="rId5" Type="http://schemas.openxmlformats.org/officeDocument/2006/relationships/image" Target="../media/image1.jpeg"/><Relationship Id="rId4" Type="http://schemas.openxmlformats.org/officeDocument/2006/relationships/image" Target="../media/image3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9.bin"/><Relationship Id="rId13" Type="http://schemas.openxmlformats.org/officeDocument/2006/relationships/image" Target="../media/image14.wmf"/><Relationship Id="rId3" Type="http://schemas.openxmlformats.org/officeDocument/2006/relationships/image" Target="../media/image2.png"/><Relationship Id="rId7" Type="http://schemas.openxmlformats.org/officeDocument/2006/relationships/image" Target="../media/image11.wmf"/><Relationship Id="rId12" Type="http://schemas.openxmlformats.org/officeDocument/2006/relationships/oleObject" Target="../embeddings/oleObject1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8.bin"/><Relationship Id="rId11" Type="http://schemas.openxmlformats.org/officeDocument/2006/relationships/image" Target="../media/image13.wmf"/><Relationship Id="rId5" Type="http://schemas.openxmlformats.org/officeDocument/2006/relationships/image" Target="../media/image1.jpeg"/><Relationship Id="rId10" Type="http://schemas.openxmlformats.org/officeDocument/2006/relationships/oleObject" Target="../embeddings/oleObject10.bin"/><Relationship Id="rId4" Type="http://schemas.openxmlformats.org/officeDocument/2006/relationships/image" Target="../media/image3.jpg"/><Relationship Id="rId9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5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2.bin"/><Relationship Id="rId5" Type="http://schemas.openxmlformats.org/officeDocument/2006/relationships/image" Target="../media/image1.jpeg"/><Relationship Id="rId4" Type="http://schemas.openxmlformats.org/officeDocument/2006/relationships/image" Target="../media/image3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13" Type="http://schemas.openxmlformats.org/officeDocument/2006/relationships/oleObject" Target="../embeddings/oleObject17.bin"/><Relationship Id="rId3" Type="http://schemas.openxmlformats.org/officeDocument/2006/relationships/image" Target="../media/image2.png"/><Relationship Id="rId7" Type="http://schemas.openxmlformats.org/officeDocument/2006/relationships/oleObject" Target="../embeddings/oleObject14.bin"/><Relationship Id="rId12" Type="http://schemas.openxmlformats.org/officeDocument/2006/relationships/image" Target="../media/image8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16.wmf"/><Relationship Id="rId11" Type="http://schemas.openxmlformats.org/officeDocument/2006/relationships/oleObject" Target="../embeddings/oleObject16.bin"/><Relationship Id="rId5" Type="http://schemas.openxmlformats.org/officeDocument/2006/relationships/oleObject" Target="../embeddings/oleObject13.bin"/><Relationship Id="rId10" Type="http://schemas.openxmlformats.org/officeDocument/2006/relationships/image" Target="../media/image18.wmf"/><Relationship Id="rId4" Type="http://schemas.openxmlformats.org/officeDocument/2006/relationships/image" Target="../media/image3.jpg"/><Relationship Id="rId9" Type="http://schemas.openxmlformats.org/officeDocument/2006/relationships/oleObject" Target="../embeddings/oleObject15.bin"/><Relationship Id="rId14" Type="http://schemas.openxmlformats.org/officeDocument/2006/relationships/image" Target="../media/image1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1933288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08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Postup realizace kombinačních logických obvodů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Booleova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algebra, 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Karnaughova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mapa, dvojí negace, hradlo, integrovaný obvod, pouzdro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Elektronika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Karel </a:t>
                      </a:r>
                      <a:r>
                        <a:rPr lang="cs-CZ" sz="1200" dirty="0" err="1" smtClean="0">
                          <a:effectLst/>
                        </a:rPr>
                        <a:t>Filas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Čeština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dataprojektor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4. ročník, žáci 18 – 19 let, maturitní obor Mechanik seřizovač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snímek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Kombinační logické obvody - realizace</a:t>
            </a:r>
            <a:endParaRPr lang="cs-CZ" sz="28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VY_32_INOVACE_08_157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Realizace kombinačních logických obvodů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18922"/>
            <a:ext cx="8460000" cy="424731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Realizací rozumíme stanovení výsledného obvodu. Před realizací funkci minimalizujeme na </a:t>
            </a:r>
            <a:r>
              <a:rPr lang="cs-CZ" dirty="0"/>
              <a:t>co </a:t>
            </a:r>
            <a:r>
              <a:rPr lang="cs-CZ" dirty="0" smtClean="0"/>
              <a:t>nejjednodušší tvar.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Funkci získáme ze zadání úlohy.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Použijeme úpravu pomocí pravidel a zákonů </a:t>
            </a:r>
            <a:r>
              <a:rPr lang="cs-CZ" dirty="0" err="1"/>
              <a:t>Booleovy</a:t>
            </a:r>
            <a:r>
              <a:rPr lang="cs-CZ" dirty="0"/>
              <a:t> algebry nebo </a:t>
            </a:r>
            <a:r>
              <a:rPr lang="cs-CZ" dirty="0" err="1"/>
              <a:t>Karnaughovu</a:t>
            </a:r>
            <a:r>
              <a:rPr lang="cs-CZ" dirty="0"/>
              <a:t> mapu. </a:t>
            </a:r>
          </a:p>
          <a:p>
            <a:r>
              <a:rPr lang="cs-CZ" dirty="0"/>
              <a:t> </a:t>
            </a:r>
          </a:p>
          <a:p>
            <a:r>
              <a:rPr lang="cs-CZ" b="1" dirty="0"/>
              <a:t>Častý postup</a:t>
            </a:r>
            <a:endParaRPr lang="cs-CZ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Zjednodušenou </a:t>
            </a:r>
            <a:r>
              <a:rPr lang="cs-CZ" dirty="0"/>
              <a:t>funkci </a:t>
            </a:r>
            <a:r>
              <a:rPr lang="cs-CZ" dirty="0" smtClean="0"/>
              <a:t>převedeme </a:t>
            </a:r>
            <a:r>
              <a:rPr lang="cs-CZ" dirty="0"/>
              <a:t>do tvaru negace součtů nebo negace součinů</a:t>
            </a:r>
            <a:r>
              <a:rPr lang="cs-CZ" dirty="0" smtClean="0"/>
              <a:t>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Na </a:t>
            </a:r>
            <a:r>
              <a:rPr lang="cs-CZ" dirty="0"/>
              <a:t>minimalizovanou funkci použijeme pravidlo dvojí </a:t>
            </a:r>
            <a:r>
              <a:rPr lang="cs-CZ" dirty="0" smtClean="0"/>
              <a:t>negace.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Potom </a:t>
            </a:r>
            <a:r>
              <a:rPr lang="cs-CZ" dirty="0"/>
              <a:t>můžeme pro realizaci použít </a:t>
            </a:r>
            <a:r>
              <a:rPr lang="cs-CZ" dirty="0" smtClean="0"/>
              <a:t>buď obvody </a:t>
            </a:r>
            <a:r>
              <a:rPr lang="cs-CZ" dirty="0" err="1"/>
              <a:t>Pierceovy</a:t>
            </a:r>
            <a:r>
              <a:rPr lang="cs-CZ" dirty="0"/>
              <a:t> nebo </a:t>
            </a:r>
            <a:r>
              <a:rPr lang="cs-CZ" dirty="0" err="1"/>
              <a:t>Shefferovy</a:t>
            </a:r>
            <a:r>
              <a:rPr lang="cs-CZ" dirty="0"/>
              <a:t> </a:t>
            </a:r>
            <a:r>
              <a:rPr lang="cs-CZ" dirty="0" smtClean="0"/>
              <a:t>funkce, tedy použijeme obvody </a:t>
            </a:r>
            <a:r>
              <a:rPr lang="cs-CZ" b="1" dirty="0" smtClean="0"/>
              <a:t>jednoho</a:t>
            </a:r>
            <a:r>
              <a:rPr lang="cs-CZ" dirty="0" smtClean="0"/>
              <a:t> typu.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Poznámka</a:t>
            </a:r>
          </a:p>
          <a:p>
            <a:r>
              <a:rPr lang="cs-CZ" dirty="0" smtClean="0"/>
              <a:t>Dvojí </a:t>
            </a:r>
            <a:r>
              <a:rPr lang="cs-CZ" dirty="0"/>
              <a:t>negaci nemusíme použít, </a:t>
            </a:r>
            <a:r>
              <a:rPr lang="cs-CZ" dirty="0" smtClean="0"/>
              <a:t>v praktickém zapojení budou pak ale použity prvky součtové (OR), součinové (AND) a negace (NOT).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73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Příklad minimalizace logické funkce úpravou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556792"/>
            <a:ext cx="8460000" cy="443198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Minimalizujte </a:t>
            </a:r>
            <a:r>
              <a:rPr lang="cs-CZ" dirty="0"/>
              <a:t>zadanou funkci úpravou výrazu a nakreslete schéma pro </a:t>
            </a:r>
            <a:r>
              <a:rPr lang="cs-CZ" dirty="0" smtClean="0"/>
              <a:t>realizaci. Pro zapojení jsou k dispozici členy NOR, NAND, invertor.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Roznásobíme závorky</a:t>
            </a:r>
          </a:p>
          <a:p>
            <a:r>
              <a:rPr lang="cs-CZ" dirty="0" smtClean="0"/>
              <a:t>Použijeme pravidlo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Aplikujeme pravidlo dvojí negace. Negujeme obě strany výrazu.</a:t>
            </a:r>
          </a:p>
          <a:p>
            <a:endParaRPr lang="cs-CZ" dirty="0" smtClean="0"/>
          </a:p>
          <a:p>
            <a:pPr>
              <a:spcBef>
                <a:spcPts val="1200"/>
              </a:spcBef>
            </a:pPr>
            <a:r>
              <a:rPr lang="cs-CZ" dirty="0" smtClean="0"/>
              <a:t>Výraz </a:t>
            </a:r>
            <a:r>
              <a:rPr lang="cs-CZ" dirty="0"/>
              <a:t>upravíme pomocí </a:t>
            </a:r>
            <a:r>
              <a:rPr lang="cs-CZ" dirty="0" smtClean="0"/>
              <a:t>De Morganova zákona.</a:t>
            </a:r>
          </a:p>
          <a:p>
            <a:endParaRPr lang="cs-CZ" dirty="0" smtClean="0"/>
          </a:p>
          <a:p>
            <a:pPr>
              <a:spcBef>
                <a:spcPts val="1200"/>
              </a:spcBef>
            </a:pPr>
            <a:r>
              <a:rPr lang="cs-CZ" dirty="0" smtClean="0"/>
              <a:t>Pro </a:t>
            </a:r>
            <a:r>
              <a:rPr lang="cs-CZ" dirty="0"/>
              <a:t>zachování původní logické hodnoty musíme udělat druhou </a:t>
            </a:r>
            <a:r>
              <a:rPr lang="cs-CZ" dirty="0" smtClean="0"/>
              <a:t>negaci.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43054258"/>
              </p:ext>
            </p:extLst>
          </p:nvPr>
        </p:nvGraphicFramePr>
        <p:xfrm>
          <a:off x="3578309" y="2204976"/>
          <a:ext cx="2001803" cy="10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37" name="Rovnice" r:id="rId6" imgW="1346200" imgH="673100" progId="Equation.3">
                  <p:embed/>
                </p:oleObj>
              </mc:Choice>
              <mc:Fallback>
                <p:oleObj name="Rovnice" r:id="rId6" imgW="1346200" imgH="673100" progId="Equation.3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78309" y="2204976"/>
                        <a:ext cx="2001803" cy="1008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64375683"/>
              </p:ext>
            </p:extLst>
          </p:nvPr>
        </p:nvGraphicFramePr>
        <p:xfrm>
          <a:off x="2327424" y="2564904"/>
          <a:ext cx="660400" cy="266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38" name="Rovnice" r:id="rId8" imgW="444240" imgH="177480" progId="Equation.3">
                  <p:embed/>
                </p:oleObj>
              </mc:Choice>
              <mc:Fallback>
                <p:oleObj name="Rovnice" r:id="rId8" imgW="444240" imgH="177480" progId="Equation.3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27424" y="2564904"/>
                        <a:ext cx="660400" cy="266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2" name="Obj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77479243"/>
              </p:ext>
            </p:extLst>
          </p:nvPr>
        </p:nvGraphicFramePr>
        <p:xfrm>
          <a:off x="3581472" y="3717072"/>
          <a:ext cx="1569600" cy="36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39" name="Rovnice" r:id="rId10" imgW="1040948" imgH="241195" progId="Equation.3">
                  <p:embed/>
                </p:oleObj>
              </mc:Choice>
              <mc:Fallback>
                <p:oleObj name="Rovnice" r:id="rId10" imgW="1040948" imgH="241195" progId="Equation.3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81472" y="3717072"/>
                        <a:ext cx="1569600" cy="360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62723360"/>
              </p:ext>
            </p:extLst>
          </p:nvPr>
        </p:nvGraphicFramePr>
        <p:xfrm>
          <a:off x="3581472" y="4391480"/>
          <a:ext cx="1382400" cy="36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40" name="Rovnice" r:id="rId12" imgW="914400" imgH="241300" progId="Equation.3">
                  <p:embed/>
                </p:oleObj>
              </mc:Choice>
              <mc:Fallback>
                <p:oleObj name="Rovnice" r:id="rId12" imgW="914400" imgH="241300" progId="Equation.3">
                  <p:embed/>
                  <p:pic>
                    <p:nvPicPr>
                      <p:cNvPr id="0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81472" y="4391480"/>
                        <a:ext cx="1382400" cy="360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7" name="Objek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12244586"/>
              </p:ext>
            </p:extLst>
          </p:nvPr>
        </p:nvGraphicFramePr>
        <p:xfrm>
          <a:off x="7028717" y="4788360"/>
          <a:ext cx="573088" cy="320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41" name="Rovnice" r:id="rId14" imgW="380880" imgH="215640" progId="Equation.3">
                  <p:embed/>
                </p:oleObj>
              </mc:Choice>
              <mc:Fallback>
                <p:oleObj name="Rovnice" r:id="rId14" imgW="380880" imgH="215640" progId="Equation.3">
                  <p:embed/>
                  <p:pic>
                    <p:nvPicPr>
                      <p:cNvPr id="0" name="Objec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28717" y="4788360"/>
                        <a:ext cx="573088" cy="3206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2" name="Objekt 2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85241618"/>
              </p:ext>
            </p:extLst>
          </p:nvPr>
        </p:nvGraphicFramePr>
        <p:xfrm>
          <a:off x="3582988" y="5085184"/>
          <a:ext cx="1398587" cy="749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42" name="Rovnice" r:id="rId16" imgW="901440" imgH="482400" progId="Equation.3">
                  <p:embed/>
                </p:oleObj>
              </mc:Choice>
              <mc:Fallback>
                <p:oleObj name="Rovnice" r:id="rId16" imgW="901440" imgH="482400" progId="Equation.3">
                  <p:embed/>
                  <p:pic>
                    <p:nvPicPr>
                      <p:cNvPr id="0" name="Object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82988" y="5085184"/>
                        <a:ext cx="1398587" cy="749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73401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Schéma zapojení obvodu</a:t>
            </a:r>
            <a:endParaRPr lang="cs-CZ" sz="2400" b="1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3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6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1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113" name="Skupina 112"/>
          <p:cNvGrpSpPr>
            <a:grpSpLocks noChangeAspect="1"/>
          </p:cNvGrpSpPr>
          <p:nvPr/>
        </p:nvGrpSpPr>
        <p:grpSpPr>
          <a:xfrm>
            <a:off x="1314569" y="1628800"/>
            <a:ext cx="6497791" cy="2880000"/>
            <a:chOff x="519486" y="2315753"/>
            <a:chExt cx="7141645" cy="3165375"/>
          </a:xfrm>
        </p:grpSpPr>
        <p:sp>
          <p:nvSpPr>
            <p:cNvPr id="30" name="TextovéPole 29"/>
            <p:cNvSpPr txBox="1"/>
            <p:nvPr/>
          </p:nvSpPr>
          <p:spPr>
            <a:xfrm>
              <a:off x="529105" y="2339588"/>
              <a:ext cx="298479" cy="369332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smtClean="0"/>
                <a:t>a</a:t>
              </a: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519486" y="3212976"/>
              <a:ext cx="308098" cy="369332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smtClean="0"/>
                <a:t>b</a:t>
              </a:r>
            </a:p>
          </p:txBody>
        </p:sp>
        <p:grpSp>
          <p:nvGrpSpPr>
            <p:cNvPr id="6" name="Skupina 5"/>
            <p:cNvGrpSpPr/>
            <p:nvPr/>
          </p:nvGrpSpPr>
          <p:grpSpPr>
            <a:xfrm>
              <a:off x="2339257" y="2315753"/>
              <a:ext cx="1160049" cy="900000"/>
              <a:chOff x="4224967" y="2608864"/>
              <a:chExt cx="1160049" cy="900000"/>
            </a:xfrm>
          </p:grpSpPr>
          <p:grpSp>
            <p:nvGrpSpPr>
              <p:cNvPr id="24" name="Skupina 23"/>
              <p:cNvGrpSpPr>
                <a:grpSpLocks noChangeAspect="1"/>
              </p:cNvGrpSpPr>
              <p:nvPr/>
            </p:nvGrpSpPr>
            <p:grpSpPr>
              <a:xfrm>
                <a:off x="4458570" y="2608864"/>
                <a:ext cx="601290" cy="900000"/>
                <a:chOff x="2914886" y="2420888"/>
                <a:chExt cx="432978" cy="648072"/>
              </a:xfrm>
            </p:grpSpPr>
            <p:sp>
              <p:nvSpPr>
                <p:cNvPr id="33" name="Obdélník 32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" name="TextovéPole 33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25" name="Přímá spojnice 24"/>
              <p:cNvCxnSpPr/>
              <p:nvPr/>
            </p:nvCxnSpPr>
            <p:spPr>
              <a:xfrm flipV="1">
                <a:off x="5153951" y="30496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nice 25"/>
              <p:cNvCxnSpPr/>
              <p:nvPr/>
            </p:nvCxnSpPr>
            <p:spPr>
              <a:xfrm flipV="1">
                <a:off x="4224967" y="2817731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nice 26"/>
              <p:cNvCxnSpPr/>
              <p:nvPr/>
            </p:nvCxnSpPr>
            <p:spPr>
              <a:xfrm flipV="1">
                <a:off x="4227903" y="328494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5" name="Ovál 34"/>
              <p:cNvSpPr>
                <a:spLocks noChangeAspect="1"/>
              </p:cNvSpPr>
              <p:nvPr/>
            </p:nvSpPr>
            <p:spPr>
              <a:xfrm>
                <a:off x="5058472" y="3005744"/>
                <a:ext cx="99989" cy="99989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6" name="Skupina 35"/>
            <p:cNvGrpSpPr/>
            <p:nvPr/>
          </p:nvGrpSpPr>
          <p:grpSpPr>
            <a:xfrm>
              <a:off x="2339257" y="3681128"/>
              <a:ext cx="1160049" cy="900000"/>
              <a:chOff x="4224967" y="2608864"/>
              <a:chExt cx="1160049" cy="900000"/>
            </a:xfrm>
          </p:grpSpPr>
          <p:grpSp>
            <p:nvGrpSpPr>
              <p:cNvPr id="37" name="Skupina 36"/>
              <p:cNvGrpSpPr>
                <a:grpSpLocks noChangeAspect="1"/>
              </p:cNvGrpSpPr>
              <p:nvPr/>
            </p:nvGrpSpPr>
            <p:grpSpPr>
              <a:xfrm>
                <a:off x="4458570" y="2608864"/>
                <a:ext cx="601290" cy="900000"/>
                <a:chOff x="2914886" y="2420888"/>
                <a:chExt cx="432978" cy="648072"/>
              </a:xfrm>
            </p:grpSpPr>
            <p:sp>
              <p:nvSpPr>
                <p:cNvPr id="42" name="Obdélník 41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3" name="TextovéPole 42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38" name="Přímá spojnice 37"/>
              <p:cNvCxnSpPr/>
              <p:nvPr/>
            </p:nvCxnSpPr>
            <p:spPr>
              <a:xfrm flipV="1">
                <a:off x="5153951" y="30496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Přímá spojnice 38"/>
              <p:cNvCxnSpPr/>
              <p:nvPr/>
            </p:nvCxnSpPr>
            <p:spPr>
              <a:xfrm flipV="1">
                <a:off x="4224967" y="282652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nice 39"/>
              <p:cNvCxnSpPr/>
              <p:nvPr/>
            </p:nvCxnSpPr>
            <p:spPr>
              <a:xfrm flipV="1">
                <a:off x="4227903" y="328494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1" name="Ovál 40"/>
              <p:cNvSpPr>
                <a:spLocks noChangeAspect="1"/>
              </p:cNvSpPr>
              <p:nvPr/>
            </p:nvSpPr>
            <p:spPr>
              <a:xfrm>
                <a:off x="5058472" y="3005744"/>
                <a:ext cx="99989" cy="99989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4" name="Skupina 43"/>
            <p:cNvGrpSpPr/>
            <p:nvPr/>
          </p:nvGrpSpPr>
          <p:grpSpPr>
            <a:xfrm>
              <a:off x="2351087" y="4581128"/>
              <a:ext cx="1148714" cy="900000"/>
              <a:chOff x="4236302" y="2608864"/>
              <a:chExt cx="1148714" cy="900000"/>
            </a:xfrm>
          </p:grpSpPr>
          <p:grpSp>
            <p:nvGrpSpPr>
              <p:cNvPr id="45" name="Skupina 44"/>
              <p:cNvGrpSpPr>
                <a:grpSpLocks noChangeAspect="1"/>
              </p:cNvGrpSpPr>
              <p:nvPr/>
            </p:nvGrpSpPr>
            <p:grpSpPr>
              <a:xfrm>
                <a:off x="4458570" y="2608864"/>
                <a:ext cx="601290" cy="900000"/>
                <a:chOff x="2914886" y="2420888"/>
                <a:chExt cx="432978" cy="648072"/>
              </a:xfrm>
            </p:grpSpPr>
            <p:sp>
              <p:nvSpPr>
                <p:cNvPr id="50" name="Obdélník 49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1" name="TextovéPole 50"/>
                <p:cNvSpPr txBox="1"/>
                <p:nvPr/>
              </p:nvSpPr>
              <p:spPr>
                <a:xfrm>
                  <a:off x="3146486" y="2463965"/>
                  <a:ext cx="201378" cy="221624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 smtClean="0"/>
                    <a:t>1</a:t>
                  </a:r>
                </a:p>
              </p:txBody>
            </p:sp>
          </p:grpSp>
          <p:cxnSp>
            <p:nvCxnSpPr>
              <p:cNvPr id="46" name="Přímá spojnice 45"/>
              <p:cNvCxnSpPr/>
              <p:nvPr/>
            </p:nvCxnSpPr>
            <p:spPr>
              <a:xfrm flipV="1">
                <a:off x="5153951" y="30496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Přímá spojnice 46"/>
              <p:cNvCxnSpPr/>
              <p:nvPr/>
            </p:nvCxnSpPr>
            <p:spPr>
              <a:xfrm flipV="1">
                <a:off x="4236302" y="30496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9" name="Ovál 48"/>
              <p:cNvSpPr>
                <a:spLocks noChangeAspect="1"/>
              </p:cNvSpPr>
              <p:nvPr/>
            </p:nvSpPr>
            <p:spPr>
              <a:xfrm>
                <a:off x="5058472" y="3005744"/>
                <a:ext cx="99989" cy="99989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2" name="Skupina 51"/>
            <p:cNvGrpSpPr/>
            <p:nvPr/>
          </p:nvGrpSpPr>
          <p:grpSpPr>
            <a:xfrm>
              <a:off x="4267255" y="3216453"/>
              <a:ext cx="1160049" cy="900000"/>
              <a:chOff x="4224967" y="2608864"/>
              <a:chExt cx="1160049" cy="900000"/>
            </a:xfrm>
          </p:grpSpPr>
          <p:grpSp>
            <p:nvGrpSpPr>
              <p:cNvPr id="53" name="Skupina 52"/>
              <p:cNvGrpSpPr>
                <a:grpSpLocks noChangeAspect="1"/>
              </p:cNvGrpSpPr>
              <p:nvPr/>
            </p:nvGrpSpPr>
            <p:grpSpPr>
              <a:xfrm>
                <a:off x="4458570" y="2608864"/>
                <a:ext cx="601290" cy="900000"/>
                <a:chOff x="2914886" y="2420888"/>
                <a:chExt cx="432978" cy="648072"/>
              </a:xfrm>
            </p:grpSpPr>
            <p:sp>
              <p:nvSpPr>
                <p:cNvPr id="58" name="Obdélník 57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9" name="TextovéPole 58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54" name="Přímá spojnice 53"/>
              <p:cNvCxnSpPr/>
              <p:nvPr/>
            </p:nvCxnSpPr>
            <p:spPr>
              <a:xfrm flipV="1">
                <a:off x="5153951" y="30496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Přímá spojnice 54"/>
              <p:cNvCxnSpPr/>
              <p:nvPr/>
            </p:nvCxnSpPr>
            <p:spPr>
              <a:xfrm flipV="1">
                <a:off x="4224967" y="282652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Přímá spojnice 55"/>
              <p:cNvCxnSpPr/>
              <p:nvPr/>
            </p:nvCxnSpPr>
            <p:spPr>
              <a:xfrm flipV="1">
                <a:off x="4227903" y="328494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7" name="Ovál 56"/>
              <p:cNvSpPr>
                <a:spLocks noChangeAspect="1"/>
              </p:cNvSpPr>
              <p:nvPr/>
            </p:nvSpPr>
            <p:spPr>
              <a:xfrm>
                <a:off x="5058472" y="3005744"/>
                <a:ext cx="99989" cy="99989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69" name="Skupina 68"/>
            <p:cNvGrpSpPr/>
            <p:nvPr/>
          </p:nvGrpSpPr>
          <p:grpSpPr>
            <a:xfrm>
              <a:off x="6219392" y="3195392"/>
              <a:ext cx="1160049" cy="900000"/>
              <a:chOff x="6868335" y="3284984"/>
              <a:chExt cx="1160049" cy="900000"/>
            </a:xfrm>
          </p:grpSpPr>
          <p:grpSp>
            <p:nvGrpSpPr>
              <p:cNvPr id="61" name="Skupina 60"/>
              <p:cNvGrpSpPr>
                <a:grpSpLocks noChangeAspect="1"/>
              </p:cNvGrpSpPr>
              <p:nvPr/>
            </p:nvGrpSpPr>
            <p:grpSpPr>
              <a:xfrm>
                <a:off x="7101938" y="3284984"/>
                <a:ext cx="601290" cy="900000"/>
                <a:chOff x="2914886" y="2420888"/>
                <a:chExt cx="432978" cy="648072"/>
              </a:xfrm>
            </p:grpSpPr>
            <p:sp>
              <p:nvSpPr>
                <p:cNvPr id="66" name="Obdélník 65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7" name="TextovéPole 66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62" name="Přímá spojnice 61"/>
              <p:cNvCxnSpPr/>
              <p:nvPr/>
            </p:nvCxnSpPr>
            <p:spPr>
              <a:xfrm flipV="1">
                <a:off x="7797319" y="372578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Přímá spojnice 62"/>
              <p:cNvCxnSpPr/>
              <p:nvPr/>
            </p:nvCxnSpPr>
            <p:spPr>
              <a:xfrm flipV="1">
                <a:off x="6868335" y="350264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Přímá spojnice 63"/>
              <p:cNvCxnSpPr/>
              <p:nvPr/>
            </p:nvCxnSpPr>
            <p:spPr>
              <a:xfrm flipV="1">
                <a:off x="6871271" y="39610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5" name="Ovál 64"/>
              <p:cNvSpPr>
                <a:spLocks noChangeAspect="1"/>
              </p:cNvSpPr>
              <p:nvPr/>
            </p:nvSpPr>
            <p:spPr>
              <a:xfrm>
                <a:off x="7701840" y="3681864"/>
                <a:ext cx="99989" cy="99989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68" name="Přímá spojnice 67"/>
              <p:cNvCxnSpPr/>
              <p:nvPr/>
            </p:nvCxnSpPr>
            <p:spPr>
              <a:xfrm flipV="1">
                <a:off x="6876256" y="3736288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70" name="Přímá spojnice 69"/>
            <p:cNvCxnSpPr/>
            <p:nvPr/>
          </p:nvCxnSpPr>
          <p:spPr>
            <a:xfrm flipV="1">
              <a:off x="899592" y="2520944"/>
              <a:ext cx="1483189" cy="8519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Přímá spojnice 72"/>
            <p:cNvCxnSpPr/>
            <p:nvPr/>
          </p:nvCxnSpPr>
          <p:spPr>
            <a:xfrm flipV="1">
              <a:off x="882008" y="4365104"/>
              <a:ext cx="1483189" cy="8519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Přímá spojnice 73"/>
            <p:cNvCxnSpPr/>
            <p:nvPr/>
          </p:nvCxnSpPr>
          <p:spPr>
            <a:xfrm flipV="1">
              <a:off x="899592" y="3437519"/>
              <a:ext cx="3379391" cy="1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Pravoúhlá spojnice 76"/>
            <p:cNvCxnSpPr/>
            <p:nvPr/>
          </p:nvCxnSpPr>
          <p:spPr>
            <a:xfrm rot="16200000" flipH="1">
              <a:off x="514171" y="3202915"/>
              <a:ext cx="2498539" cy="1151633"/>
            </a:xfrm>
            <a:prstGeom prst="bentConnector3">
              <a:avLst>
                <a:gd name="adj1" fmla="val 99618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1" name="Ovál 80"/>
            <p:cNvSpPr>
              <a:spLocks noChangeAspect="1"/>
            </p:cNvSpPr>
            <p:nvPr/>
          </p:nvSpPr>
          <p:spPr>
            <a:xfrm>
              <a:off x="1152880" y="2503360"/>
              <a:ext cx="72000" cy="72000"/>
            </a:xfrm>
            <a:prstGeom prst="ellipse">
              <a:avLst/>
            </a:prstGeom>
            <a:solidFill>
              <a:schemeClr val="tx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3" name="Pravoúhlá spojnice 82"/>
            <p:cNvCxnSpPr/>
            <p:nvPr/>
          </p:nvCxnSpPr>
          <p:spPr>
            <a:xfrm rot="5400000" flipH="1" flipV="1">
              <a:off x="1368804" y="3395550"/>
              <a:ext cx="1365339" cy="575571"/>
            </a:xfrm>
            <a:prstGeom prst="bentConnector3">
              <a:avLst>
                <a:gd name="adj1" fmla="val 100229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7" name="Ovál 86"/>
            <p:cNvSpPr>
              <a:spLocks noChangeAspect="1"/>
            </p:cNvSpPr>
            <p:nvPr/>
          </p:nvSpPr>
          <p:spPr>
            <a:xfrm>
              <a:off x="1728528" y="4319480"/>
              <a:ext cx="72000" cy="72000"/>
            </a:xfrm>
            <a:prstGeom prst="ellipse">
              <a:avLst/>
            </a:prstGeom>
            <a:solidFill>
              <a:schemeClr val="tx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1" name="Pravoúhlá spojnice 90"/>
            <p:cNvCxnSpPr/>
            <p:nvPr/>
          </p:nvCxnSpPr>
          <p:spPr>
            <a:xfrm rot="16200000" flipH="1">
              <a:off x="2006755" y="3554492"/>
              <a:ext cx="461304" cy="227359"/>
            </a:xfrm>
            <a:prstGeom prst="bentConnector3">
              <a:avLst>
                <a:gd name="adj1" fmla="val 99555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5" name="Ovál 94"/>
            <p:cNvSpPr>
              <a:spLocks noChangeAspect="1"/>
            </p:cNvSpPr>
            <p:nvPr/>
          </p:nvSpPr>
          <p:spPr>
            <a:xfrm>
              <a:off x="2086896" y="3402624"/>
              <a:ext cx="72000" cy="72000"/>
            </a:xfrm>
            <a:prstGeom prst="ellipse">
              <a:avLst/>
            </a:prstGeom>
            <a:solidFill>
              <a:schemeClr val="tx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7" name="Pravoúhlá spojnice 96"/>
            <p:cNvCxnSpPr/>
            <p:nvPr/>
          </p:nvCxnSpPr>
          <p:spPr>
            <a:xfrm flipV="1">
              <a:off x="3499306" y="3894838"/>
              <a:ext cx="779677" cy="227130"/>
            </a:xfrm>
            <a:prstGeom prst="bentConnector3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Přímá spojnice 98"/>
            <p:cNvCxnSpPr/>
            <p:nvPr/>
          </p:nvCxnSpPr>
          <p:spPr>
            <a:xfrm flipV="1">
              <a:off x="5329851" y="3645297"/>
              <a:ext cx="900000" cy="8519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Pravoúhlá spojnice 102"/>
            <p:cNvCxnSpPr/>
            <p:nvPr/>
          </p:nvCxnSpPr>
          <p:spPr>
            <a:xfrm>
              <a:off x="3499306" y="2762627"/>
              <a:ext cx="2730545" cy="650461"/>
            </a:xfrm>
            <a:prstGeom prst="bentConnector3">
              <a:avLst>
                <a:gd name="adj1" fmla="val 79946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Pravoúhlá spojnice 106"/>
            <p:cNvCxnSpPr/>
            <p:nvPr/>
          </p:nvCxnSpPr>
          <p:spPr>
            <a:xfrm flipV="1">
              <a:off x="3499306" y="3871475"/>
              <a:ext cx="2730545" cy="1150456"/>
            </a:xfrm>
            <a:prstGeom prst="bentConnector3">
              <a:avLst>
                <a:gd name="adj1" fmla="val 79624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1" name="TextovéPole 110"/>
            <p:cNvSpPr txBox="1"/>
            <p:nvPr/>
          </p:nvSpPr>
          <p:spPr>
            <a:xfrm>
              <a:off x="535594" y="4149080"/>
              <a:ext cx="280847" cy="369332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/>
                <a:t>c</a:t>
              </a:r>
              <a:endParaRPr lang="cs-CZ" b="1" dirty="0" smtClean="0"/>
            </a:p>
          </p:txBody>
        </p:sp>
        <p:sp>
          <p:nvSpPr>
            <p:cNvPr id="112" name="TextovéPole 111"/>
            <p:cNvSpPr txBox="1"/>
            <p:nvPr/>
          </p:nvSpPr>
          <p:spPr>
            <a:xfrm>
              <a:off x="7367460" y="3429000"/>
              <a:ext cx="293671" cy="369332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smtClean="0"/>
                <a:t>y</a:t>
              </a:r>
            </a:p>
          </p:txBody>
        </p:sp>
      </p:grpSp>
      <p:sp>
        <p:nvSpPr>
          <p:cNvPr id="114" name="TextovéPole 113"/>
          <p:cNvSpPr txBox="1"/>
          <p:nvPr/>
        </p:nvSpPr>
        <p:spPr>
          <a:xfrm>
            <a:off x="360000" y="4653136"/>
            <a:ext cx="8460000" cy="132343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Pro zapojení je potřeba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1 pouzdro 7410, v obvodu je 1 třívstupová hradlo NAND.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1 pouzdro 7400, v obvodu jsou 3 dvouvstupová hradla NAND.</a:t>
            </a: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1 pouzdro 7404, v obvodu je 1 invertor.</a:t>
            </a:r>
          </a:p>
        </p:txBody>
      </p:sp>
    </p:spTree>
    <p:extLst>
      <p:ext uri="{BB962C8B-B14F-4D97-AF65-F5344CB8AC3E}">
        <p14:creationId xmlns:p14="http://schemas.microsoft.com/office/powerpoint/2010/main" val="3848441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3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6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1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1314569" y="3141288"/>
            <a:ext cx="6497791" cy="2880000"/>
            <a:chOff x="1314569" y="3141288"/>
            <a:chExt cx="6497791" cy="2880000"/>
          </a:xfrm>
        </p:grpSpPr>
        <p:sp>
          <p:nvSpPr>
            <p:cNvPr id="30" name="TextovéPole 29"/>
            <p:cNvSpPr txBox="1"/>
            <p:nvPr/>
          </p:nvSpPr>
          <p:spPr>
            <a:xfrm>
              <a:off x="1323321" y="3162974"/>
              <a:ext cx="271570" cy="336035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smtClean="0"/>
                <a:t>a</a:t>
              </a: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1314569" y="3957622"/>
              <a:ext cx="280321" cy="336035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smtClean="0"/>
                <a:t>b</a:t>
              </a:r>
            </a:p>
          </p:txBody>
        </p:sp>
        <p:grpSp>
          <p:nvGrpSpPr>
            <p:cNvPr id="6" name="Skupina 5"/>
            <p:cNvGrpSpPr/>
            <p:nvPr/>
          </p:nvGrpSpPr>
          <p:grpSpPr>
            <a:xfrm>
              <a:off x="2970279" y="3141288"/>
              <a:ext cx="1055465" cy="818860"/>
              <a:chOff x="4224967" y="2608864"/>
              <a:chExt cx="1160049" cy="900000"/>
            </a:xfrm>
          </p:grpSpPr>
          <p:grpSp>
            <p:nvGrpSpPr>
              <p:cNvPr id="24" name="Skupina 23"/>
              <p:cNvGrpSpPr>
                <a:grpSpLocks noChangeAspect="1"/>
              </p:cNvGrpSpPr>
              <p:nvPr/>
            </p:nvGrpSpPr>
            <p:grpSpPr>
              <a:xfrm>
                <a:off x="4458570" y="2608864"/>
                <a:ext cx="601290" cy="900000"/>
                <a:chOff x="2914886" y="2420888"/>
                <a:chExt cx="432978" cy="648072"/>
              </a:xfrm>
            </p:grpSpPr>
            <p:sp>
              <p:nvSpPr>
                <p:cNvPr id="33" name="Obdélník 32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" name="TextovéPole 33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25" name="Přímá spojnice 24"/>
              <p:cNvCxnSpPr/>
              <p:nvPr/>
            </p:nvCxnSpPr>
            <p:spPr>
              <a:xfrm flipV="1">
                <a:off x="5153951" y="30496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nice 25"/>
              <p:cNvCxnSpPr/>
              <p:nvPr/>
            </p:nvCxnSpPr>
            <p:spPr>
              <a:xfrm flipV="1">
                <a:off x="4224967" y="2817731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nice 26"/>
              <p:cNvCxnSpPr/>
              <p:nvPr/>
            </p:nvCxnSpPr>
            <p:spPr>
              <a:xfrm flipV="1">
                <a:off x="4227903" y="328494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5" name="Ovál 34"/>
              <p:cNvSpPr>
                <a:spLocks noChangeAspect="1"/>
              </p:cNvSpPr>
              <p:nvPr/>
            </p:nvSpPr>
            <p:spPr>
              <a:xfrm>
                <a:off x="5058472" y="3005744"/>
                <a:ext cx="99989" cy="99989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6" name="Skupina 35"/>
            <p:cNvGrpSpPr/>
            <p:nvPr/>
          </p:nvGrpSpPr>
          <p:grpSpPr>
            <a:xfrm>
              <a:off x="2970279" y="4383567"/>
              <a:ext cx="1055465" cy="818860"/>
              <a:chOff x="4224967" y="2608864"/>
              <a:chExt cx="1160049" cy="900000"/>
            </a:xfrm>
          </p:grpSpPr>
          <p:grpSp>
            <p:nvGrpSpPr>
              <p:cNvPr id="37" name="Skupina 36"/>
              <p:cNvGrpSpPr>
                <a:grpSpLocks noChangeAspect="1"/>
              </p:cNvGrpSpPr>
              <p:nvPr/>
            </p:nvGrpSpPr>
            <p:grpSpPr>
              <a:xfrm>
                <a:off x="4458570" y="2608864"/>
                <a:ext cx="601290" cy="900000"/>
                <a:chOff x="2914886" y="2420888"/>
                <a:chExt cx="432978" cy="648072"/>
              </a:xfrm>
            </p:grpSpPr>
            <p:sp>
              <p:nvSpPr>
                <p:cNvPr id="42" name="Obdélník 41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3" name="TextovéPole 42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38" name="Přímá spojnice 37"/>
              <p:cNvCxnSpPr/>
              <p:nvPr/>
            </p:nvCxnSpPr>
            <p:spPr>
              <a:xfrm flipV="1">
                <a:off x="5153951" y="30496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Přímá spojnice 38"/>
              <p:cNvCxnSpPr/>
              <p:nvPr/>
            </p:nvCxnSpPr>
            <p:spPr>
              <a:xfrm flipV="1">
                <a:off x="4224967" y="282652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nice 39"/>
              <p:cNvCxnSpPr/>
              <p:nvPr/>
            </p:nvCxnSpPr>
            <p:spPr>
              <a:xfrm flipV="1">
                <a:off x="4227903" y="328494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1" name="Ovál 40"/>
              <p:cNvSpPr>
                <a:spLocks noChangeAspect="1"/>
              </p:cNvSpPr>
              <p:nvPr/>
            </p:nvSpPr>
            <p:spPr>
              <a:xfrm>
                <a:off x="5058472" y="3005744"/>
                <a:ext cx="99989" cy="99989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2" name="Skupina 51"/>
            <p:cNvGrpSpPr/>
            <p:nvPr/>
          </p:nvGrpSpPr>
          <p:grpSpPr>
            <a:xfrm>
              <a:off x="4724458" y="3960785"/>
              <a:ext cx="1055465" cy="818860"/>
              <a:chOff x="4224967" y="2608864"/>
              <a:chExt cx="1160049" cy="900000"/>
            </a:xfrm>
          </p:grpSpPr>
          <p:grpSp>
            <p:nvGrpSpPr>
              <p:cNvPr id="53" name="Skupina 52"/>
              <p:cNvGrpSpPr>
                <a:grpSpLocks noChangeAspect="1"/>
              </p:cNvGrpSpPr>
              <p:nvPr/>
            </p:nvGrpSpPr>
            <p:grpSpPr>
              <a:xfrm>
                <a:off x="4458570" y="2608864"/>
                <a:ext cx="601290" cy="900000"/>
                <a:chOff x="2914886" y="2420888"/>
                <a:chExt cx="432978" cy="648072"/>
              </a:xfrm>
            </p:grpSpPr>
            <p:sp>
              <p:nvSpPr>
                <p:cNvPr id="58" name="Obdélník 57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9" name="TextovéPole 58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54" name="Přímá spojnice 53"/>
              <p:cNvCxnSpPr/>
              <p:nvPr/>
            </p:nvCxnSpPr>
            <p:spPr>
              <a:xfrm flipV="1">
                <a:off x="5153951" y="30496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Přímá spojnice 54"/>
              <p:cNvCxnSpPr/>
              <p:nvPr/>
            </p:nvCxnSpPr>
            <p:spPr>
              <a:xfrm flipV="1">
                <a:off x="4224967" y="282652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Přímá spojnice 55"/>
              <p:cNvCxnSpPr/>
              <p:nvPr/>
            </p:nvCxnSpPr>
            <p:spPr>
              <a:xfrm flipV="1">
                <a:off x="4227903" y="328494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7" name="Ovál 56"/>
              <p:cNvSpPr>
                <a:spLocks noChangeAspect="1"/>
              </p:cNvSpPr>
              <p:nvPr/>
            </p:nvSpPr>
            <p:spPr>
              <a:xfrm>
                <a:off x="5058472" y="3005744"/>
                <a:ext cx="99989" cy="99989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69" name="Skupina 68"/>
            <p:cNvGrpSpPr/>
            <p:nvPr/>
          </p:nvGrpSpPr>
          <p:grpSpPr>
            <a:xfrm>
              <a:off x="6500601" y="3941623"/>
              <a:ext cx="1055465" cy="818860"/>
              <a:chOff x="6868335" y="3284984"/>
              <a:chExt cx="1160049" cy="900000"/>
            </a:xfrm>
          </p:grpSpPr>
          <p:grpSp>
            <p:nvGrpSpPr>
              <p:cNvPr id="61" name="Skupina 60"/>
              <p:cNvGrpSpPr>
                <a:grpSpLocks noChangeAspect="1"/>
              </p:cNvGrpSpPr>
              <p:nvPr/>
            </p:nvGrpSpPr>
            <p:grpSpPr>
              <a:xfrm>
                <a:off x="7101938" y="3284984"/>
                <a:ext cx="601290" cy="900000"/>
                <a:chOff x="2914886" y="2420888"/>
                <a:chExt cx="432978" cy="648072"/>
              </a:xfrm>
            </p:grpSpPr>
            <p:sp>
              <p:nvSpPr>
                <p:cNvPr id="66" name="Obdélník 65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7" name="TextovéPole 66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62" name="Přímá spojnice 61"/>
              <p:cNvCxnSpPr/>
              <p:nvPr/>
            </p:nvCxnSpPr>
            <p:spPr>
              <a:xfrm flipV="1">
                <a:off x="7797319" y="372578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Přímá spojnice 62"/>
              <p:cNvCxnSpPr/>
              <p:nvPr/>
            </p:nvCxnSpPr>
            <p:spPr>
              <a:xfrm flipV="1">
                <a:off x="6868335" y="350264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Přímá spojnice 63"/>
              <p:cNvCxnSpPr/>
              <p:nvPr/>
            </p:nvCxnSpPr>
            <p:spPr>
              <a:xfrm flipV="1">
                <a:off x="6871271" y="39610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5" name="Ovál 64"/>
              <p:cNvSpPr>
                <a:spLocks noChangeAspect="1"/>
              </p:cNvSpPr>
              <p:nvPr/>
            </p:nvSpPr>
            <p:spPr>
              <a:xfrm>
                <a:off x="7701840" y="3681864"/>
                <a:ext cx="99989" cy="99989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68" name="Přímá spojnice 67"/>
              <p:cNvCxnSpPr/>
              <p:nvPr/>
            </p:nvCxnSpPr>
            <p:spPr>
              <a:xfrm flipV="1">
                <a:off x="6876256" y="3736288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70" name="Přímá spojnice 69"/>
            <p:cNvCxnSpPr/>
            <p:nvPr/>
          </p:nvCxnSpPr>
          <p:spPr>
            <a:xfrm flipV="1">
              <a:off x="1660407" y="3327980"/>
              <a:ext cx="1349472" cy="7751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Přímá spojnice 72"/>
            <p:cNvCxnSpPr/>
            <p:nvPr/>
          </p:nvCxnSpPr>
          <p:spPr>
            <a:xfrm flipV="1">
              <a:off x="1644408" y="5005879"/>
              <a:ext cx="1349472" cy="7751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Přímá spojnice 73"/>
            <p:cNvCxnSpPr/>
            <p:nvPr/>
          </p:nvCxnSpPr>
          <p:spPr>
            <a:xfrm flipV="1">
              <a:off x="1660407" y="4161921"/>
              <a:ext cx="3074722" cy="1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Pravoúhlá spojnice 76"/>
            <p:cNvCxnSpPr/>
            <p:nvPr/>
          </p:nvCxnSpPr>
          <p:spPr>
            <a:xfrm rot="16200000" flipH="1">
              <a:off x="1309734" y="3948468"/>
              <a:ext cx="2273283" cy="1047808"/>
            </a:xfrm>
            <a:prstGeom prst="bentConnector3">
              <a:avLst>
                <a:gd name="adj1" fmla="val 99618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1" name="Ovál 80"/>
            <p:cNvSpPr>
              <a:spLocks noChangeAspect="1"/>
            </p:cNvSpPr>
            <p:nvPr/>
          </p:nvSpPr>
          <p:spPr>
            <a:xfrm>
              <a:off x="1890859" y="3311981"/>
              <a:ext cx="65509" cy="65509"/>
            </a:xfrm>
            <a:prstGeom prst="ellipse">
              <a:avLst/>
            </a:prstGeom>
            <a:solidFill>
              <a:schemeClr val="tx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3" name="Pravoúhlá spojnice 82"/>
            <p:cNvCxnSpPr/>
            <p:nvPr/>
          </p:nvCxnSpPr>
          <p:spPr>
            <a:xfrm rot="5400000" flipH="1" flipV="1">
              <a:off x="2087317" y="4123736"/>
              <a:ext cx="1242247" cy="523680"/>
            </a:xfrm>
            <a:prstGeom prst="bentConnector3">
              <a:avLst>
                <a:gd name="adj1" fmla="val 100229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7" name="Ovál 86"/>
            <p:cNvSpPr>
              <a:spLocks noChangeAspect="1"/>
            </p:cNvSpPr>
            <p:nvPr/>
          </p:nvSpPr>
          <p:spPr>
            <a:xfrm>
              <a:off x="2414610" y="4964369"/>
              <a:ext cx="65509" cy="65509"/>
            </a:xfrm>
            <a:prstGeom prst="ellipse">
              <a:avLst/>
            </a:prstGeom>
            <a:solidFill>
              <a:schemeClr val="tx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1" name="Pravoúhlá spojnice 90"/>
            <p:cNvCxnSpPr/>
            <p:nvPr/>
          </p:nvCxnSpPr>
          <p:spPr>
            <a:xfrm rot="16200000" flipH="1">
              <a:off x="2667754" y="4268348"/>
              <a:ext cx="419715" cy="206861"/>
            </a:xfrm>
            <a:prstGeom prst="bentConnector3">
              <a:avLst>
                <a:gd name="adj1" fmla="val 99555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5" name="Ovál 94"/>
            <p:cNvSpPr>
              <a:spLocks noChangeAspect="1"/>
            </p:cNvSpPr>
            <p:nvPr/>
          </p:nvSpPr>
          <p:spPr>
            <a:xfrm>
              <a:off x="2740669" y="4130172"/>
              <a:ext cx="65509" cy="65509"/>
            </a:xfrm>
            <a:prstGeom prst="ellipse">
              <a:avLst/>
            </a:prstGeom>
            <a:solidFill>
              <a:schemeClr val="tx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7" name="Pravoúhlá spojnice 96"/>
            <p:cNvCxnSpPr/>
            <p:nvPr/>
          </p:nvCxnSpPr>
          <p:spPr>
            <a:xfrm flipV="1">
              <a:off x="4025744" y="4578010"/>
              <a:ext cx="709385" cy="206653"/>
            </a:xfrm>
            <a:prstGeom prst="bentConnector3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Přímá spojnice 98"/>
            <p:cNvCxnSpPr/>
            <p:nvPr/>
          </p:nvCxnSpPr>
          <p:spPr>
            <a:xfrm flipV="1">
              <a:off x="5691256" y="4350967"/>
              <a:ext cx="818861" cy="7751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Pravoúhlá spojnice 102"/>
            <p:cNvCxnSpPr/>
            <p:nvPr/>
          </p:nvCxnSpPr>
          <p:spPr>
            <a:xfrm>
              <a:off x="4025744" y="3547874"/>
              <a:ext cx="2484373" cy="591819"/>
            </a:xfrm>
            <a:prstGeom prst="bentConnector3">
              <a:avLst>
                <a:gd name="adj1" fmla="val 79946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Pravoúhlá spojnice 106"/>
            <p:cNvCxnSpPr/>
            <p:nvPr/>
          </p:nvCxnSpPr>
          <p:spPr>
            <a:xfrm flipV="1">
              <a:off x="4025744" y="4556754"/>
              <a:ext cx="2484373" cy="1046736"/>
            </a:xfrm>
            <a:prstGeom prst="bentConnector3">
              <a:avLst>
                <a:gd name="adj1" fmla="val 79624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1" name="TextovéPole 110"/>
            <p:cNvSpPr txBox="1"/>
            <p:nvPr/>
          </p:nvSpPr>
          <p:spPr>
            <a:xfrm>
              <a:off x="1329225" y="4809331"/>
              <a:ext cx="255527" cy="336035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/>
                <a:t>c</a:t>
              </a:r>
              <a:endParaRPr lang="cs-CZ" b="1" dirty="0" smtClean="0"/>
            </a:p>
          </p:txBody>
        </p:sp>
        <p:sp>
          <p:nvSpPr>
            <p:cNvPr id="112" name="TextovéPole 111"/>
            <p:cNvSpPr txBox="1"/>
            <p:nvPr/>
          </p:nvSpPr>
          <p:spPr>
            <a:xfrm>
              <a:off x="7545165" y="4154170"/>
              <a:ext cx="267195" cy="336035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smtClean="0"/>
                <a:t>y</a:t>
              </a:r>
            </a:p>
          </p:txBody>
        </p:sp>
        <p:grpSp>
          <p:nvGrpSpPr>
            <p:cNvPr id="4" name="Skupina 3"/>
            <p:cNvGrpSpPr/>
            <p:nvPr/>
          </p:nvGrpSpPr>
          <p:grpSpPr>
            <a:xfrm>
              <a:off x="2961450" y="5202428"/>
              <a:ext cx="1064747" cy="818860"/>
              <a:chOff x="2961450" y="5202428"/>
              <a:chExt cx="1064747" cy="818860"/>
            </a:xfrm>
          </p:grpSpPr>
          <p:grpSp>
            <p:nvGrpSpPr>
              <p:cNvPr id="44" name="Skupina 43"/>
              <p:cNvGrpSpPr/>
              <p:nvPr/>
            </p:nvGrpSpPr>
            <p:grpSpPr>
              <a:xfrm>
                <a:off x="3183274" y="5202428"/>
                <a:ext cx="842923" cy="818860"/>
                <a:chOff x="4458570" y="2608864"/>
                <a:chExt cx="926446" cy="900000"/>
              </a:xfrm>
            </p:grpSpPr>
            <p:grpSp>
              <p:nvGrpSpPr>
                <p:cNvPr id="45" name="Skupina 44"/>
                <p:cNvGrpSpPr>
                  <a:grpSpLocks noChangeAspect="1"/>
                </p:cNvGrpSpPr>
                <p:nvPr/>
              </p:nvGrpSpPr>
              <p:grpSpPr>
                <a:xfrm>
                  <a:off x="4458570" y="2608864"/>
                  <a:ext cx="601290" cy="900000"/>
                  <a:chOff x="2914886" y="2420888"/>
                  <a:chExt cx="432978" cy="648072"/>
                </a:xfrm>
              </p:grpSpPr>
              <p:sp>
                <p:nvSpPr>
                  <p:cNvPr id="50" name="Obdélník 49"/>
                  <p:cNvSpPr/>
                  <p:nvPr/>
                </p:nvSpPr>
                <p:spPr>
                  <a:xfrm>
                    <a:off x="2914886" y="2420888"/>
                    <a:ext cx="432978" cy="648072"/>
                  </a:xfrm>
                  <a:prstGeom prst="rect">
                    <a:avLst/>
                  </a:prstGeom>
                  <a:noFill/>
                  <a:ln w="19050"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51" name="TextovéPole 50"/>
                  <p:cNvSpPr txBox="1"/>
                  <p:nvPr/>
                </p:nvSpPr>
                <p:spPr>
                  <a:xfrm>
                    <a:off x="3146486" y="2452985"/>
                    <a:ext cx="201378" cy="243585"/>
                  </a:xfrm>
                  <a:prstGeom prst="rect">
                    <a:avLst/>
                  </a:prstGeom>
                  <a:noFill/>
                  <a:ln>
                    <a:noFill/>
                  </a:ln>
                  <a:scene3d>
                    <a:camera prst="orthographicFront"/>
                    <a:lightRig rig="threePt" dir="t"/>
                  </a:scene3d>
                  <a:sp3d>
                    <a:bevelT/>
                  </a:sp3d>
                </p:spPr>
                <p:txBody>
                  <a:bodyPr wrap="square" rtlCol="0" anchor="ctr">
                    <a:spAutoFit/>
                  </a:bodyPr>
                  <a:lstStyle/>
                  <a:p>
                    <a:pPr algn="ctr"/>
                    <a:r>
                      <a:rPr lang="cs-CZ" sz="1400" b="1" dirty="0"/>
                      <a:t>&amp;</a:t>
                    </a:r>
                    <a:endParaRPr lang="cs-CZ" sz="1400" b="1" dirty="0" smtClean="0"/>
                  </a:p>
                </p:txBody>
              </p:sp>
            </p:grpSp>
            <p:cxnSp>
              <p:nvCxnSpPr>
                <p:cNvPr id="46" name="Přímá spojnice 45"/>
                <p:cNvCxnSpPr/>
                <p:nvPr/>
              </p:nvCxnSpPr>
              <p:spPr>
                <a:xfrm flipV="1">
                  <a:off x="5153951" y="3049667"/>
                  <a:ext cx="231065" cy="37"/>
                </a:xfrm>
                <a:prstGeom prst="line">
                  <a:avLst/>
                </a:prstGeom>
                <a:ln w="19050">
                  <a:solidFill>
                    <a:srgbClr val="0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49" name="Ovál 48"/>
                <p:cNvSpPr>
                  <a:spLocks noChangeAspect="1"/>
                </p:cNvSpPr>
                <p:nvPr/>
              </p:nvSpPr>
              <p:spPr>
                <a:xfrm>
                  <a:off x="5058472" y="3005744"/>
                  <a:ext cx="99989" cy="99989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75" name="Přímá spojnice 74"/>
              <p:cNvCxnSpPr/>
              <p:nvPr/>
            </p:nvCxnSpPr>
            <p:spPr>
              <a:xfrm>
                <a:off x="2970240" y="5373216"/>
                <a:ext cx="0" cy="414000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Přímá spojnice 75"/>
              <p:cNvCxnSpPr/>
              <p:nvPr/>
            </p:nvCxnSpPr>
            <p:spPr>
              <a:xfrm flipV="1">
                <a:off x="2961450" y="5383480"/>
                <a:ext cx="210233" cy="34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Přímá spojnice 77"/>
              <p:cNvCxnSpPr/>
              <p:nvPr/>
            </p:nvCxnSpPr>
            <p:spPr>
              <a:xfrm flipV="1">
                <a:off x="2964121" y="5805230"/>
                <a:ext cx="210233" cy="34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9" name="Ovál 78"/>
            <p:cNvSpPr>
              <a:spLocks noChangeAspect="1"/>
            </p:cNvSpPr>
            <p:nvPr/>
          </p:nvSpPr>
          <p:spPr>
            <a:xfrm>
              <a:off x="2939899" y="5558899"/>
              <a:ext cx="65509" cy="65509"/>
            </a:xfrm>
            <a:prstGeom prst="ellipse">
              <a:avLst/>
            </a:prstGeom>
            <a:solidFill>
              <a:schemeClr val="tx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0" name="TextovéPole 79"/>
          <p:cNvSpPr txBox="1"/>
          <p:nvPr/>
        </p:nvSpPr>
        <p:spPr>
          <a:xfrm>
            <a:off x="360000" y="1052736"/>
            <a:ext cx="8460000" cy="193899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Zapojení je možné zjednodušit, je potřeba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1 pouzdro 7410, v obvodu je 1 třívstupová hradlo NAND.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Pouzdro 7400 obsahuje 4 dvouvstupová hradla NAND, jedno </a:t>
            </a:r>
            <a:r>
              <a:rPr lang="cs-CZ" sz="2000" dirty="0" smtClean="0"/>
              <a:t>bylo </a:t>
            </a:r>
            <a:r>
              <a:rPr lang="cs-CZ" sz="2000" dirty="0"/>
              <a:t>nevyužité.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Nevyužité hradlo použijeme pro realizaci invertoru.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Celkový počet </a:t>
            </a:r>
            <a:r>
              <a:rPr lang="cs-CZ" sz="2000" dirty="0"/>
              <a:t>hradel je </a:t>
            </a:r>
            <a:r>
              <a:rPr lang="cs-CZ" sz="2000" dirty="0" smtClean="0"/>
              <a:t>samozřejmě stejný</a:t>
            </a:r>
            <a:r>
              <a:rPr lang="cs-CZ" sz="2000" dirty="0"/>
              <a:t>, ale počet pouzder integrovaných obvodů je o jedno pouzdro (integrovaný obvod) menší.</a:t>
            </a:r>
          </a:p>
        </p:txBody>
      </p:sp>
    </p:spTree>
    <p:extLst>
      <p:ext uri="{BB962C8B-B14F-4D97-AF65-F5344CB8AC3E}">
        <p14:creationId xmlns:p14="http://schemas.microsoft.com/office/powerpoint/2010/main" val="2686365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73" name="TextovéPole 172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Příklad minimalizace logické funkce </a:t>
            </a:r>
            <a:r>
              <a:rPr lang="cs-CZ" sz="2400" b="1" dirty="0" err="1" smtClean="0"/>
              <a:t>Karnaughovou</a:t>
            </a:r>
            <a:r>
              <a:rPr lang="cs-CZ" sz="2400" b="1" dirty="0" smtClean="0"/>
              <a:t> mapou</a:t>
            </a:r>
            <a:endParaRPr lang="cs-CZ" sz="2400" b="1" dirty="0"/>
          </a:p>
        </p:txBody>
      </p:sp>
      <p:sp>
        <p:nvSpPr>
          <p:cNvPr id="174" name="TextovéPole 173"/>
          <p:cNvSpPr txBox="1"/>
          <p:nvPr/>
        </p:nvSpPr>
        <p:spPr>
          <a:xfrm>
            <a:off x="342000" y="1556792"/>
            <a:ext cx="8460000" cy="203132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Výslednou funkci z předchozího příkladu upravíme na úplnou součtovou formu.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Rectangle 2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92903019"/>
              </p:ext>
            </p:extLst>
          </p:nvPr>
        </p:nvGraphicFramePr>
        <p:xfrm>
          <a:off x="2717457" y="1916832"/>
          <a:ext cx="3709087" cy="144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09" name="Rovnice" r:id="rId6" imgW="2425700" imgH="939800" progId="Equation.3">
                  <p:embed/>
                </p:oleObj>
              </mc:Choice>
              <mc:Fallback>
                <p:oleObj name="Rovnice" r:id="rId6" imgW="2425700" imgH="939800" progId="Equation.3">
                  <p:embed/>
                  <p:pic>
                    <p:nvPicPr>
                      <p:cNvPr id="0" name="Object 2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17457" y="1916832"/>
                        <a:ext cx="3709087" cy="1440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6" name="TextovéPole 175"/>
          <p:cNvSpPr txBox="1"/>
          <p:nvPr/>
        </p:nvSpPr>
        <p:spPr>
          <a:xfrm>
            <a:off x="342000" y="3679864"/>
            <a:ext cx="8460000" cy="147732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Ve funkci jsou </a:t>
            </a:r>
            <a:r>
              <a:rPr lang="cs-CZ" b="1" i="1" dirty="0" smtClean="0">
                <a:solidFill>
                  <a:srgbClr val="FF0000"/>
                </a:solidFill>
              </a:rPr>
              <a:t>3</a:t>
            </a:r>
            <a:r>
              <a:rPr lang="cs-CZ" dirty="0" smtClean="0"/>
              <a:t> proměnné</a:t>
            </a:r>
          </a:p>
          <a:p>
            <a:r>
              <a:rPr lang="cs-CZ" dirty="0" smtClean="0"/>
              <a:t>Mapa bude mít </a:t>
            </a:r>
            <a:r>
              <a:rPr lang="cs-CZ" b="1" i="1" dirty="0" smtClean="0">
                <a:solidFill>
                  <a:srgbClr val="FF0000"/>
                </a:solidFill>
              </a:rPr>
              <a:t>8</a:t>
            </a:r>
            <a:r>
              <a:rPr lang="cs-CZ" dirty="0" smtClean="0"/>
              <a:t> políček,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b="1" i="1" dirty="0" smtClean="0">
                <a:solidFill>
                  <a:srgbClr val="FF0000"/>
                </a:solidFill>
              </a:rPr>
              <a:t>2</a:t>
            </a:r>
            <a:r>
              <a:rPr lang="cs-CZ" b="1" i="1" baseline="30000" dirty="0" smtClean="0">
                <a:solidFill>
                  <a:srgbClr val="FF0000"/>
                </a:solidFill>
              </a:rPr>
              <a:t>3</a:t>
            </a:r>
            <a:r>
              <a:rPr lang="cs-CZ" b="1" i="1" dirty="0" smtClean="0">
                <a:solidFill>
                  <a:srgbClr val="FF0000"/>
                </a:solidFill>
              </a:rPr>
              <a:t> = 8</a:t>
            </a:r>
            <a:r>
              <a:rPr lang="cs-CZ" dirty="0" smtClean="0"/>
              <a:t>.</a:t>
            </a:r>
          </a:p>
          <a:p>
            <a:r>
              <a:rPr lang="cs-CZ" dirty="0" smtClean="0"/>
              <a:t>Zapíšeme jedničky do políček odpovídajících jednotlivým součinům.</a:t>
            </a:r>
          </a:p>
          <a:p>
            <a:r>
              <a:rPr lang="cs-CZ" dirty="0" smtClean="0"/>
              <a:t>Do ostatních políček zapíšeme nuly.</a:t>
            </a:r>
            <a:endParaRPr lang="cs-CZ" dirty="0"/>
          </a:p>
          <a:p>
            <a:r>
              <a:rPr lang="cs-CZ" dirty="0" smtClean="0"/>
              <a:t>Vyznačíme smyčky a stanovíme výslednou funkci.</a:t>
            </a:r>
          </a:p>
        </p:txBody>
      </p:sp>
    </p:spTree>
    <p:extLst>
      <p:ext uri="{BB962C8B-B14F-4D97-AF65-F5344CB8AC3E}">
        <p14:creationId xmlns:p14="http://schemas.microsoft.com/office/powerpoint/2010/main" val="2058695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3" grpId="0" animBg="1"/>
      <p:bldP spid="174" grpId="0" animBg="1"/>
      <p:bldP spid="17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73" name="TextovéPole 172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Příklad minimalizace logické funkce </a:t>
            </a:r>
            <a:r>
              <a:rPr lang="cs-CZ" sz="2400" b="1" dirty="0" err="1" smtClean="0"/>
              <a:t>Karnaughovou</a:t>
            </a:r>
            <a:r>
              <a:rPr lang="cs-CZ" sz="2400" b="1" dirty="0" smtClean="0"/>
              <a:t> mapou</a:t>
            </a:r>
            <a:endParaRPr lang="cs-CZ" sz="2400" b="1" dirty="0"/>
          </a:p>
        </p:txBody>
      </p:sp>
      <p:sp>
        <p:nvSpPr>
          <p:cNvPr id="3" name="Rectangle 2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75" name="Tabulka 17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1245259"/>
              </p:ext>
            </p:extLst>
          </p:nvPr>
        </p:nvGraphicFramePr>
        <p:xfrm>
          <a:off x="3131840" y="1484784"/>
          <a:ext cx="2592000" cy="1478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00"/>
                <a:gridCol w="432000"/>
                <a:gridCol w="432000"/>
                <a:gridCol w="432000"/>
                <a:gridCol w="432000"/>
                <a:gridCol w="432000"/>
              </a:tblGrid>
              <a:tr h="32400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ab</a:t>
                      </a:r>
                      <a:endParaRPr lang="cs-CZ" dirty="0"/>
                    </a:p>
                  </a:txBody>
                  <a:tcPr anchor="b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77" name="Zaoblený obdélník 176"/>
          <p:cNvSpPr/>
          <p:nvPr/>
        </p:nvSpPr>
        <p:spPr>
          <a:xfrm>
            <a:off x="4930080" y="2629400"/>
            <a:ext cx="720080" cy="288032"/>
          </a:xfrm>
          <a:prstGeom prst="roundRect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9" name="Zaoblený obdélník 178"/>
          <p:cNvSpPr/>
          <p:nvPr/>
        </p:nvSpPr>
        <p:spPr>
          <a:xfrm rot="5400000">
            <a:off x="4337720" y="2448928"/>
            <a:ext cx="612000" cy="288032"/>
          </a:xfrm>
          <a:prstGeom prst="roundRect">
            <a:avLst/>
          </a:prstGeom>
          <a:noFill/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0" name="TextovéPole 179"/>
          <p:cNvSpPr txBox="1"/>
          <p:nvPr/>
        </p:nvSpPr>
        <p:spPr>
          <a:xfrm>
            <a:off x="342000" y="3140968"/>
            <a:ext cx="8460000" cy="170816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Červená smyčka:</a:t>
            </a:r>
          </a:p>
          <a:p>
            <a:pPr>
              <a:spcBef>
                <a:spcPts val="600"/>
              </a:spcBef>
            </a:pPr>
            <a:r>
              <a:rPr lang="cs-CZ" dirty="0" smtClean="0"/>
              <a:t>Modrá smyčka:</a:t>
            </a:r>
          </a:p>
          <a:p>
            <a:pPr>
              <a:spcBef>
                <a:spcPts val="600"/>
              </a:spcBef>
            </a:pPr>
            <a:r>
              <a:rPr lang="cs-CZ" dirty="0" smtClean="0"/>
              <a:t>Výsledná minimalizovaná funkce:</a:t>
            </a:r>
          </a:p>
          <a:p>
            <a:pPr>
              <a:spcBef>
                <a:spcPts val="600"/>
              </a:spcBef>
            </a:pPr>
            <a:r>
              <a:rPr lang="cs-CZ" dirty="0" smtClean="0"/>
              <a:t>Použijeme pravidlo dvojí negace a De Morganovy zákony pro převedení funkce do tvaru negace součtů nebo součinů. Pro realizaci použijeme </a:t>
            </a:r>
            <a:r>
              <a:rPr lang="cs-CZ" dirty="0" err="1" smtClean="0"/>
              <a:t>Pierceovy</a:t>
            </a:r>
            <a:r>
              <a:rPr lang="cs-CZ" dirty="0" smtClean="0"/>
              <a:t> nebo </a:t>
            </a:r>
            <a:r>
              <a:rPr lang="cs-CZ" dirty="0" err="1" smtClean="0"/>
              <a:t>Shefferovy</a:t>
            </a:r>
            <a:r>
              <a:rPr lang="cs-CZ" dirty="0" smtClean="0"/>
              <a:t> členy.</a:t>
            </a: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17381295"/>
              </p:ext>
            </p:extLst>
          </p:nvPr>
        </p:nvGraphicFramePr>
        <p:xfrm>
          <a:off x="2123728" y="3239352"/>
          <a:ext cx="290512" cy="2143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2" name="Rovnice" r:id="rId6" imgW="190440" imgH="139680" progId="Equation.3">
                  <p:embed/>
                </p:oleObj>
              </mc:Choice>
              <mc:Fallback>
                <p:oleObj name="Rovnice" r:id="rId6" imgW="190440" imgH="1396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23728" y="3239352"/>
                        <a:ext cx="290512" cy="214312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9181591"/>
              </p:ext>
            </p:extLst>
          </p:nvPr>
        </p:nvGraphicFramePr>
        <p:xfrm>
          <a:off x="2123728" y="3536794"/>
          <a:ext cx="330200" cy="271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3" name="Rovnice" r:id="rId8" imgW="215640" imgH="177480" progId="Equation.3">
                  <p:embed/>
                </p:oleObj>
              </mc:Choice>
              <mc:Fallback>
                <p:oleObj name="Rovnice" r:id="rId8" imgW="215640" imgH="1774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23728" y="3536794"/>
                        <a:ext cx="330200" cy="271463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41826588"/>
              </p:ext>
            </p:extLst>
          </p:nvPr>
        </p:nvGraphicFramePr>
        <p:xfrm>
          <a:off x="3707904" y="3876499"/>
          <a:ext cx="1125538" cy="309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4" name="Rovnice" r:id="rId10" imgW="736560" imgH="203040" progId="Equation.3">
                  <p:embed/>
                </p:oleObj>
              </mc:Choice>
              <mc:Fallback>
                <p:oleObj name="Rovnice" r:id="rId10" imgW="736560" imgH="2030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07904" y="3876499"/>
                        <a:ext cx="1125538" cy="309563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38044189"/>
              </p:ext>
            </p:extLst>
          </p:nvPr>
        </p:nvGraphicFramePr>
        <p:xfrm>
          <a:off x="3873500" y="4893146"/>
          <a:ext cx="1397000" cy="1200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5" name="Rovnice" r:id="rId12" imgW="914400" imgH="787320" progId="Equation.3">
                  <p:embed/>
                </p:oleObj>
              </mc:Choice>
              <mc:Fallback>
                <p:oleObj name="Rovnice" r:id="rId12" imgW="914400" imgH="787320" progId="Equation.3">
                  <p:embed/>
                  <p:pic>
                    <p:nvPicPr>
                      <p:cNvPr id="0" name="Objek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73500" y="4893146"/>
                        <a:ext cx="1397000" cy="12001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11581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3" grpId="0" animBg="1"/>
      <p:bldP spid="177" grpId="0" animBg="1"/>
      <p:bldP spid="179" grpId="0" animBg="1"/>
      <p:bldP spid="18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Schéma zapojení obvodu</a:t>
            </a:r>
            <a:endParaRPr lang="cs-CZ" sz="2400" b="1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3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6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1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14" name="TextovéPole 113"/>
          <p:cNvSpPr txBox="1"/>
          <p:nvPr/>
        </p:nvSpPr>
        <p:spPr>
          <a:xfrm>
            <a:off x="360000" y="5013176"/>
            <a:ext cx="8460000" cy="101566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Pro zapojení je potřeba</a:t>
            </a:r>
          </a:p>
          <a:p>
            <a:r>
              <a:rPr lang="cs-CZ" sz="2000" dirty="0" smtClean="0"/>
              <a:t>1 pouzdro 7400, v obvodu jsou 4 dvouvstupová hradla NAND, jedno z nich je zapojeno jako invertor.</a:t>
            </a:r>
          </a:p>
        </p:txBody>
      </p:sp>
      <p:sp>
        <p:nvSpPr>
          <p:cNvPr id="75" name="TextovéPole 74"/>
          <p:cNvSpPr txBox="1"/>
          <p:nvPr/>
        </p:nvSpPr>
        <p:spPr>
          <a:xfrm>
            <a:off x="360472" y="1588730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Výsledná minimalizovaná funkce</a:t>
            </a:r>
          </a:p>
          <a:p>
            <a:endParaRPr lang="cs-CZ" sz="2000" dirty="0" smtClean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42628192"/>
              </p:ext>
            </p:extLst>
          </p:nvPr>
        </p:nvGraphicFramePr>
        <p:xfrm>
          <a:off x="3923928" y="1718518"/>
          <a:ext cx="1044575" cy="414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7" name="Rovnice" r:id="rId6" imgW="672840" imgH="266400" progId="Equation.3">
                  <p:embed/>
                </p:oleObj>
              </mc:Choice>
              <mc:Fallback>
                <p:oleObj name="Rovnice" r:id="rId6" imgW="672840" imgH="266400" progId="Equation.3">
                  <p:embed/>
                  <p:pic>
                    <p:nvPicPr>
                      <p:cNvPr id="0" name="Objekt 2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23928" y="1718518"/>
                        <a:ext cx="1044575" cy="4143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60" name="Skupina 59"/>
          <p:cNvGrpSpPr/>
          <p:nvPr/>
        </p:nvGrpSpPr>
        <p:grpSpPr>
          <a:xfrm>
            <a:off x="1314569" y="2421208"/>
            <a:ext cx="6497791" cy="2456744"/>
            <a:chOff x="1314569" y="2421208"/>
            <a:chExt cx="6497791" cy="2456744"/>
          </a:xfrm>
        </p:grpSpPr>
        <p:sp>
          <p:nvSpPr>
            <p:cNvPr id="30" name="TextovéPole 29"/>
            <p:cNvSpPr txBox="1"/>
            <p:nvPr/>
          </p:nvSpPr>
          <p:spPr>
            <a:xfrm>
              <a:off x="1323321" y="2442894"/>
              <a:ext cx="271570" cy="336035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smtClean="0"/>
                <a:t>a</a:t>
              </a: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1314569" y="3237542"/>
              <a:ext cx="280321" cy="336035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smtClean="0"/>
                <a:t>b</a:t>
              </a:r>
            </a:p>
          </p:txBody>
        </p:sp>
        <p:grpSp>
          <p:nvGrpSpPr>
            <p:cNvPr id="6" name="Skupina 5"/>
            <p:cNvGrpSpPr/>
            <p:nvPr/>
          </p:nvGrpSpPr>
          <p:grpSpPr>
            <a:xfrm>
              <a:off x="2970279" y="2421208"/>
              <a:ext cx="1055465" cy="828000"/>
              <a:chOff x="4224967" y="2608864"/>
              <a:chExt cx="1160049" cy="900000"/>
            </a:xfrm>
          </p:grpSpPr>
          <p:grpSp>
            <p:nvGrpSpPr>
              <p:cNvPr id="24" name="Skupina 23"/>
              <p:cNvGrpSpPr>
                <a:grpSpLocks noChangeAspect="1"/>
              </p:cNvGrpSpPr>
              <p:nvPr/>
            </p:nvGrpSpPr>
            <p:grpSpPr>
              <a:xfrm>
                <a:off x="4458570" y="2608864"/>
                <a:ext cx="601290" cy="900000"/>
                <a:chOff x="2914886" y="2420888"/>
                <a:chExt cx="432978" cy="648072"/>
              </a:xfrm>
            </p:grpSpPr>
            <p:sp>
              <p:nvSpPr>
                <p:cNvPr id="33" name="Obdélník 32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" name="TextovéPole 33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25" name="Přímá spojnice 24"/>
              <p:cNvCxnSpPr/>
              <p:nvPr/>
            </p:nvCxnSpPr>
            <p:spPr>
              <a:xfrm flipV="1">
                <a:off x="5153951" y="30496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nice 25"/>
              <p:cNvCxnSpPr/>
              <p:nvPr/>
            </p:nvCxnSpPr>
            <p:spPr>
              <a:xfrm flipV="1">
                <a:off x="4224967" y="2817731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nice 26"/>
              <p:cNvCxnSpPr/>
              <p:nvPr/>
            </p:nvCxnSpPr>
            <p:spPr>
              <a:xfrm flipV="1">
                <a:off x="4227903" y="328494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5" name="Ovál 34"/>
              <p:cNvSpPr>
                <a:spLocks noChangeAspect="1"/>
              </p:cNvSpPr>
              <p:nvPr/>
            </p:nvSpPr>
            <p:spPr>
              <a:xfrm>
                <a:off x="5058472" y="3005744"/>
                <a:ext cx="99989" cy="99989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2" name="Skupina 51"/>
            <p:cNvGrpSpPr/>
            <p:nvPr/>
          </p:nvGrpSpPr>
          <p:grpSpPr>
            <a:xfrm>
              <a:off x="4477343" y="3302249"/>
              <a:ext cx="1055465" cy="828000"/>
              <a:chOff x="4224967" y="2608864"/>
              <a:chExt cx="1160049" cy="900000"/>
            </a:xfrm>
          </p:grpSpPr>
          <p:grpSp>
            <p:nvGrpSpPr>
              <p:cNvPr id="53" name="Skupina 52"/>
              <p:cNvGrpSpPr>
                <a:grpSpLocks noChangeAspect="1"/>
              </p:cNvGrpSpPr>
              <p:nvPr/>
            </p:nvGrpSpPr>
            <p:grpSpPr>
              <a:xfrm>
                <a:off x="4458570" y="2608864"/>
                <a:ext cx="601290" cy="900000"/>
                <a:chOff x="2914886" y="2420888"/>
                <a:chExt cx="432978" cy="648072"/>
              </a:xfrm>
            </p:grpSpPr>
            <p:sp>
              <p:nvSpPr>
                <p:cNvPr id="58" name="Obdélník 57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9" name="TextovéPole 58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54" name="Přímá spojnice 53"/>
              <p:cNvCxnSpPr/>
              <p:nvPr/>
            </p:nvCxnSpPr>
            <p:spPr>
              <a:xfrm flipV="1">
                <a:off x="5153951" y="30496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Přímá spojnice 54"/>
              <p:cNvCxnSpPr/>
              <p:nvPr/>
            </p:nvCxnSpPr>
            <p:spPr>
              <a:xfrm flipV="1">
                <a:off x="4224967" y="282652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Přímá spojnice 55"/>
              <p:cNvCxnSpPr/>
              <p:nvPr/>
            </p:nvCxnSpPr>
            <p:spPr>
              <a:xfrm flipV="1">
                <a:off x="4227903" y="328494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7" name="Ovál 56"/>
              <p:cNvSpPr>
                <a:spLocks noChangeAspect="1"/>
              </p:cNvSpPr>
              <p:nvPr/>
            </p:nvSpPr>
            <p:spPr>
              <a:xfrm>
                <a:off x="5058472" y="3005744"/>
                <a:ext cx="99989" cy="99989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69" name="Skupina 68"/>
            <p:cNvGrpSpPr/>
            <p:nvPr/>
          </p:nvGrpSpPr>
          <p:grpSpPr>
            <a:xfrm>
              <a:off x="6500601" y="3080871"/>
              <a:ext cx="1055465" cy="828000"/>
              <a:chOff x="6868335" y="3284984"/>
              <a:chExt cx="1160049" cy="900000"/>
            </a:xfrm>
          </p:grpSpPr>
          <p:grpSp>
            <p:nvGrpSpPr>
              <p:cNvPr id="61" name="Skupina 60"/>
              <p:cNvGrpSpPr>
                <a:grpSpLocks noChangeAspect="1"/>
              </p:cNvGrpSpPr>
              <p:nvPr/>
            </p:nvGrpSpPr>
            <p:grpSpPr>
              <a:xfrm>
                <a:off x="7101938" y="3284984"/>
                <a:ext cx="601290" cy="900000"/>
                <a:chOff x="2914886" y="2420888"/>
                <a:chExt cx="432978" cy="648072"/>
              </a:xfrm>
            </p:grpSpPr>
            <p:sp>
              <p:nvSpPr>
                <p:cNvPr id="66" name="Obdélník 65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7" name="TextovéPole 66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62" name="Přímá spojnice 61"/>
              <p:cNvCxnSpPr/>
              <p:nvPr/>
            </p:nvCxnSpPr>
            <p:spPr>
              <a:xfrm flipV="1">
                <a:off x="7797319" y="372578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Přímá spojnice 62"/>
              <p:cNvCxnSpPr/>
              <p:nvPr/>
            </p:nvCxnSpPr>
            <p:spPr>
              <a:xfrm flipV="1">
                <a:off x="6868335" y="350264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Přímá spojnice 63"/>
              <p:cNvCxnSpPr/>
              <p:nvPr/>
            </p:nvCxnSpPr>
            <p:spPr>
              <a:xfrm flipV="1">
                <a:off x="6871271" y="39610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5" name="Ovál 64"/>
              <p:cNvSpPr>
                <a:spLocks noChangeAspect="1"/>
              </p:cNvSpPr>
              <p:nvPr/>
            </p:nvSpPr>
            <p:spPr>
              <a:xfrm>
                <a:off x="7701840" y="3681864"/>
                <a:ext cx="99989" cy="99989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70" name="Přímá spojnice 69"/>
            <p:cNvCxnSpPr/>
            <p:nvPr/>
          </p:nvCxnSpPr>
          <p:spPr>
            <a:xfrm flipV="1">
              <a:off x="1660407" y="2607900"/>
              <a:ext cx="1349472" cy="7751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Přímá spojnice 72"/>
            <p:cNvCxnSpPr/>
            <p:nvPr/>
          </p:nvCxnSpPr>
          <p:spPr>
            <a:xfrm flipV="1">
              <a:off x="1653200" y="3861048"/>
              <a:ext cx="792000" cy="7751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Přímá spojnice 73"/>
            <p:cNvCxnSpPr/>
            <p:nvPr/>
          </p:nvCxnSpPr>
          <p:spPr>
            <a:xfrm flipV="1">
              <a:off x="1660406" y="3501009"/>
              <a:ext cx="2844000" cy="1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Pravoúhlá spojnice 76"/>
            <p:cNvCxnSpPr/>
            <p:nvPr/>
          </p:nvCxnSpPr>
          <p:spPr>
            <a:xfrm rot="16200000" flipH="1">
              <a:off x="1518125" y="3019997"/>
              <a:ext cx="1859175" cy="1050480"/>
            </a:xfrm>
            <a:prstGeom prst="bentConnector3">
              <a:avLst>
                <a:gd name="adj1" fmla="val 100602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1" name="Ovál 80"/>
            <p:cNvSpPr>
              <a:spLocks noChangeAspect="1"/>
            </p:cNvSpPr>
            <p:nvPr/>
          </p:nvSpPr>
          <p:spPr>
            <a:xfrm>
              <a:off x="1890859" y="2591901"/>
              <a:ext cx="65509" cy="65509"/>
            </a:xfrm>
            <a:prstGeom prst="ellipse">
              <a:avLst/>
            </a:prstGeom>
            <a:solidFill>
              <a:schemeClr val="tx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3" name="Pravoúhlá spojnice 82"/>
            <p:cNvCxnSpPr/>
            <p:nvPr/>
          </p:nvCxnSpPr>
          <p:spPr>
            <a:xfrm rot="5400000" flipH="1" flipV="1">
              <a:off x="2299404" y="3190172"/>
              <a:ext cx="816675" cy="525079"/>
            </a:xfrm>
            <a:prstGeom prst="bentConnector3">
              <a:avLst>
                <a:gd name="adj1" fmla="val 100600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Pravoúhlá spojnice 96"/>
            <p:cNvCxnSpPr/>
            <p:nvPr/>
          </p:nvCxnSpPr>
          <p:spPr>
            <a:xfrm rot="5400000" flipH="1" flipV="1">
              <a:off x="4005395" y="3975745"/>
              <a:ext cx="549486" cy="448535"/>
            </a:xfrm>
            <a:prstGeom prst="bentConnector3">
              <a:avLst>
                <a:gd name="adj1" fmla="val 99603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Pravoúhlá spojnice 102"/>
            <p:cNvCxnSpPr/>
            <p:nvPr/>
          </p:nvCxnSpPr>
          <p:spPr>
            <a:xfrm>
              <a:off x="4025744" y="2827794"/>
              <a:ext cx="2474857" cy="453357"/>
            </a:xfrm>
            <a:prstGeom prst="bentConnector3">
              <a:avLst>
                <a:gd name="adj1" fmla="val 74869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1" name="TextovéPole 110"/>
            <p:cNvSpPr txBox="1"/>
            <p:nvPr/>
          </p:nvSpPr>
          <p:spPr>
            <a:xfrm>
              <a:off x="1329225" y="4089251"/>
              <a:ext cx="255527" cy="336035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/>
                <a:t>c</a:t>
              </a:r>
              <a:endParaRPr lang="cs-CZ" b="1" dirty="0" smtClean="0"/>
            </a:p>
          </p:txBody>
        </p:sp>
        <p:sp>
          <p:nvSpPr>
            <p:cNvPr id="112" name="TextovéPole 111"/>
            <p:cNvSpPr txBox="1"/>
            <p:nvPr/>
          </p:nvSpPr>
          <p:spPr>
            <a:xfrm>
              <a:off x="7545165" y="3313032"/>
              <a:ext cx="267195" cy="336035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smtClean="0"/>
                <a:t>y</a:t>
              </a:r>
            </a:p>
          </p:txBody>
        </p:sp>
        <p:cxnSp>
          <p:nvCxnSpPr>
            <p:cNvPr id="100" name="Přímá spojnice 99"/>
            <p:cNvCxnSpPr/>
            <p:nvPr/>
          </p:nvCxnSpPr>
          <p:spPr>
            <a:xfrm flipV="1">
              <a:off x="5472360" y="3700489"/>
              <a:ext cx="1044000" cy="7751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04" name="Skupina 103"/>
            <p:cNvGrpSpPr/>
            <p:nvPr/>
          </p:nvGrpSpPr>
          <p:grpSpPr>
            <a:xfrm>
              <a:off x="2961450" y="4049952"/>
              <a:ext cx="1097231" cy="828000"/>
              <a:chOff x="4224967" y="2608864"/>
              <a:chExt cx="1205953" cy="900000"/>
            </a:xfrm>
          </p:grpSpPr>
          <p:grpSp>
            <p:nvGrpSpPr>
              <p:cNvPr id="105" name="Skupina 104"/>
              <p:cNvGrpSpPr>
                <a:grpSpLocks noChangeAspect="1"/>
              </p:cNvGrpSpPr>
              <p:nvPr/>
            </p:nvGrpSpPr>
            <p:grpSpPr>
              <a:xfrm>
                <a:off x="4458570" y="2608864"/>
                <a:ext cx="601290" cy="900000"/>
                <a:chOff x="2914886" y="2420888"/>
                <a:chExt cx="432978" cy="648072"/>
              </a:xfrm>
            </p:grpSpPr>
            <p:sp>
              <p:nvSpPr>
                <p:cNvPr id="115" name="Obdélník 114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16" name="TextovéPole 115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106" name="Přímá spojnice 105"/>
              <p:cNvCxnSpPr/>
              <p:nvPr/>
            </p:nvCxnSpPr>
            <p:spPr>
              <a:xfrm flipV="1">
                <a:off x="5153950" y="3049667"/>
                <a:ext cx="276970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Přímá spojnice 107"/>
              <p:cNvCxnSpPr/>
              <p:nvPr/>
            </p:nvCxnSpPr>
            <p:spPr>
              <a:xfrm flipV="1">
                <a:off x="4224967" y="282652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9" name="Přímá spojnice 108"/>
              <p:cNvCxnSpPr/>
              <p:nvPr/>
            </p:nvCxnSpPr>
            <p:spPr>
              <a:xfrm flipV="1">
                <a:off x="4227903" y="328494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0" name="Ovál 109"/>
              <p:cNvSpPr>
                <a:spLocks noChangeAspect="1"/>
              </p:cNvSpPr>
              <p:nvPr/>
            </p:nvSpPr>
            <p:spPr>
              <a:xfrm>
                <a:off x="5058472" y="3005744"/>
                <a:ext cx="99989" cy="99989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117" name="Přímá spojnice 116"/>
            <p:cNvCxnSpPr/>
            <p:nvPr/>
          </p:nvCxnSpPr>
          <p:spPr>
            <a:xfrm>
              <a:off x="2970240" y="4249736"/>
              <a:ext cx="0" cy="414000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8" name="Ovál 117"/>
            <p:cNvSpPr>
              <a:spLocks noChangeAspect="1"/>
            </p:cNvSpPr>
            <p:nvPr/>
          </p:nvSpPr>
          <p:spPr>
            <a:xfrm>
              <a:off x="2942192" y="4443611"/>
              <a:ext cx="65509" cy="65509"/>
            </a:xfrm>
            <a:prstGeom prst="ellipse">
              <a:avLst/>
            </a:prstGeom>
            <a:solidFill>
              <a:schemeClr val="tx1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106561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4" grpId="0" animBg="1"/>
      <p:bldP spid="7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60000" y="1052736"/>
            <a:ext cx="8460000" cy="372409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Ke stejnému výsledku v předchozím příkladu je možné dospět i v úpravě výrazu použitím zákona </a:t>
            </a:r>
            <a:r>
              <a:rPr lang="cs-CZ" dirty="0" err="1" smtClean="0"/>
              <a:t>absorbce</a:t>
            </a:r>
            <a:r>
              <a:rPr lang="cs-CZ" dirty="0" smtClean="0"/>
              <a:t> negace.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Aplikujeme pravidlo dvojí negace. Negujeme obě strany výrazu.</a:t>
            </a:r>
          </a:p>
          <a:p>
            <a:endParaRPr lang="cs-CZ" dirty="0" smtClean="0"/>
          </a:p>
          <a:p>
            <a:pPr>
              <a:spcBef>
                <a:spcPts val="1200"/>
              </a:spcBef>
            </a:pPr>
            <a:r>
              <a:rPr lang="cs-CZ" dirty="0" smtClean="0"/>
              <a:t>Výraz </a:t>
            </a:r>
            <a:r>
              <a:rPr lang="cs-CZ" dirty="0"/>
              <a:t>upravíme pomocí </a:t>
            </a:r>
            <a:r>
              <a:rPr lang="cs-CZ" dirty="0" smtClean="0"/>
              <a:t>De Morganova zákona.</a:t>
            </a:r>
          </a:p>
          <a:p>
            <a:endParaRPr lang="cs-CZ" dirty="0" smtClean="0"/>
          </a:p>
          <a:p>
            <a:pPr>
              <a:spcBef>
                <a:spcPts val="1200"/>
              </a:spcBef>
            </a:pPr>
            <a:r>
              <a:rPr lang="cs-CZ" dirty="0" smtClean="0"/>
              <a:t>Pro </a:t>
            </a:r>
            <a:r>
              <a:rPr lang="cs-CZ" dirty="0"/>
              <a:t>zachování původní logické hodnoty </a:t>
            </a:r>
            <a:r>
              <a:rPr lang="cs-CZ" dirty="0" smtClean="0"/>
              <a:t>provedeme </a:t>
            </a:r>
            <a:r>
              <a:rPr lang="cs-CZ" dirty="0"/>
              <a:t>druhou </a:t>
            </a:r>
            <a:r>
              <a:rPr lang="cs-CZ" dirty="0" smtClean="0"/>
              <a:t>negaci.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30397093"/>
              </p:ext>
            </p:extLst>
          </p:nvPr>
        </p:nvGraphicFramePr>
        <p:xfrm>
          <a:off x="3563888" y="1484784"/>
          <a:ext cx="1512887" cy="533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40" name="Rovnice" r:id="rId5" imgW="1015920" imgH="355320" progId="Equation.3">
                  <p:embed/>
                </p:oleObj>
              </mc:Choice>
              <mc:Fallback>
                <p:oleObj name="Rovnice" r:id="rId5" imgW="1015920" imgH="35532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63888" y="1484784"/>
                        <a:ext cx="1512887" cy="533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2" name="Obj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43856446"/>
              </p:ext>
            </p:extLst>
          </p:nvPr>
        </p:nvGraphicFramePr>
        <p:xfrm>
          <a:off x="3563888" y="2501688"/>
          <a:ext cx="1109662" cy="360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41" name="Rovnice" r:id="rId7" imgW="736560" imgH="241200" progId="Equation.3">
                  <p:embed/>
                </p:oleObj>
              </mc:Choice>
              <mc:Fallback>
                <p:oleObj name="Rovnice" r:id="rId7" imgW="736560" imgH="2412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63888" y="2501688"/>
                        <a:ext cx="1109662" cy="3603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97134272"/>
              </p:ext>
            </p:extLst>
          </p:nvPr>
        </p:nvGraphicFramePr>
        <p:xfrm>
          <a:off x="3563888" y="3214241"/>
          <a:ext cx="1019175" cy="358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42" name="Rovnice" r:id="rId9" imgW="672840" imgH="241200" progId="Equation.3">
                  <p:embed/>
                </p:oleObj>
              </mc:Choice>
              <mc:Fallback>
                <p:oleObj name="Rovnice" r:id="rId9" imgW="672840" imgH="2412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63888" y="3214241"/>
                        <a:ext cx="1019175" cy="3587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7" name="Objek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51808282"/>
              </p:ext>
            </p:extLst>
          </p:nvPr>
        </p:nvGraphicFramePr>
        <p:xfrm>
          <a:off x="7028717" y="3573016"/>
          <a:ext cx="573088" cy="320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43" name="Rovnice" r:id="rId11" imgW="380880" imgH="215640" progId="Equation.3">
                  <p:embed/>
                </p:oleObj>
              </mc:Choice>
              <mc:Fallback>
                <p:oleObj name="Rovnice" r:id="rId11" imgW="380880" imgH="215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28717" y="3573016"/>
                        <a:ext cx="573088" cy="3206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2" name="Objekt 2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037492"/>
              </p:ext>
            </p:extLst>
          </p:nvPr>
        </p:nvGraphicFramePr>
        <p:xfrm>
          <a:off x="3563888" y="3903836"/>
          <a:ext cx="1063625" cy="749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44" name="Rovnice" r:id="rId13" imgW="685800" imgH="482400" progId="Equation.3">
                  <p:embed/>
                </p:oleObj>
              </mc:Choice>
              <mc:Fallback>
                <p:oleObj name="Rovnice" r:id="rId13" imgW="685800" imgH="4824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63888" y="3903836"/>
                        <a:ext cx="1063625" cy="749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3" name="TextovéPole 22"/>
          <p:cNvSpPr txBox="1"/>
          <p:nvPr/>
        </p:nvSpPr>
        <p:spPr>
          <a:xfrm>
            <a:off x="342000" y="4869160"/>
            <a:ext cx="84600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Výsledné bude stejné jako na předchozím snímku č. 8.</a:t>
            </a:r>
          </a:p>
        </p:txBody>
      </p:sp>
    </p:spTree>
    <p:extLst>
      <p:ext uri="{BB962C8B-B14F-4D97-AF65-F5344CB8AC3E}">
        <p14:creationId xmlns:p14="http://schemas.microsoft.com/office/powerpoint/2010/main" val="2588480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2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6530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Příklad označení některých Integrovaných obvodů</a:t>
            </a:r>
            <a:endParaRPr lang="cs-CZ" sz="2400" b="1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60000" y="1587564"/>
            <a:ext cx="8460000" cy="378565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SN 7400</a:t>
            </a:r>
            <a:r>
              <a:rPr lang="cs-CZ" sz="2000" dirty="0"/>
              <a:t>	4x dvouvstupové NAND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SN 7402</a:t>
            </a:r>
            <a:r>
              <a:rPr lang="cs-CZ" sz="2000" dirty="0"/>
              <a:t>	4x dvouvstupové NOR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SN 7410</a:t>
            </a:r>
            <a:r>
              <a:rPr lang="cs-CZ" sz="2000" dirty="0"/>
              <a:t>	3x třívstupové NAND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SN 7420</a:t>
            </a:r>
            <a:r>
              <a:rPr lang="cs-CZ" sz="2000" dirty="0"/>
              <a:t>	2x čtyřvstupové NAND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SN 7427</a:t>
            </a:r>
            <a:r>
              <a:rPr lang="cs-CZ" sz="2000" dirty="0"/>
              <a:t>	3x třívstupové NOR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SN 7408</a:t>
            </a:r>
            <a:r>
              <a:rPr lang="cs-CZ" sz="2000" dirty="0"/>
              <a:t>	1x osmivstupové NAND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SN 7404</a:t>
            </a:r>
            <a:r>
              <a:rPr lang="cs-CZ" sz="2000" dirty="0"/>
              <a:t>	6x </a:t>
            </a:r>
            <a:r>
              <a:rPr lang="cs-CZ" sz="2000" dirty="0" smtClean="0"/>
              <a:t>invertor</a:t>
            </a:r>
          </a:p>
          <a:p>
            <a:endParaRPr lang="cs-CZ" sz="2000" dirty="0"/>
          </a:p>
          <a:p>
            <a:r>
              <a:rPr lang="cs-CZ" sz="2000" dirty="0" smtClean="0"/>
              <a:t>První písmena označují výrobce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SN	Texas Instruments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MH	Tesla Rožnov (před rokem 1989)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apod.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71275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Souhrn učiva, otázky k procvičení</a:t>
            </a:r>
          </a:p>
        </p:txBody>
      </p:sp>
      <p:sp>
        <p:nvSpPr>
          <p:cNvPr id="14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28800"/>
            <a:ext cx="8460000" cy="286232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Co je realizace obvodu?</a:t>
            </a:r>
          </a:p>
          <a:p>
            <a:r>
              <a:rPr lang="cs-CZ" sz="2000" dirty="0" smtClean="0"/>
              <a:t>Co je minimalizace funkce?</a:t>
            </a:r>
          </a:p>
          <a:p>
            <a:r>
              <a:rPr lang="cs-CZ" sz="2000" dirty="0" smtClean="0"/>
              <a:t>Jak můžeme postupovat při minimalizaci funkce?</a:t>
            </a:r>
          </a:p>
          <a:p>
            <a:r>
              <a:rPr lang="cs-CZ" sz="2000" dirty="0" smtClean="0"/>
              <a:t>Co je hradlo?</a:t>
            </a:r>
          </a:p>
          <a:p>
            <a:r>
              <a:rPr lang="cs-CZ" sz="2000" dirty="0" smtClean="0"/>
              <a:t>Co je integrovaný obvod?</a:t>
            </a:r>
          </a:p>
          <a:p>
            <a:r>
              <a:rPr lang="cs-CZ" sz="2000" dirty="0" smtClean="0"/>
              <a:t>Obsahuje každý integrovaný obvod právě jedno hradlo?</a:t>
            </a:r>
          </a:p>
          <a:p>
            <a:r>
              <a:rPr lang="cs-CZ" sz="2000" dirty="0" smtClean="0"/>
              <a:t>Nakreslete schématické značky hradel OR, AND, NOT, NOR, NAND.</a:t>
            </a:r>
          </a:p>
          <a:p>
            <a:r>
              <a:rPr lang="cs-CZ" sz="2000" dirty="0" smtClean="0"/>
              <a:t>Nakreslete invertor realizovaný pomocí hradla NOR.</a:t>
            </a:r>
          </a:p>
          <a:p>
            <a:r>
              <a:rPr lang="cs-CZ" sz="2000" dirty="0"/>
              <a:t>Nakreslete invertor realizovaný pomocí hradla </a:t>
            </a:r>
            <a:r>
              <a:rPr lang="cs-CZ" sz="2000" dirty="0" smtClean="0"/>
              <a:t>NAND.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77333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Použité zdroje</a:t>
            </a:r>
          </a:p>
        </p:txBody>
      </p:sp>
      <p:sp>
        <p:nvSpPr>
          <p:cNvPr id="10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13" name="TextovéPole 11"/>
          <p:cNvSpPr txBox="1"/>
          <p:nvPr/>
        </p:nvSpPr>
        <p:spPr>
          <a:xfrm>
            <a:off x="341764" y="1628800"/>
            <a:ext cx="8460000" cy="360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Vlastní materiály SŠST Ústí nad Labem</a:t>
            </a:r>
          </a:p>
        </p:txBody>
      </p:sp>
      <p:sp>
        <p:nvSpPr>
          <p:cNvPr id="14" name="TextovéPole 14"/>
          <p:cNvSpPr txBox="1"/>
          <p:nvPr/>
        </p:nvSpPr>
        <p:spPr>
          <a:xfrm>
            <a:off x="342236" y="2105672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KESL, Jan. </a:t>
            </a:r>
            <a:r>
              <a:rPr lang="cs-CZ" sz="2000" i="1" dirty="0"/>
              <a:t>Elektronika </a:t>
            </a:r>
            <a:r>
              <a:rPr lang="cs-CZ" sz="2000" i="1" dirty="0" smtClean="0"/>
              <a:t>III, </a:t>
            </a:r>
            <a:r>
              <a:rPr lang="cs-CZ" sz="2000" i="1" dirty="0"/>
              <a:t>číslicová technika</a:t>
            </a:r>
            <a:r>
              <a:rPr lang="cs-CZ" sz="2000" dirty="0"/>
              <a:t>. Praha: BEN - technická literatura, 2006, ISBN 80-7300-182-9. </a:t>
            </a:r>
          </a:p>
        </p:txBody>
      </p:sp>
      <p:sp>
        <p:nvSpPr>
          <p:cNvPr id="15" name="TextovéPole 15"/>
          <p:cNvSpPr txBox="1"/>
          <p:nvPr/>
        </p:nvSpPr>
        <p:spPr>
          <a:xfrm>
            <a:off x="342236" y="2969768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ANTOŠOVÁ, Marcela; DAVÍDEK, Vratislav. </a:t>
            </a:r>
            <a:r>
              <a:rPr lang="cs-CZ" sz="2000" i="1" dirty="0" smtClean="0"/>
              <a:t>Číslicová technika</a:t>
            </a:r>
            <a:r>
              <a:rPr lang="cs-CZ" sz="2000" dirty="0" smtClean="0"/>
              <a:t>. České Budějovice: KOPP, 2008, ISBN 978-80-7232-333-3. </a:t>
            </a:r>
            <a:endParaRPr lang="cs-CZ" sz="2000" dirty="0"/>
          </a:p>
        </p:txBody>
      </p:sp>
      <p:sp>
        <p:nvSpPr>
          <p:cNvPr id="16" name="TextovéPole 16"/>
          <p:cNvSpPr txBox="1"/>
          <p:nvPr/>
        </p:nvSpPr>
        <p:spPr>
          <a:xfrm>
            <a:off x="342236" y="3793794"/>
            <a:ext cx="8460000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ARENDÁŠ, Viliam. </a:t>
            </a:r>
            <a:r>
              <a:rPr lang="cs-CZ" sz="2000" i="1" dirty="0"/>
              <a:t>Číslicová technika</a:t>
            </a:r>
            <a:r>
              <a:rPr lang="cs-CZ" sz="2000" dirty="0"/>
              <a:t>. Bohumín: SOU, 2002, ISBN NEMÁ.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5" grpId="0" animBg="1"/>
      <p:bldP spid="16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blipFill>
          <a:blip xmlns:r="http://schemas.openxmlformats.org/officeDocument/2006/relationships" r:embed="rId1"/>
          <a:tile tx="0" ty="0" sx="100000" sy="100000" flip="none" algn="tl"/>
        </a:blipFill>
        <a:scene3d>
          <a:camera prst="orthographicFront"/>
          <a:lightRig rig="threePt" dir="t"/>
        </a:scene3d>
        <a:sp3d>
          <a:bevelT/>
        </a:sp3d>
      </a:spPr>
      <a:bodyPr wrap="square" rtlCol="0" anchor="ctr">
        <a:spAutoFit/>
      </a:bodyPr>
      <a:lstStyle>
        <a:defPPr algn="ctr">
          <a:defRPr sz="2400" b="1" dirty="0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3019</TotalTime>
  <Words>739</Words>
  <Application>Microsoft Office PowerPoint</Application>
  <PresentationFormat>Předvádění na obrazovce (4:3)</PresentationFormat>
  <Paragraphs>194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Rovnice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181</cp:revision>
  <dcterms:created xsi:type="dcterms:W3CDTF">2010-11-01T23:40:31Z</dcterms:created>
  <dcterms:modified xsi:type="dcterms:W3CDTF">2014-01-30T07:59:36Z</dcterms:modified>
</cp:coreProperties>
</file>