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81" r:id="rId4"/>
    <p:sldId id="279" r:id="rId5"/>
    <p:sldId id="280" r:id="rId6"/>
    <p:sldId id="282" r:id="rId7"/>
    <p:sldId id="283" r:id="rId8"/>
    <p:sldId id="278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52502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Vysvětlení principu kombinačních logických obvodů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multiplexer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demultiplexer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Multiplexer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demultiplexer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logický přepínač, vstup, výstup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2000" y="744815"/>
            <a:ext cx="8640000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Kombinační logické obvody – </a:t>
            </a:r>
            <a:r>
              <a:rPr lang="cs-CZ" sz="2800" b="1" dirty="0" err="1" smtClean="0"/>
              <a:t>multiplexer</a:t>
            </a:r>
            <a:r>
              <a:rPr lang="cs-CZ" sz="2800" b="1" dirty="0" smtClean="0"/>
              <a:t> a </a:t>
            </a:r>
            <a:r>
              <a:rPr lang="cs-CZ" sz="2800" b="1" dirty="0" err="1" smtClean="0"/>
              <a:t>demultiplexer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VY_32_INOVACE_08_159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Typické druhy kombinačních logických obvodů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Blokové schéma obecného kombinačního logického obvodu.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2000" y="4039904"/>
            <a:ext cx="8460000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Typickými představiteli kombinačních logických obvodů jsou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Sčítačky a další obvody aritmetických operací, např. generátory přenosu.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Multiplexery</a:t>
            </a:r>
            <a:r>
              <a:rPr lang="cs-CZ" dirty="0" smtClean="0"/>
              <a:t> a </a:t>
            </a:r>
            <a:r>
              <a:rPr lang="cs-CZ" dirty="0" err="1" smtClean="0"/>
              <a:t>demultiplexery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Komparátory.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Kodéry a dekodéry.</a:t>
            </a:r>
            <a:endParaRPr lang="cs-CZ" dirty="0">
              <a:effectLst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27584" y="2806476"/>
            <a:ext cx="197136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Vstupní proměnné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273040" y="2815768"/>
            <a:ext cx="197136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Výstupní funkce</a:t>
            </a:r>
            <a:endParaRPr lang="cs-CZ" dirty="0"/>
          </a:p>
        </p:txBody>
      </p:sp>
      <p:grpSp>
        <p:nvGrpSpPr>
          <p:cNvPr id="38" name="Skupina 37"/>
          <p:cNvGrpSpPr/>
          <p:nvPr/>
        </p:nvGrpSpPr>
        <p:grpSpPr>
          <a:xfrm>
            <a:off x="3062494" y="2293362"/>
            <a:ext cx="2980424" cy="1332684"/>
            <a:chOff x="2577675" y="2318449"/>
            <a:chExt cx="1580165" cy="1032634"/>
          </a:xfrm>
        </p:grpSpPr>
        <p:grpSp>
          <p:nvGrpSpPr>
            <p:cNvPr id="39" name="Skupina 38"/>
            <p:cNvGrpSpPr>
              <a:grpSpLocks noChangeAspect="1"/>
            </p:cNvGrpSpPr>
            <p:nvPr/>
          </p:nvGrpSpPr>
          <p:grpSpPr>
            <a:xfrm>
              <a:off x="3018410" y="2420889"/>
              <a:ext cx="601290" cy="900000"/>
              <a:chOff x="2914886" y="2420888"/>
              <a:chExt cx="432978" cy="648072"/>
            </a:xfrm>
          </p:grpSpPr>
          <p:sp>
            <p:nvSpPr>
              <p:cNvPr id="54" name="Obdélník 53"/>
              <p:cNvSpPr/>
              <p:nvPr/>
            </p:nvSpPr>
            <p:spPr>
              <a:xfrm>
                <a:off x="2914886" y="2420888"/>
                <a:ext cx="432978" cy="648072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TextovéPole 54"/>
              <p:cNvSpPr txBox="1"/>
              <p:nvPr/>
            </p:nvSpPr>
            <p:spPr>
              <a:xfrm>
                <a:off x="2918530" y="2518071"/>
                <a:ext cx="427555" cy="41214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1400" b="1" dirty="0" smtClean="0"/>
                  <a:t>Kombinační</a:t>
                </a:r>
              </a:p>
              <a:p>
                <a:pPr algn="ctr"/>
                <a:r>
                  <a:rPr lang="cs-CZ" sz="1400" b="1" dirty="0" smtClean="0"/>
                  <a:t>logický</a:t>
                </a:r>
              </a:p>
              <a:p>
                <a:pPr algn="ctr"/>
                <a:r>
                  <a:rPr lang="cs-CZ" sz="1400" b="1" dirty="0" smtClean="0"/>
                  <a:t>obvod</a:t>
                </a:r>
              </a:p>
            </p:txBody>
          </p:sp>
        </p:grpSp>
        <p:cxnSp>
          <p:nvCxnSpPr>
            <p:cNvPr id="40" name="Přímá spojnice 39"/>
            <p:cNvCxnSpPr/>
            <p:nvPr/>
          </p:nvCxnSpPr>
          <p:spPr>
            <a:xfrm flipV="1">
              <a:off x="2776015" y="2492896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2787743" y="2745352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 flipV="1">
              <a:off x="2787743" y="3212939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2896183" y="2834654"/>
              <a:ext cx="0" cy="306314"/>
            </a:xfrm>
            <a:prstGeom prst="line">
              <a:avLst/>
            </a:prstGeom>
            <a:ln w="12700">
              <a:solidFill>
                <a:srgbClr val="00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TextovéPole 43"/>
            <p:cNvSpPr txBox="1"/>
            <p:nvPr/>
          </p:nvSpPr>
          <p:spPr>
            <a:xfrm>
              <a:off x="2577675" y="2318449"/>
              <a:ext cx="171847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A</a:t>
              </a: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580225" y="2606481"/>
              <a:ext cx="166747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B</a:t>
              </a: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585630" y="3064905"/>
              <a:ext cx="178645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N</a:t>
              </a:r>
            </a:p>
          </p:txBody>
        </p:sp>
        <p:cxnSp>
          <p:nvCxnSpPr>
            <p:cNvPr id="47" name="Přímá spojnice 46"/>
            <p:cNvCxnSpPr/>
            <p:nvPr/>
          </p:nvCxnSpPr>
          <p:spPr>
            <a:xfrm flipV="1">
              <a:off x="3617919" y="2492896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3629647" y="2745352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V="1">
              <a:off x="3629647" y="3212939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3738087" y="2834654"/>
              <a:ext cx="0" cy="306314"/>
            </a:xfrm>
            <a:prstGeom prst="line">
              <a:avLst/>
            </a:prstGeom>
            <a:ln w="12700">
              <a:solidFill>
                <a:srgbClr val="00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TextovéPole 50"/>
            <p:cNvSpPr txBox="1"/>
            <p:nvPr/>
          </p:nvSpPr>
          <p:spPr>
            <a:xfrm>
              <a:off x="3949941" y="2318449"/>
              <a:ext cx="193229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err="1" smtClean="0"/>
                <a:t>Y</a:t>
              </a:r>
              <a:r>
                <a:rPr lang="cs-CZ" b="1" baseline="-25000" dirty="0" err="1" smtClean="0"/>
                <a:t>a</a:t>
              </a:r>
              <a:endParaRPr lang="cs-CZ" b="1" baseline="-25000" dirty="0" smtClean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943636" y="2606481"/>
              <a:ext cx="205842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err="1" smtClean="0"/>
                <a:t>Y</a:t>
              </a:r>
              <a:r>
                <a:rPr lang="cs-CZ" b="1" baseline="-25000" dirty="0" err="1" smtClean="0"/>
                <a:t>b</a:t>
              </a:r>
              <a:endParaRPr lang="cs-CZ" b="1" baseline="-25000" dirty="0" smtClean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957981" y="3064905"/>
              <a:ext cx="199859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err="1" smtClean="0"/>
                <a:t>Y</a:t>
              </a:r>
              <a:r>
                <a:rPr lang="cs-CZ" b="1" baseline="-25000" dirty="0" err="1" smtClean="0"/>
                <a:t>n</a:t>
              </a:r>
              <a:endParaRPr lang="cs-CZ" b="1" baseline="-25000" dirty="0" smtClean="0"/>
            </a:p>
          </p:txBody>
        </p:sp>
      </p:grp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28" grpId="0" animBg="1"/>
      <p:bldP spid="36" grpId="0" animBg="1"/>
      <p:bldP spid="3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42000" y="1591632"/>
                <a:ext cx="8460000" cy="231140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Kombinační logický obvod, který převádí informace z několika vstupů na jeden výstup.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cs-CZ" dirty="0" smtClean="0"/>
                  <a:t>Obsahuje datové vstupy </a:t>
                </a:r>
                <a:r>
                  <a:rPr lang="cs-CZ" b="1" i="1" dirty="0" smtClean="0"/>
                  <a:t>D</a:t>
                </a:r>
                <a:r>
                  <a:rPr lang="cs-CZ" b="1" i="1" baseline="-25000" dirty="0"/>
                  <a:t>1</a:t>
                </a:r>
                <a:r>
                  <a:rPr lang="cs-CZ" dirty="0" smtClean="0"/>
                  <a:t> až </a:t>
                </a:r>
                <a:r>
                  <a:rPr lang="cs-CZ" b="1" i="1" dirty="0" err="1" smtClean="0"/>
                  <a:t>D</a:t>
                </a:r>
                <a:r>
                  <a:rPr lang="cs-CZ" b="1" i="1" baseline="-25000" dirty="0" err="1"/>
                  <a:t>n</a:t>
                </a:r>
                <a:r>
                  <a:rPr lang="cs-CZ" dirty="0" smtClean="0"/>
                  <a:t>, adresové vstupy </a:t>
                </a:r>
                <a:r>
                  <a:rPr lang="cs-CZ" b="1" i="1" dirty="0" smtClean="0"/>
                  <a:t>A</a:t>
                </a:r>
                <a:r>
                  <a:rPr lang="cs-CZ" b="1" i="1" baseline="-25000" dirty="0"/>
                  <a:t>1</a:t>
                </a:r>
                <a:r>
                  <a:rPr lang="cs-CZ" dirty="0" smtClean="0"/>
                  <a:t> až </a:t>
                </a:r>
                <a:r>
                  <a:rPr lang="cs-CZ" b="1" i="1" dirty="0" err="1" smtClean="0"/>
                  <a:t>A</a:t>
                </a:r>
                <a:r>
                  <a:rPr lang="cs-CZ" b="1" i="1" baseline="-25000" dirty="0" err="1" smtClean="0"/>
                  <a:t>m</a:t>
                </a:r>
                <a:r>
                  <a:rPr lang="cs-CZ" dirty="0" smtClean="0"/>
                  <a:t>, tzv. blokovací vstup </a:t>
                </a:r>
                <a:r>
                  <a:rPr lang="cs-CZ" b="1" i="1" dirty="0" smtClean="0"/>
                  <a:t>E</a:t>
                </a:r>
                <a:r>
                  <a:rPr lang="cs-CZ" dirty="0" smtClean="0"/>
                  <a:t> a jeden výstup </a:t>
                </a:r>
                <a:r>
                  <a:rPr lang="cs-CZ" b="1" i="1" dirty="0" smtClean="0"/>
                  <a:t>Y</a:t>
                </a:r>
                <a:r>
                  <a:rPr lang="cs-CZ" dirty="0" smtClean="0"/>
                  <a:t>.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cs-CZ" dirty="0" smtClean="0"/>
                  <a:t>Adresové vstupy určují „polohu přepínače“. Počet adresových vstupů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n>
                              <a:solidFill>
                                <a:srgbClr val="FF0000"/>
                              </a:solidFill>
                            </a:ln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n>
                              <a:solidFill>
                                <a:srgbClr val="FF0000"/>
                              </a:solidFill>
                            </a:ln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n>
                              <a:solidFill>
                                <a:srgbClr val="FF0000"/>
                              </a:solidFill>
                            </a:ln>
                            <a:latin typeface="Cambria Math"/>
                          </a:rPr>
                          <m:t>𝐴</m:t>
                        </m:r>
                      </m:sub>
                    </m:sSub>
                    <m:r>
                      <a:rPr lang="cs-CZ" b="0" i="1" smtClean="0">
                        <a:ln>
                          <a:solidFill>
                            <a:srgbClr val="FF0000"/>
                          </a:solidFill>
                        </a:ln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n>
                              <a:solidFill>
                                <a:srgbClr val="FF0000"/>
                              </a:solidFill>
                            </a:ln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n>
                              <a:solidFill>
                                <a:srgbClr val="FF0000"/>
                              </a:solidFill>
                            </a:ln>
                            <a:latin typeface="Cambria Math"/>
                          </a:rPr>
                          <m:t>𝑛</m:t>
                        </m:r>
                      </m:e>
                    </m:rad>
                  </m:oMath>
                </a14:m>
                <a:r>
                  <a:rPr lang="cs-CZ" dirty="0" smtClean="0">
                    <a:ln>
                      <a:solidFill>
                        <a:srgbClr val="FF0000"/>
                      </a:solidFill>
                    </a:ln>
                  </a:rPr>
                  <a:t>,</a:t>
                </a:r>
                <a:r>
                  <a:rPr lang="cs-CZ" dirty="0" smtClean="0"/>
                  <a:t> kde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n</a:t>
                </a:r>
                <a:r>
                  <a:rPr lang="cs-CZ" dirty="0" smtClean="0"/>
                  <a:t> je počet datových vstupů. Platí pro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n &gt; 2</a:t>
                </a:r>
                <a:r>
                  <a:rPr lang="cs-CZ" dirty="0" smtClean="0"/>
                  <a:t>, pro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n = 2 </a:t>
                </a:r>
                <a:r>
                  <a:rPr lang="cs-CZ" dirty="0" smtClean="0"/>
                  <a:t>je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P</a:t>
                </a:r>
                <a:r>
                  <a:rPr lang="cs-CZ" b="1" i="1" baseline="-25000" dirty="0" smtClean="0">
                    <a:solidFill>
                      <a:srgbClr val="C00000"/>
                    </a:solidFill>
                  </a:rPr>
                  <a:t>A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 = 1</a:t>
                </a:r>
                <a:r>
                  <a:rPr lang="cs-CZ" dirty="0" smtClean="0"/>
                  <a:t>. Není-li výsledek celé číslo, uvažujeme číslo nejbližší vyšší. Např. pro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n = 10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dirty="0" smtClean="0"/>
                  <a:t>je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P</a:t>
                </a:r>
                <a:r>
                  <a:rPr lang="cs-CZ" b="1" i="1" baseline="-25000" dirty="0" smtClean="0">
                    <a:solidFill>
                      <a:srgbClr val="C00000"/>
                    </a:solidFill>
                  </a:rPr>
                  <a:t>A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 = 3,16</a:t>
                </a:r>
                <a:r>
                  <a:rPr lang="cs-CZ" dirty="0" smtClean="0"/>
                  <a:t>, volíme tedy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4</a:t>
                </a:r>
                <a:r>
                  <a:rPr lang="cs-CZ" dirty="0" smtClean="0"/>
                  <a:t>.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cs-CZ" dirty="0" smtClean="0"/>
                  <a:t>Použití: např. přepínání signálů, převod paralelních dat na sériová, generátor sériového binárního slova, vytváření Booleovských funkcí.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000" y="1591632"/>
                <a:ext cx="8460000" cy="2311402"/>
              </a:xfrm>
              <a:prstGeom prst="rect">
                <a:avLst/>
              </a:prstGeom>
              <a:blipFill rotWithShape="1">
                <a:blip r:embed="rId4"/>
                <a:stretch>
                  <a:fillRect l="-431" t="-781" r="-934" b="-2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60472" y="4077072"/>
            <a:ext cx="360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Princip </a:t>
            </a:r>
            <a:r>
              <a:rPr lang="cs-CZ" dirty="0" err="1" smtClean="0"/>
              <a:t>multiplexeru</a:t>
            </a:r>
            <a:r>
              <a:rPr lang="cs-CZ" dirty="0" smtClean="0"/>
              <a:t>  jako přepínač</a:t>
            </a:r>
            <a:r>
              <a:rPr lang="cs-CZ" dirty="0"/>
              <a:t>e</a:t>
            </a:r>
            <a:endParaRPr lang="cs-CZ" dirty="0" smtClean="0"/>
          </a:p>
        </p:txBody>
      </p:sp>
      <p:sp>
        <p:nvSpPr>
          <p:cNvPr id="2" name="Rectangle 33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49" name="Skupina 48"/>
          <p:cNvGrpSpPr/>
          <p:nvPr/>
        </p:nvGrpSpPr>
        <p:grpSpPr>
          <a:xfrm>
            <a:off x="461862" y="4653136"/>
            <a:ext cx="3390058" cy="1282016"/>
            <a:chOff x="395536" y="4581128"/>
            <a:chExt cx="3390058" cy="1282016"/>
          </a:xfrm>
        </p:grpSpPr>
        <p:grpSp>
          <p:nvGrpSpPr>
            <p:cNvPr id="44" name="Skupina 43"/>
            <p:cNvGrpSpPr/>
            <p:nvPr/>
          </p:nvGrpSpPr>
          <p:grpSpPr>
            <a:xfrm>
              <a:off x="846667" y="4958324"/>
              <a:ext cx="1098728" cy="613866"/>
              <a:chOff x="846667" y="4985028"/>
              <a:chExt cx="1098728" cy="613866"/>
            </a:xfrm>
          </p:grpSpPr>
          <p:sp>
            <p:nvSpPr>
              <p:cNvPr id="34" name="Oval 31"/>
              <p:cNvSpPr>
                <a:spLocks noChangeAspect="1" noChangeArrowheads="1"/>
              </p:cNvSpPr>
              <p:nvPr/>
            </p:nvSpPr>
            <p:spPr bwMode="auto">
              <a:xfrm>
                <a:off x="1489287" y="4985028"/>
                <a:ext cx="70875" cy="72000"/>
              </a:xfrm>
              <a:prstGeom prst="ellips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" name="Oval 30"/>
              <p:cNvSpPr>
                <a:spLocks noChangeAspect="1" noChangeArrowheads="1"/>
              </p:cNvSpPr>
              <p:nvPr/>
            </p:nvSpPr>
            <p:spPr bwMode="auto">
              <a:xfrm>
                <a:off x="1485053" y="5526894"/>
                <a:ext cx="70875" cy="72000"/>
              </a:xfrm>
              <a:prstGeom prst="ellips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" name="Oval 29"/>
              <p:cNvSpPr>
                <a:spLocks noChangeAspect="1" noChangeArrowheads="1"/>
              </p:cNvSpPr>
              <p:nvPr/>
            </p:nvSpPr>
            <p:spPr bwMode="auto">
              <a:xfrm>
                <a:off x="1276774" y="5141858"/>
                <a:ext cx="72000" cy="72000"/>
              </a:xfrm>
              <a:prstGeom prst="ellips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" name="Oval 28"/>
              <p:cNvSpPr>
                <a:spLocks noChangeAspect="1" noChangeArrowheads="1"/>
              </p:cNvSpPr>
              <p:nvPr/>
            </p:nvSpPr>
            <p:spPr bwMode="auto">
              <a:xfrm>
                <a:off x="1296247" y="5353960"/>
                <a:ext cx="70875" cy="72000"/>
              </a:xfrm>
              <a:prstGeom prst="ellips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" name="Line 27"/>
              <p:cNvSpPr>
                <a:spLocks noChangeShapeType="1"/>
              </p:cNvSpPr>
              <p:nvPr/>
            </p:nvSpPr>
            <p:spPr bwMode="auto">
              <a:xfrm flipH="1">
                <a:off x="877994" y="4997729"/>
                <a:ext cx="609600" cy="84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" name="Line 26"/>
              <p:cNvSpPr>
                <a:spLocks noChangeShapeType="1"/>
              </p:cNvSpPr>
              <p:nvPr/>
            </p:nvSpPr>
            <p:spPr bwMode="auto">
              <a:xfrm flipH="1">
                <a:off x="846667" y="5179762"/>
                <a:ext cx="432647" cy="338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" name="Line 25"/>
              <p:cNvSpPr>
                <a:spLocks noChangeShapeType="1"/>
              </p:cNvSpPr>
              <p:nvPr/>
            </p:nvSpPr>
            <p:spPr bwMode="auto">
              <a:xfrm flipH="1">
                <a:off x="851747" y="5391540"/>
                <a:ext cx="432647" cy="4233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" name="Line 24"/>
              <p:cNvSpPr>
                <a:spLocks noChangeShapeType="1"/>
              </p:cNvSpPr>
              <p:nvPr/>
            </p:nvSpPr>
            <p:spPr bwMode="auto">
              <a:xfrm flipH="1">
                <a:off x="867834" y="5556529"/>
                <a:ext cx="609600" cy="84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" name="Oval 23"/>
              <p:cNvSpPr>
                <a:spLocks noChangeAspect="1" noChangeArrowheads="1"/>
              </p:cNvSpPr>
              <p:nvPr/>
            </p:nvSpPr>
            <p:spPr bwMode="auto">
              <a:xfrm>
                <a:off x="1874520" y="5239028"/>
                <a:ext cx="70875" cy="72000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" name="Line 22"/>
              <p:cNvSpPr>
                <a:spLocks noChangeShapeType="1"/>
              </p:cNvSpPr>
              <p:nvPr/>
            </p:nvSpPr>
            <p:spPr bwMode="auto">
              <a:xfrm flipH="1" flipV="1">
                <a:off x="1548553" y="5037657"/>
                <a:ext cx="328507" cy="20912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6" name="Text Box 20"/>
            <p:cNvSpPr txBox="1">
              <a:spLocks noChangeArrowheads="1"/>
            </p:cNvSpPr>
            <p:nvPr/>
          </p:nvSpPr>
          <p:spPr bwMode="auto">
            <a:xfrm>
              <a:off x="529208" y="5083631"/>
              <a:ext cx="298376" cy="3107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altLang="cs-CZ" b="0" i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D</a:t>
              </a:r>
              <a:r>
                <a:rPr kumimoji="0" lang="cs-CZ" altLang="cs-CZ" b="0" i="0" u="none" strike="noStrike" cap="none" normalizeH="0" baseline="-3000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n</a:t>
              </a:r>
              <a:endParaRPr kumimoji="0" lang="cs-CZ" alt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endParaRPr>
            </a:p>
          </p:txBody>
        </p:sp>
        <p:sp>
          <p:nvSpPr>
            <p:cNvPr id="7" name="Text Box 19"/>
            <p:cNvSpPr txBox="1">
              <a:spLocks noChangeArrowheads="1"/>
            </p:cNvSpPr>
            <p:nvPr/>
          </p:nvSpPr>
          <p:spPr bwMode="auto">
            <a:xfrm>
              <a:off x="1685998" y="5634544"/>
              <a:ext cx="365722" cy="2286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dirty="0" err="1" smtClean="0"/>
                <a:t>A</a:t>
              </a:r>
              <a:r>
                <a:rPr lang="cs-CZ" altLang="cs-CZ" baseline="-25000" dirty="0" err="1" smtClean="0"/>
                <a:t>m</a:t>
              </a:r>
              <a:endParaRPr lang="cs-CZ" altLang="cs-CZ" dirty="0"/>
            </a:p>
          </p:txBody>
        </p:sp>
        <p:sp>
          <p:nvSpPr>
            <p:cNvPr id="13" name="Line 18"/>
            <p:cNvSpPr>
              <a:spLocks noChangeShapeType="1"/>
            </p:cNvSpPr>
            <p:nvPr/>
          </p:nvSpPr>
          <p:spPr bwMode="auto">
            <a:xfrm flipV="1">
              <a:off x="1691680" y="5212324"/>
              <a:ext cx="847" cy="442808"/>
            </a:xfrm>
            <a:prstGeom prst="line">
              <a:avLst/>
            </a:prstGeom>
            <a:ln w="190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Line 17"/>
            <p:cNvSpPr>
              <a:spLocks noChangeShapeType="1"/>
            </p:cNvSpPr>
            <p:nvPr/>
          </p:nvSpPr>
          <p:spPr bwMode="auto">
            <a:xfrm>
              <a:off x="1918547" y="5239419"/>
              <a:ext cx="914400" cy="847"/>
            </a:xfrm>
            <a:prstGeom prst="line">
              <a:avLst/>
            </a:prstGeom>
            <a:ln w="190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Text Box 19"/>
            <p:cNvSpPr txBox="1">
              <a:spLocks noChangeArrowheads="1"/>
            </p:cNvSpPr>
            <p:nvPr/>
          </p:nvSpPr>
          <p:spPr bwMode="auto">
            <a:xfrm>
              <a:off x="2843808" y="5058479"/>
              <a:ext cx="941786" cy="310589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dirty="0" smtClean="0"/>
                <a:t>Y=výstup</a:t>
              </a:r>
              <a:endParaRPr lang="cs-CZ" altLang="cs-CZ" dirty="0"/>
            </a:p>
          </p:txBody>
        </p:sp>
        <p:sp>
          <p:nvSpPr>
            <p:cNvPr id="47" name="Text Box 19"/>
            <p:cNvSpPr txBox="1">
              <a:spLocks noChangeArrowheads="1"/>
            </p:cNvSpPr>
            <p:nvPr/>
          </p:nvSpPr>
          <p:spPr bwMode="auto">
            <a:xfrm>
              <a:off x="1475656" y="4581128"/>
              <a:ext cx="1692179" cy="26132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dirty="0" smtClean="0"/>
                <a:t>Směr toku signálů</a:t>
              </a:r>
              <a:endParaRPr lang="cs-CZ" altLang="cs-CZ" dirty="0"/>
            </a:p>
          </p:txBody>
        </p:sp>
        <p:sp>
          <p:nvSpPr>
            <p:cNvPr id="48" name="Line 18"/>
            <p:cNvSpPr>
              <a:spLocks noChangeShapeType="1"/>
            </p:cNvSpPr>
            <p:nvPr/>
          </p:nvSpPr>
          <p:spPr bwMode="auto">
            <a:xfrm flipV="1">
              <a:off x="395536" y="4725144"/>
              <a:ext cx="966933" cy="0"/>
            </a:xfrm>
            <a:prstGeom prst="line">
              <a:avLst/>
            </a:prstGeom>
            <a:ln w="190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5202000" y="4067780"/>
            <a:ext cx="360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Schématická značka </a:t>
            </a:r>
            <a:r>
              <a:rPr lang="cs-CZ" dirty="0" err="1" smtClean="0"/>
              <a:t>multiplexeru</a:t>
            </a:r>
            <a:endParaRPr lang="cs-CZ" dirty="0" smtClean="0"/>
          </a:p>
        </p:txBody>
      </p:sp>
      <p:grpSp>
        <p:nvGrpSpPr>
          <p:cNvPr id="61" name="Skupina 60"/>
          <p:cNvGrpSpPr/>
          <p:nvPr/>
        </p:nvGrpSpPr>
        <p:grpSpPr>
          <a:xfrm>
            <a:off x="5697074" y="4572336"/>
            <a:ext cx="2475326" cy="1448952"/>
            <a:chOff x="5198700" y="4356312"/>
            <a:chExt cx="2475326" cy="1448952"/>
          </a:xfrm>
        </p:grpSpPr>
        <p:sp>
          <p:nvSpPr>
            <p:cNvPr id="51" name="Rectangle 32"/>
            <p:cNvSpPr>
              <a:spLocks noChangeArrowheads="1"/>
            </p:cNvSpPr>
            <p:nvPr/>
          </p:nvSpPr>
          <p:spPr bwMode="auto">
            <a:xfrm>
              <a:off x="6349124" y="4581129"/>
              <a:ext cx="648000" cy="1224000"/>
            </a:xfrm>
            <a:prstGeom prst="rect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Text Box 19"/>
            <p:cNvSpPr txBox="1">
              <a:spLocks noChangeArrowheads="1"/>
            </p:cNvSpPr>
            <p:nvPr/>
          </p:nvSpPr>
          <p:spPr bwMode="auto">
            <a:xfrm>
              <a:off x="6421132" y="4671988"/>
              <a:ext cx="527132" cy="34118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dirty="0" smtClean="0"/>
                <a:t>MUX</a:t>
              </a:r>
              <a:endParaRPr lang="cs-CZ" altLang="cs-CZ" dirty="0"/>
            </a:p>
          </p:txBody>
        </p:sp>
        <p:sp>
          <p:nvSpPr>
            <p:cNvPr id="53" name="Šipka doprava 52"/>
            <p:cNvSpPr/>
            <p:nvPr/>
          </p:nvSpPr>
          <p:spPr>
            <a:xfrm>
              <a:off x="5202000" y="4599980"/>
              <a:ext cx="1147124" cy="286336"/>
            </a:xfrm>
            <a:prstGeom prst="rightArrow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Text Box 19"/>
            <p:cNvSpPr txBox="1">
              <a:spLocks noChangeArrowheads="1"/>
            </p:cNvSpPr>
            <p:nvPr/>
          </p:nvSpPr>
          <p:spPr bwMode="auto">
            <a:xfrm>
              <a:off x="7452320" y="4869160"/>
              <a:ext cx="221706" cy="31058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dirty="0" smtClean="0"/>
                <a:t>Y</a:t>
              </a:r>
              <a:endParaRPr lang="cs-CZ" altLang="cs-CZ" dirty="0"/>
            </a:p>
          </p:txBody>
        </p:sp>
        <p:sp>
          <p:nvSpPr>
            <p:cNvPr id="55" name="Line 17"/>
            <p:cNvSpPr>
              <a:spLocks noChangeShapeType="1"/>
            </p:cNvSpPr>
            <p:nvPr/>
          </p:nvSpPr>
          <p:spPr bwMode="auto">
            <a:xfrm>
              <a:off x="7011480" y="5085184"/>
              <a:ext cx="457200" cy="847"/>
            </a:xfrm>
            <a:prstGeom prst="line">
              <a:avLst/>
            </a:prstGeom>
            <a:ln w="190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Text Box 20"/>
            <p:cNvSpPr txBox="1">
              <a:spLocks noChangeArrowheads="1"/>
            </p:cNvSpPr>
            <p:nvPr/>
          </p:nvSpPr>
          <p:spPr bwMode="auto">
            <a:xfrm>
              <a:off x="5209728" y="4356312"/>
              <a:ext cx="802432" cy="31072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/>
            <a:p>
              <a:pPr algn="just"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altLang="cs-CZ" dirty="0" smtClean="0">
                  <a:ea typeface="Times New Roman" pitchFamily="18" charset="0"/>
                  <a:cs typeface="Arial" pitchFamily="34" charset="0"/>
                </a:rPr>
                <a:t>D</a:t>
              </a:r>
              <a:r>
                <a:rPr lang="cs-CZ" altLang="cs-CZ" baseline="-30000" dirty="0">
                  <a:ea typeface="Times New Roman" pitchFamily="18" charset="0"/>
                  <a:cs typeface="Arial" pitchFamily="34" charset="0"/>
                </a:rPr>
                <a:t>1</a:t>
              </a:r>
              <a:r>
                <a:rPr lang="cs-CZ" altLang="cs-CZ" baseline="-30000" dirty="0" smtClean="0">
                  <a:ea typeface="Times New Roman" pitchFamily="18" charset="0"/>
                  <a:cs typeface="Arial" pitchFamily="34" charset="0"/>
                </a:rPr>
                <a:t> </a:t>
              </a:r>
              <a:r>
                <a:rPr lang="cs-CZ" altLang="cs-CZ" dirty="0" smtClean="0">
                  <a:ea typeface="Times New Roman" pitchFamily="18" charset="0"/>
                  <a:cs typeface="Arial" pitchFamily="34" charset="0"/>
                </a:rPr>
                <a:t>... </a:t>
              </a:r>
              <a:r>
                <a:rPr kumimoji="0" lang="cs-CZ" altLang="cs-CZ" b="0" i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D</a:t>
              </a:r>
              <a:r>
                <a:rPr kumimoji="0" lang="cs-CZ" altLang="cs-CZ" b="0" i="0" u="none" strike="noStrike" cap="none" normalizeH="0" baseline="-3000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n</a:t>
              </a:r>
              <a:endParaRPr kumimoji="0" lang="cs-CZ" alt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endParaRPr>
            </a:p>
          </p:txBody>
        </p:sp>
        <p:sp>
          <p:nvSpPr>
            <p:cNvPr id="57" name="Šipka doprava 56"/>
            <p:cNvSpPr/>
            <p:nvPr/>
          </p:nvSpPr>
          <p:spPr>
            <a:xfrm>
              <a:off x="5198700" y="5086880"/>
              <a:ext cx="1147124" cy="286336"/>
            </a:xfrm>
            <a:prstGeom prst="rightArrow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 Box 20"/>
            <p:cNvSpPr txBox="1">
              <a:spLocks noChangeArrowheads="1"/>
            </p:cNvSpPr>
            <p:nvPr/>
          </p:nvSpPr>
          <p:spPr bwMode="auto">
            <a:xfrm>
              <a:off x="5215220" y="4852004"/>
              <a:ext cx="796940" cy="31072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/>
            <a:p>
              <a:pPr algn="just"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altLang="cs-CZ" dirty="0" smtClean="0">
                  <a:ea typeface="Times New Roman" pitchFamily="18" charset="0"/>
                  <a:cs typeface="Arial" pitchFamily="34" charset="0"/>
                </a:rPr>
                <a:t>A</a:t>
              </a:r>
              <a:r>
                <a:rPr lang="cs-CZ" altLang="cs-CZ" baseline="-30000" dirty="0" smtClean="0">
                  <a:ea typeface="Times New Roman" pitchFamily="18" charset="0"/>
                  <a:cs typeface="Arial" pitchFamily="34" charset="0"/>
                </a:rPr>
                <a:t>1 </a:t>
              </a:r>
              <a:r>
                <a:rPr lang="cs-CZ" altLang="cs-CZ" dirty="0" smtClean="0">
                  <a:ea typeface="Times New Roman" pitchFamily="18" charset="0"/>
                  <a:cs typeface="Arial" pitchFamily="34" charset="0"/>
                </a:rPr>
                <a:t>... </a:t>
              </a:r>
              <a:r>
                <a:rPr lang="cs-CZ" altLang="cs-CZ" dirty="0" err="1" smtClean="0">
                  <a:ea typeface="Times New Roman" pitchFamily="18" charset="0"/>
                  <a:cs typeface="Arial" pitchFamily="34" charset="0"/>
                </a:rPr>
                <a:t>A</a:t>
              </a:r>
              <a:r>
                <a:rPr kumimoji="0" lang="cs-CZ" altLang="cs-CZ" b="0" i="0" u="none" strike="noStrike" cap="none" normalizeH="0" baseline="-3000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m</a:t>
              </a:r>
              <a:endParaRPr kumimoji="0" lang="cs-CZ" alt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endParaRPr>
            </a:p>
          </p:txBody>
        </p:sp>
        <p:sp>
          <p:nvSpPr>
            <p:cNvPr id="59" name="Line 17"/>
            <p:cNvSpPr>
              <a:spLocks noChangeShapeType="1"/>
            </p:cNvSpPr>
            <p:nvPr/>
          </p:nvSpPr>
          <p:spPr bwMode="auto">
            <a:xfrm flipV="1">
              <a:off x="5553572" y="5657024"/>
              <a:ext cx="801044" cy="4224"/>
            </a:xfrm>
            <a:prstGeom prst="line">
              <a:avLst/>
            </a:prstGeom>
            <a:ln w="190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Text Box 19"/>
            <p:cNvSpPr txBox="1">
              <a:spLocks noChangeArrowheads="1"/>
            </p:cNvSpPr>
            <p:nvPr/>
          </p:nvSpPr>
          <p:spPr bwMode="auto">
            <a:xfrm>
              <a:off x="5358406" y="5494675"/>
              <a:ext cx="221706" cy="31058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dirty="0"/>
                <a:t>E</a:t>
              </a:r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Multiplexer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6631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50" grpId="0" animBg="1"/>
      <p:bldP spid="4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000" y="980728"/>
            <a:ext cx="8460000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/>
              <a:t>Ukázka realizace jednoduchého </a:t>
            </a:r>
            <a:r>
              <a:rPr lang="cs-CZ" b="1" dirty="0" err="1"/>
              <a:t>multiplexeru</a:t>
            </a:r>
            <a:endParaRPr lang="cs-CZ" b="1" dirty="0"/>
          </a:p>
          <a:p>
            <a:r>
              <a:rPr lang="cs-CZ" dirty="0" smtClean="0"/>
              <a:t>Přepínač dvou logických signálů </a:t>
            </a:r>
            <a:r>
              <a:rPr lang="cs-CZ" b="1" i="1" dirty="0" smtClean="0"/>
              <a:t>D</a:t>
            </a:r>
            <a:r>
              <a:rPr lang="cs-CZ" b="1" i="1" baseline="-25000" dirty="0" smtClean="0"/>
              <a:t>1</a:t>
            </a:r>
            <a:r>
              <a:rPr lang="cs-CZ" dirty="0" smtClean="0"/>
              <a:t> a </a:t>
            </a:r>
            <a:r>
              <a:rPr lang="cs-CZ" b="1" i="1" dirty="0" smtClean="0"/>
              <a:t>D</a:t>
            </a:r>
            <a:r>
              <a:rPr lang="cs-CZ" b="1" i="1" baseline="-25000" dirty="0" smtClean="0"/>
              <a:t>2</a:t>
            </a:r>
            <a:r>
              <a:rPr lang="cs-CZ" dirty="0" smtClean="0"/>
              <a:t> ovládaný jedním adresovým vstupem.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Vstupní data jsou blokována nebo uvolněna hradlem </a:t>
            </a:r>
            <a:r>
              <a:rPr lang="cs-CZ" b="1" dirty="0" smtClean="0"/>
              <a:t>AND</a:t>
            </a:r>
            <a:r>
              <a:rPr lang="cs-CZ" dirty="0" smtClean="0"/>
              <a:t> na vstup hradla </a:t>
            </a:r>
            <a:r>
              <a:rPr lang="cs-CZ" b="1" dirty="0" smtClean="0"/>
              <a:t>OR</a:t>
            </a:r>
            <a:r>
              <a:rPr lang="cs-CZ" dirty="0" smtClean="0"/>
              <a:t> a z něho na výstup.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Přenos hradlem </a:t>
            </a:r>
            <a:r>
              <a:rPr lang="cs-CZ" b="1" dirty="0" smtClean="0"/>
              <a:t>AND</a:t>
            </a:r>
            <a:r>
              <a:rPr lang="cs-CZ" dirty="0" smtClean="0"/>
              <a:t> je řízen adresovým vstupem </a:t>
            </a:r>
            <a:r>
              <a:rPr lang="cs-CZ" b="1" i="1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a</a:t>
            </a:r>
            <a:r>
              <a:rPr lang="cs-CZ" dirty="0" smtClean="0"/>
              <a:t> blokovacím vstupem </a:t>
            </a:r>
            <a:r>
              <a:rPr lang="cs-CZ" b="1" i="1" dirty="0" smtClean="0"/>
              <a:t>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Rectangle 33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3" name="TextovéPole 62"/>
          <p:cNvSpPr txBox="1"/>
          <p:nvPr/>
        </p:nvSpPr>
        <p:spPr>
          <a:xfrm>
            <a:off x="360472" y="5408384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Uvedený obvod je k dispozici v katalogu výrobce jako integrovaný obvod SN74157 a obsahuje čtyři tyto jednoduché </a:t>
            </a:r>
            <a:r>
              <a:rPr lang="cs-CZ" dirty="0" err="1" smtClean="0"/>
              <a:t>multiplexery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105" name="Skupina 104"/>
          <p:cNvGrpSpPr/>
          <p:nvPr/>
        </p:nvGrpSpPr>
        <p:grpSpPr>
          <a:xfrm>
            <a:off x="1527053" y="2636912"/>
            <a:ext cx="6089895" cy="2623775"/>
            <a:chOff x="1578449" y="2556112"/>
            <a:chExt cx="6089895" cy="2623775"/>
          </a:xfrm>
        </p:grpSpPr>
        <p:grpSp>
          <p:nvGrpSpPr>
            <p:cNvPr id="12" name="Skupina 11"/>
            <p:cNvGrpSpPr/>
            <p:nvPr/>
          </p:nvGrpSpPr>
          <p:grpSpPr>
            <a:xfrm>
              <a:off x="3390545" y="4257192"/>
              <a:ext cx="1160920" cy="900000"/>
              <a:chOff x="962808" y="1340768"/>
              <a:chExt cx="1160920" cy="900000"/>
            </a:xfrm>
          </p:grpSpPr>
          <p:grpSp>
            <p:nvGrpSpPr>
              <p:cNvPr id="13" name="Skupina 12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17" name="Obdélník 16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" name="Ovál 20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" name="TextovéPole 21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14" name="Přímá spojnice 13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" name="Skupina 29"/>
            <p:cNvGrpSpPr/>
            <p:nvPr/>
          </p:nvGrpSpPr>
          <p:grpSpPr>
            <a:xfrm>
              <a:off x="6234559" y="3005758"/>
              <a:ext cx="1073745" cy="900000"/>
              <a:chOff x="4224967" y="2608864"/>
              <a:chExt cx="1073745" cy="900000"/>
            </a:xfrm>
          </p:grpSpPr>
          <p:grpSp>
            <p:nvGrpSpPr>
              <p:cNvPr id="31" name="Skupina 30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35" name="Obdélník 34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TextovéPole 35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32" name="Přímá spojnice 31"/>
              <p:cNvCxnSpPr/>
              <p:nvPr/>
            </p:nvCxnSpPr>
            <p:spPr>
              <a:xfrm flipV="1">
                <a:off x="5067647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" name="Pravoúhlá spojnice 3"/>
            <p:cNvCxnSpPr/>
            <p:nvPr/>
          </p:nvCxnSpPr>
          <p:spPr>
            <a:xfrm>
              <a:off x="5838817" y="3005758"/>
              <a:ext cx="457200" cy="217696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ravoúhlá spojnice 6"/>
            <p:cNvCxnSpPr/>
            <p:nvPr/>
          </p:nvCxnSpPr>
          <p:spPr>
            <a:xfrm flipV="1">
              <a:off x="5838817" y="3681878"/>
              <a:ext cx="395742" cy="209725"/>
            </a:xfrm>
            <a:prstGeom prst="bentConnector3">
              <a:avLst>
                <a:gd name="adj1" fmla="val 56665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8" name="Skupina 47"/>
            <p:cNvGrpSpPr/>
            <p:nvPr/>
          </p:nvGrpSpPr>
          <p:grpSpPr>
            <a:xfrm>
              <a:off x="4811449" y="3456312"/>
              <a:ext cx="1070457" cy="900000"/>
              <a:chOff x="6868335" y="3284984"/>
              <a:chExt cx="1070457" cy="900000"/>
            </a:xfrm>
          </p:grpSpPr>
          <p:grpSp>
            <p:nvGrpSpPr>
              <p:cNvPr id="49" name="Skupina 48"/>
              <p:cNvGrpSpPr>
                <a:grpSpLocks noChangeAspect="1"/>
              </p:cNvGrpSpPr>
              <p:nvPr/>
            </p:nvGrpSpPr>
            <p:grpSpPr>
              <a:xfrm>
                <a:off x="7101938" y="3284984"/>
                <a:ext cx="601290" cy="900000"/>
                <a:chOff x="2914886" y="2420888"/>
                <a:chExt cx="432978" cy="648072"/>
              </a:xfrm>
            </p:grpSpPr>
            <p:sp>
              <p:nvSpPr>
                <p:cNvPr id="54" name="Obdélník 53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5" name="TextovéPole 54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50" name="Přímá spojnice 49"/>
              <p:cNvCxnSpPr/>
              <p:nvPr/>
            </p:nvCxnSpPr>
            <p:spPr>
              <a:xfrm flipV="1">
                <a:off x="7707727" y="372578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 flipV="1">
                <a:off x="6868335" y="350264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 flipV="1">
                <a:off x="6871271" y="39610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 flipV="1">
                <a:off x="6876256" y="373628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6" name="Skupina 65"/>
            <p:cNvGrpSpPr/>
            <p:nvPr/>
          </p:nvGrpSpPr>
          <p:grpSpPr>
            <a:xfrm>
              <a:off x="4804329" y="2556112"/>
              <a:ext cx="1070457" cy="900000"/>
              <a:chOff x="6868335" y="3284984"/>
              <a:chExt cx="1070457" cy="900000"/>
            </a:xfrm>
          </p:grpSpPr>
          <p:grpSp>
            <p:nvGrpSpPr>
              <p:cNvPr id="67" name="Skupina 66"/>
              <p:cNvGrpSpPr>
                <a:grpSpLocks noChangeAspect="1"/>
              </p:cNvGrpSpPr>
              <p:nvPr/>
            </p:nvGrpSpPr>
            <p:grpSpPr>
              <a:xfrm>
                <a:off x="7101938" y="3284984"/>
                <a:ext cx="601290" cy="900000"/>
                <a:chOff x="2914886" y="2420888"/>
                <a:chExt cx="432978" cy="648072"/>
              </a:xfrm>
            </p:grpSpPr>
            <p:sp>
              <p:nvSpPr>
                <p:cNvPr id="72" name="Obdélník 71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3" name="TextovéPole 72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68" name="Přímá spojnice 67"/>
              <p:cNvCxnSpPr/>
              <p:nvPr/>
            </p:nvCxnSpPr>
            <p:spPr>
              <a:xfrm flipV="1">
                <a:off x="7707727" y="372578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/>
              <p:nvPr/>
            </p:nvCxnSpPr>
            <p:spPr>
              <a:xfrm flipV="1">
                <a:off x="6868335" y="350264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 flipV="1">
                <a:off x="6871271" y="39610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 flipV="1">
                <a:off x="6876256" y="373628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7" name="Přímá spojnice 46"/>
            <p:cNvCxnSpPr>
              <a:endCxn id="75" idx="3"/>
            </p:cNvCxnSpPr>
            <p:nvPr/>
          </p:nvCxnSpPr>
          <p:spPr>
            <a:xfrm flipH="1" flipV="1">
              <a:off x="1876825" y="3003189"/>
              <a:ext cx="2953010" cy="422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Text Box 20"/>
            <p:cNvSpPr txBox="1">
              <a:spLocks noChangeArrowheads="1"/>
            </p:cNvSpPr>
            <p:nvPr/>
          </p:nvSpPr>
          <p:spPr bwMode="auto">
            <a:xfrm>
              <a:off x="1578449" y="2847825"/>
              <a:ext cx="298376" cy="3107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altLang="cs-CZ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D</a:t>
              </a:r>
              <a:r>
                <a:rPr kumimoji="0" lang="cs-CZ" altLang="cs-CZ" b="0" i="0" u="none" strike="noStrike" cap="none" normalizeH="0" baseline="-30000" dirty="0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1</a:t>
              </a:r>
              <a:endParaRPr kumimoji="0" lang="cs-CZ" alt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endParaRPr>
            </a:p>
          </p:txBody>
        </p:sp>
        <p:cxnSp>
          <p:nvCxnSpPr>
            <p:cNvPr id="76" name="Přímá spojnice 75"/>
            <p:cNvCxnSpPr>
              <a:endCxn id="77" idx="3"/>
            </p:cNvCxnSpPr>
            <p:nvPr/>
          </p:nvCxnSpPr>
          <p:spPr>
            <a:xfrm flipH="1" flipV="1">
              <a:off x="1878377" y="3902453"/>
              <a:ext cx="2953010" cy="422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Text Box 20"/>
            <p:cNvSpPr txBox="1">
              <a:spLocks noChangeArrowheads="1"/>
            </p:cNvSpPr>
            <p:nvPr/>
          </p:nvSpPr>
          <p:spPr bwMode="auto">
            <a:xfrm>
              <a:off x="1580001" y="3747089"/>
              <a:ext cx="298376" cy="3107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altLang="cs-CZ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D</a:t>
              </a:r>
              <a:r>
                <a:rPr kumimoji="0" lang="cs-CZ" altLang="cs-CZ" b="0" i="0" u="none" strike="noStrike" cap="none" normalizeH="0" baseline="-30000" dirty="0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2</a:t>
              </a:r>
              <a:endParaRPr kumimoji="0" lang="cs-CZ" alt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endParaRPr>
            </a:p>
          </p:txBody>
        </p:sp>
        <p:grpSp>
          <p:nvGrpSpPr>
            <p:cNvPr id="78" name="Skupina 77"/>
            <p:cNvGrpSpPr/>
            <p:nvPr/>
          </p:nvGrpSpPr>
          <p:grpSpPr>
            <a:xfrm>
              <a:off x="2229625" y="4257192"/>
              <a:ext cx="1160920" cy="900000"/>
              <a:chOff x="962808" y="1340768"/>
              <a:chExt cx="1160920" cy="900000"/>
            </a:xfrm>
          </p:grpSpPr>
          <p:grpSp>
            <p:nvGrpSpPr>
              <p:cNvPr id="79" name="Skupina 78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82" name="Obdélník 81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3" name="Ovál 82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4" name="TextovéPole 83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80" name="Přímá spojnice 79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Přímá spojnice 80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85" name="Pravoúhlá spojnice 84"/>
            <p:cNvCxnSpPr/>
            <p:nvPr/>
          </p:nvCxnSpPr>
          <p:spPr>
            <a:xfrm rot="5400000" flipH="1" flipV="1">
              <a:off x="4217467" y="4004732"/>
              <a:ext cx="1008099" cy="362393"/>
            </a:xfrm>
            <a:prstGeom prst="bentConnector3">
              <a:avLst>
                <a:gd name="adj1" fmla="val 100586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Pravoúhlá spojnice 88"/>
            <p:cNvCxnSpPr/>
            <p:nvPr/>
          </p:nvCxnSpPr>
          <p:spPr>
            <a:xfrm rot="5400000" flipH="1" flipV="1">
              <a:off x="3132970" y="3027397"/>
              <a:ext cx="1928934" cy="1413784"/>
            </a:xfrm>
            <a:prstGeom prst="bentConnector3">
              <a:avLst>
                <a:gd name="adj1" fmla="val 99683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 flipH="1" flipV="1">
              <a:off x="1878377" y="4694542"/>
              <a:ext cx="466780" cy="4226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6" name="Text Box 20"/>
            <p:cNvSpPr txBox="1">
              <a:spLocks noChangeArrowheads="1"/>
            </p:cNvSpPr>
            <p:nvPr/>
          </p:nvSpPr>
          <p:spPr bwMode="auto">
            <a:xfrm>
              <a:off x="1590345" y="4509120"/>
              <a:ext cx="298376" cy="3107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altLang="cs-CZ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A</a:t>
              </a:r>
              <a:endParaRPr kumimoji="0" lang="cs-CZ" alt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endParaRPr>
            </a:p>
          </p:txBody>
        </p:sp>
        <p:sp>
          <p:nvSpPr>
            <p:cNvPr id="97" name="Oval 23"/>
            <p:cNvSpPr>
              <a:spLocks noChangeAspect="1" noChangeArrowheads="1"/>
            </p:cNvSpPr>
            <p:nvPr/>
          </p:nvSpPr>
          <p:spPr bwMode="auto">
            <a:xfrm>
              <a:off x="3353705" y="4661928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99" name="Přímá spojnice 98"/>
            <p:cNvCxnSpPr/>
            <p:nvPr/>
          </p:nvCxnSpPr>
          <p:spPr>
            <a:xfrm>
              <a:off x="4804329" y="3232232"/>
              <a:ext cx="0" cy="1708936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" name="Oval 23"/>
            <p:cNvSpPr>
              <a:spLocks noChangeAspect="1" noChangeArrowheads="1"/>
            </p:cNvSpPr>
            <p:nvPr/>
          </p:nvSpPr>
          <p:spPr bwMode="auto">
            <a:xfrm>
              <a:off x="4771966" y="4096328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Text Box 20"/>
            <p:cNvSpPr txBox="1">
              <a:spLocks noChangeArrowheads="1"/>
            </p:cNvSpPr>
            <p:nvPr/>
          </p:nvSpPr>
          <p:spPr bwMode="auto">
            <a:xfrm>
              <a:off x="4748353" y="4869160"/>
              <a:ext cx="298376" cy="3107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altLang="cs-CZ" dirty="0">
                  <a:cs typeface="Arial" pitchFamily="34" charset="0"/>
                </a:rPr>
                <a:t>E</a:t>
              </a:r>
              <a:endParaRPr kumimoji="0" lang="cs-CZ" alt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endParaRPr>
            </a:p>
          </p:txBody>
        </p:sp>
        <p:sp>
          <p:nvSpPr>
            <p:cNvPr id="104" name="Text Box 20"/>
            <p:cNvSpPr txBox="1">
              <a:spLocks noChangeArrowheads="1"/>
            </p:cNvSpPr>
            <p:nvPr/>
          </p:nvSpPr>
          <p:spPr bwMode="auto">
            <a:xfrm>
              <a:off x="7369968" y="3284984"/>
              <a:ext cx="298376" cy="3107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altLang="cs-CZ" dirty="0" smtClean="0">
                  <a:cs typeface="Arial" pitchFamily="34" charset="0"/>
                </a:rPr>
                <a:t>Y</a:t>
              </a:r>
              <a:endParaRPr kumimoji="0" lang="cs-CZ" alt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8695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6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Demultiplexer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42000" y="1591632"/>
                <a:ext cx="8460000" cy="2031325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Kombinační logický obvod, který převádí informace z jednoho vstupu na několik výstupů.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cs-CZ" dirty="0" smtClean="0"/>
                  <a:t>Jeho funkce je přesně opačná oproti </a:t>
                </a:r>
                <a:r>
                  <a:rPr lang="cs-CZ" dirty="0" err="1" smtClean="0"/>
                  <a:t>multiplexeru</a:t>
                </a:r>
                <a:r>
                  <a:rPr lang="cs-CZ" dirty="0" smtClean="0"/>
                  <a:t>.</a:t>
                </a:r>
                <a:endParaRPr lang="cs-CZ" dirty="0"/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cs-CZ" dirty="0" smtClean="0"/>
                  <a:t>Obsahuje jeden datový vstup </a:t>
                </a:r>
                <a:r>
                  <a:rPr lang="cs-CZ" b="1" i="1" dirty="0" smtClean="0"/>
                  <a:t>D</a:t>
                </a:r>
                <a:r>
                  <a:rPr lang="cs-CZ" dirty="0" smtClean="0"/>
                  <a:t>, adresové vstupy </a:t>
                </a:r>
                <a:r>
                  <a:rPr lang="cs-CZ" b="1" i="1" dirty="0" smtClean="0"/>
                  <a:t>A</a:t>
                </a:r>
                <a:r>
                  <a:rPr lang="cs-CZ" b="1" i="1" baseline="-25000" dirty="0"/>
                  <a:t>1</a:t>
                </a:r>
                <a:r>
                  <a:rPr lang="cs-CZ" dirty="0" smtClean="0"/>
                  <a:t> až </a:t>
                </a:r>
                <a:r>
                  <a:rPr lang="cs-CZ" b="1" i="1" dirty="0" err="1" smtClean="0"/>
                  <a:t>A</a:t>
                </a:r>
                <a:r>
                  <a:rPr lang="cs-CZ" b="1" i="1" baseline="-25000" dirty="0" err="1" smtClean="0"/>
                  <a:t>m</a:t>
                </a:r>
                <a:r>
                  <a:rPr lang="cs-CZ" dirty="0" smtClean="0"/>
                  <a:t>, tzv. blokovací vstup </a:t>
                </a:r>
                <a:r>
                  <a:rPr lang="cs-CZ" b="1" i="1" dirty="0" smtClean="0"/>
                  <a:t>E</a:t>
                </a:r>
                <a:r>
                  <a:rPr lang="cs-CZ" dirty="0" smtClean="0"/>
                  <a:t> a několik výstupů </a:t>
                </a:r>
                <a:r>
                  <a:rPr lang="cs-CZ" b="1" i="1" dirty="0" smtClean="0"/>
                  <a:t>Y</a:t>
                </a:r>
                <a:r>
                  <a:rPr lang="cs-CZ" b="1" i="1" baseline="-25000" dirty="0" smtClean="0"/>
                  <a:t>1</a:t>
                </a:r>
                <a:r>
                  <a:rPr lang="cs-CZ" b="1" i="1" dirty="0" smtClean="0"/>
                  <a:t> </a:t>
                </a:r>
                <a:r>
                  <a:rPr lang="cs-CZ" i="1" dirty="0" smtClean="0"/>
                  <a:t>až </a:t>
                </a:r>
                <a:r>
                  <a:rPr lang="cs-CZ" b="1" i="1" dirty="0" err="1" smtClean="0"/>
                  <a:t>Y</a:t>
                </a:r>
                <a:r>
                  <a:rPr lang="cs-CZ" b="1" i="1" baseline="-25000" dirty="0" err="1" smtClean="0"/>
                  <a:t>n</a:t>
                </a:r>
                <a:r>
                  <a:rPr lang="cs-CZ" dirty="0" smtClean="0"/>
                  <a:t>.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cs-CZ" dirty="0" smtClean="0"/>
                  <a:t>Adresové vstupy určují „polohu přepínače“. Možný počet datových výstupů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n>
                              <a:solidFill>
                                <a:srgbClr val="FF0000"/>
                              </a:solidFill>
                            </a:ln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n>
                              <a:solidFill>
                                <a:srgbClr val="FF0000"/>
                              </a:solidFill>
                            </a:ln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n>
                              <a:solidFill>
                                <a:srgbClr val="FF0000"/>
                              </a:solidFill>
                            </a:ln>
                            <a:latin typeface="Cambria Math"/>
                          </a:rPr>
                          <m:t>𝑌</m:t>
                        </m:r>
                      </m:sub>
                    </m:sSub>
                    <m:r>
                      <a:rPr lang="cs-CZ" b="0" i="1" smtClean="0">
                        <a:ln>
                          <a:solidFill>
                            <a:srgbClr val="FF0000"/>
                          </a:solidFill>
                        </a:ln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n>
                              <a:solidFill>
                                <a:srgbClr val="FF0000"/>
                              </a:solidFill>
                            </a:ln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n>
                              <a:solidFill>
                                <a:srgbClr val="FF0000"/>
                              </a:solidFill>
                            </a:ln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n>
                              <a:solidFill>
                                <a:srgbClr val="FF0000"/>
                              </a:solidFill>
                            </a:ln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cs-CZ" dirty="0" smtClean="0">
                    <a:ln>
                      <a:solidFill>
                        <a:srgbClr val="FF0000"/>
                      </a:solidFill>
                    </a:ln>
                  </a:rPr>
                  <a:t>,</a:t>
                </a:r>
                <a:r>
                  <a:rPr lang="cs-CZ" dirty="0" smtClean="0"/>
                  <a:t> kde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n</a:t>
                </a:r>
                <a:r>
                  <a:rPr lang="cs-CZ" dirty="0" smtClean="0"/>
                  <a:t> je počet adresových vstupů. Např. pro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n = 3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dirty="0" smtClean="0"/>
                  <a:t>je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P</a:t>
                </a:r>
                <a:r>
                  <a:rPr lang="cs-CZ" b="1" i="1" baseline="-25000" dirty="0" smtClean="0">
                    <a:solidFill>
                      <a:srgbClr val="C00000"/>
                    </a:solidFill>
                  </a:rPr>
                  <a:t>Y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 = 8</a:t>
                </a:r>
                <a:r>
                  <a:rPr lang="cs-CZ" dirty="0" smtClean="0"/>
                  <a:t>.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cs-CZ" dirty="0" smtClean="0"/>
                  <a:t>Použití: např. převodník sériových čísel na paralelní, dekodér.</a:t>
                </a: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000" y="1591632"/>
                <a:ext cx="8460000" cy="2031325"/>
              </a:xfrm>
              <a:prstGeom prst="rect">
                <a:avLst/>
              </a:prstGeom>
              <a:blipFill rotWithShape="1">
                <a:blip r:embed="rId5"/>
                <a:stretch>
                  <a:fillRect l="-431" t="-888" b="-29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360472" y="4077072"/>
            <a:ext cx="378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Princip </a:t>
            </a:r>
            <a:r>
              <a:rPr lang="cs-CZ" dirty="0" err="1" smtClean="0"/>
              <a:t>demultiplexeru</a:t>
            </a:r>
            <a:r>
              <a:rPr lang="cs-CZ" dirty="0" smtClean="0"/>
              <a:t>  jako přepínač</a:t>
            </a:r>
            <a:r>
              <a:rPr lang="cs-CZ" dirty="0"/>
              <a:t>e</a:t>
            </a:r>
            <a:endParaRPr lang="cs-CZ" dirty="0" smtClean="0"/>
          </a:p>
        </p:txBody>
      </p:sp>
      <p:grpSp>
        <p:nvGrpSpPr>
          <p:cNvPr id="3" name="Skupina 2"/>
          <p:cNvGrpSpPr/>
          <p:nvPr/>
        </p:nvGrpSpPr>
        <p:grpSpPr>
          <a:xfrm>
            <a:off x="395536" y="4653136"/>
            <a:ext cx="3683772" cy="1282016"/>
            <a:chOff x="461862" y="4653136"/>
            <a:chExt cx="3683772" cy="1282016"/>
          </a:xfrm>
        </p:grpSpPr>
        <p:sp>
          <p:nvSpPr>
            <p:cNvPr id="33" name="Text Box 20"/>
            <p:cNvSpPr txBox="1">
              <a:spLocks noChangeArrowheads="1"/>
            </p:cNvSpPr>
            <p:nvPr/>
          </p:nvSpPr>
          <p:spPr bwMode="auto">
            <a:xfrm>
              <a:off x="673224" y="5155639"/>
              <a:ext cx="298376" cy="3107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altLang="cs-CZ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D</a:t>
              </a:r>
              <a:endParaRPr kumimoji="0" lang="cs-CZ" alt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endParaRPr>
            </a:p>
          </p:txBody>
        </p:sp>
        <p:sp>
          <p:nvSpPr>
            <p:cNvPr id="34" name="Text Box 19"/>
            <p:cNvSpPr txBox="1">
              <a:spLocks noChangeArrowheads="1"/>
            </p:cNvSpPr>
            <p:nvPr/>
          </p:nvSpPr>
          <p:spPr bwMode="auto">
            <a:xfrm>
              <a:off x="1752324" y="5706552"/>
              <a:ext cx="365722" cy="2286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dirty="0" err="1" smtClean="0"/>
                <a:t>A</a:t>
              </a:r>
              <a:r>
                <a:rPr lang="cs-CZ" altLang="cs-CZ" baseline="-25000" dirty="0" err="1" smtClean="0"/>
                <a:t>m</a:t>
              </a:r>
              <a:endParaRPr lang="cs-CZ" altLang="cs-CZ" dirty="0"/>
            </a:p>
          </p:txBody>
        </p:sp>
        <p:grpSp>
          <p:nvGrpSpPr>
            <p:cNvPr id="32" name="Skupina 31"/>
            <p:cNvGrpSpPr/>
            <p:nvPr/>
          </p:nvGrpSpPr>
          <p:grpSpPr>
            <a:xfrm flipH="1">
              <a:off x="1800545" y="5030332"/>
              <a:ext cx="1099783" cy="613866"/>
              <a:chOff x="845612" y="4985028"/>
              <a:chExt cx="1099783" cy="613866"/>
            </a:xfrm>
          </p:grpSpPr>
          <p:sp>
            <p:nvSpPr>
              <p:cNvPr id="40" name="Oval 31"/>
              <p:cNvSpPr>
                <a:spLocks noChangeAspect="1" noChangeArrowheads="1"/>
              </p:cNvSpPr>
              <p:nvPr/>
            </p:nvSpPr>
            <p:spPr bwMode="auto">
              <a:xfrm>
                <a:off x="1489287" y="4985028"/>
                <a:ext cx="70875" cy="72000"/>
              </a:xfrm>
              <a:prstGeom prst="ellips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" name="Oval 30"/>
              <p:cNvSpPr>
                <a:spLocks noChangeAspect="1" noChangeArrowheads="1"/>
              </p:cNvSpPr>
              <p:nvPr/>
            </p:nvSpPr>
            <p:spPr bwMode="auto">
              <a:xfrm>
                <a:off x="1485053" y="5526894"/>
                <a:ext cx="70875" cy="72000"/>
              </a:xfrm>
              <a:prstGeom prst="ellips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" name="Oval 29"/>
              <p:cNvSpPr>
                <a:spLocks noChangeAspect="1" noChangeArrowheads="1"/>
              </p:cNvSpPr>
              <p:nvPr/>
            </p:nvSpPr>
            <p:spPr bwMode="auto">
              <a:xfrm>
                <a:off x="1276774" y="5141858"/>
                <a:ext cx="72000" cy="72000"/>
              </a:xfrm>
              <a:prstGeom prst="ellips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" name="Oval 28"/>
              <p:cNvSpPr>
                <a:spLocks noChangeAspect="1" noChangeArrowheads="1"/>
              </p:cNvSpPr>
              <p:nvPr/>
            </p:nvSpPr>
            <p:spPr bwMode="auto">
              <a:xfrm>
                <a:off x="1276122" y="5353960"/>
                <a:ext cx="70875" cy="72000"/>
              </a:xfrm>
              <a:prstGeom prst="ellips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" name="Line 27"/>
              <p:cNvSpPr>
                <a:spLocks noChangeShapeType="1"/>
              </p:cNvSpPr>
              <p:nvPr/>
            </p:nvSpPr>
            <p:spPr bwMode="auto">
              <a:xfrm flipH="1">
                <a:off x="877994" y="4997729"/>
                <a:ext cx="609600" cy="84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" name="Line 26"/>
              <p:cNvSpPr>
                <a:spLocks noChangeShapeType="1"/>
              </p:cNvSpPr>
              <p:nvPr/>
            </p:nvSpPr>
            <p:spPr bwMode="auto">
              <a:xfrm flipH="1" flipV="1">
                <a:off x="846667" y="5177859"/>
                <a:ext cx="432647" cy="1904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" name="Line 25"/>
              <p:cNvSpPr>
                <a:spLocks noChangeShapeType="1"/>
              </p:cNvSpPr>
              <p:nvPr/>
            </p:nvSpPr>
            <p:spPr bwMode="auto">
              <a:xfrm flipH="1" flipV="1">
                <a:off x="845612" y="5389961"/>
                <a:ext cx="416560" cy="1580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" name="Line 24"/>
              <p:cNvSpPr>
                <a:spLocks noChangeShapeType="1"/>
              </p:cNvSpPr>
              <p:nvPr/>
            </p:nvSpPr>
            <p:spPr bwMode="auto">
              <a:xfrm flipH="1">
                <a:off x="867834" y="5565321"/>
                <a:ext cx="609600" cy="84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8" name="Oval 23"/>
              <p:cNvSpPr>
                <a:spLocks noChangeAspect="1" noChangeArrowheads="1"/>
              </p:cNvSpPr>
              <p:nvPr/>
            </p:nvSpPr>
            <p:spPr bwMode="auto">
              <a:xfrm>
                <a:off x="1874520" y="5239028"/>
                <a:ext cx="70875" cy="72000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9" name="Line 22"/>
              <p:cNvSpPr>
                <a:spLocks noChangeShapeType="1"/>
              </p:cNvSpPr>
              <p:nvPr/>
            </p:nvSpPr>
            <p:spPr bwMode="auto">
              <a:xfrm flipH="1" flipV="1">
                <a:off x="1548553" y="5037657"/>
                <a:ext cx="328507" cy="20912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35" name="Line 18"/>
            <p:cNvSpPr>
              <a:spLocks noChangeShapeType="1"/>
            </p:cNvSpPr>
            <p:nvPr/>
          </p:nvSpPr>
          <p:spPr bwMode="auto">
            <a:xfrm flipH="1" flipV="1">
              <a:off x="2053413" y="5284332"/>
              <a:ext cx="847" cy="442808"/>
            </a:xfrm>
            <a:prstGeom prst="line">
              <a:avLst/>
            </a:prstGeom>
            <a:ln w="190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Line 17"/>
            <p:cNvSpPr>
              <a:spLocks noChangeShapeType="1"/>
            </p:cNvSpPr>
            <p:nvPr/>
          </p:nvSpPr>
          <p:spPr bwMode="auto">
            <a:xfrm rot="10800000" flipH="1">
              <a:off x="912993" y="5311427"/>
              <a:ext cx="914400" cy="847"/>
            </a:xfrm>
            <a:prstGeom prst="line">
              <a:avLst/>
            </a:prstGeom>
            <a:ln w="190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Text Box 19"/>
            <p:cNvSpPr txBox="1">
              <a:spLocks noChangeArrowheads="1"/>
            </p:cNvSpPr>
            <p:nvPr/>
          </p:nvSpPr>
          <p:spPr bwMode="auto">
            <a:xfrm>
              <a:off x="2987824" y="5130487"/>
              <a:ext cx="1157810" cy="310589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dirty="0" err="1" smtClean="0"/>
                <a:t>Y</a:t>
              </a:r>
              <a:r>
                <a:rPr lang="cs-CZ" altLang="cs-CZ" baseline="-25000" dirty="0" err="1" smtClean="0"/>
                <a:t>n</a:t>
              </a:r>
              <a:r>
                <a:rPr lang="cs-CZ" altLang="cs-CZ" dirty="0" smtClean="0"/>
                <a:t>=výstupy</a:t>
              </a:r>
              <a:endParaRPr lang="cs-CZ" altLang="cs-CZ" dirty="0"/>
            </a:p>
          </p:txBody>
        </p:sp>
        <p:sp>
          <p:nvSpPr>
            <p:cNvPr id="38" name="Text Box 19"/>
            <p:cNvSpPr txBox="1">
              <a:spLocks noChangeArrowheads="1"/>
            </p:cNvSpPr>
            <p:nvPr/>
          </p:nvSpPr>
          <p:spPr bwMode="auto">
            <a:xfrm>
              <a:off x="1541982" y="4653136"/>
              <a:ext cx="1692179" cy="26132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dirty="0" smtClean="0"/>
                <a:t>Směr toku signálů</a:t>
              </a:r>
              <a:endParaRPr lang="cs-CZ" altLang="cs-CZ" dirty="0"/>
            </a:p>
          </p:txBody>
        </p:sp>
        <p:sp>
          <p:nvSpPr>
            <p:cNvPr id="39" name="Line 18"/>
            <p:cNvSpPr>
              <a:spLocks noChangeShapeType="1"/>
            </p:cNvSpPr>
            <p:nvPr/>
          </p:nvSpPr>
          <p:spPr bwMode="auto">
            <a:xfrm flipV="1">
              <a:off x="461862" y="4797152"/>
              <a:ext cx="966933" cy="0"/>
            </a:xfrm>
            <a:prstGeom prst="line">
              <a:avLst/>
            </a:prstGeom>
            <a:ln w="190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5022000" y="4067780"/>
            <a:ext cx="378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Schématická značka </a:t>
            </a:r>
            <a:r>
              <a:rPr lang="cs-CZ" dirty="0" err="1" smtClean="0"/>
              <a:t>demultiplexeru</a:t>
            </a:r>
            <a:endParaRPr lang="cs-CZ" dirty="0" smtClean="0"/>
          </a:p>
        </p:txBody>
      </p:sp>
      <p:grpSp>
        <p:nvGrpSpPr>
          <p:cNvPr id="4" name="Skupina 3"/>
          <p:cNvGrpSpPr/>
          <p:nvPr/>
        </p:nvGrpSpPr>
        <p:grpSpPr>
          <a:xfrm>
            <a:off x="5580112" y="4581128"/>
            <a:ext cx="2619342" cy="1440160"/>
            <a:chOff x="5697074" y="4581128"/>
            <a:chExt cx="2619342" cy="1440160"/>
          </a:xfrm>
        </p:grpSpPr>
        <p:sp>
          <p:nvSpPr>
            <p:cNvPr id="52" name="Rectangle 32"/>
            <p:cNvSpPr>
              <a:spLocks noChangeArrowheads="1"/>
            </p:cNvSpPr>
            <p:nvPr/>
          </p:nvSpPr>
          <p:spPr bwMode="auto">
            <a:xfrm>
              <a:off x="6847498" y="4797153"/>
              <a:ext cx="648000" cy="1224000"/>
            </a:xfrm>
            <a:prstGeom prst="rect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Text Box 19"/>
            <p:cNvSpPr txBox="1">
              <a:spLocks noChangeArrowheads="1"/>
            </p:cNvSpPr>
            <p:nvPr/>
          </p:nvSpPr>
          <p:spPr bwMode="auto">
            <a:xfrm>
              <a:off x="6919506" y="4888012"/>
              <a:ext cx="527132" cy="34118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sz="1400" dirty="0" smtClean="0"/>
                <a:t>DMUX</a:t>
              </a:r>
              <a:endParaRPr lang="cs-CZ" altLang="cs-CZ" sz="1400" dirty="0"/>
            </a:p>
          </p:txBody>
        </p:sp>
        <p:sp>
          <p:nvSpPr>
            <p:cNvPr id="55" name="Text Box 19"/>
            <p:cNvSpPr txBox="1">
              <a:spLocks noChangeArrowheads="1"/>
            </p:cNvSpPr>
            <p:nvPr/>
          </p:nvSpPr>
          <p:spPr bwMode="auto">
            <a:xfrm>
              <a:off x="7596336" y="5013176"/>
              <a:ext cx="720080" cy="31058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dirty="0" smtClean="0"/>
                <a:t>Y</a:t>
              </a:r>
              <a:r>
                <a:rPr lang="cs-CZ" altLang="cs-CZ" baseline="-25000" dirty="0" smtClean="0"/>
                <a:t>1</a:t>
              </a:r>
              <a:r>
                <a:rPr lang="cs-CZ" altLang="cs-CZ" dirty="0" smtClean="0"/>
                <a:t> ... </a:t>
              </a:r>
              <a:r>
                <a:rPr lang="cs-CZ" altLang="cs-CZ" dirty="0" err="1" smtClean="0"/>
                <a:t>Y</a:t>
              </a:r>
              <a:r>
                <a:rPr lang="cs-CZ" altLang="cs-CZ" baseline="-25000" dirty="0" err="1" smtClean="0"/>
                <a:t>n</a:t>
              </a:r>
              <a:endParaRPr lang="cs-CZ" altLang="cs-CZ" baseline="-25000" dirty="0"/>
            </a:p>
          </p:txBody>
        </p:sp>
        <p:sp>
          <p:nvSpPr>
            <p:cNvPr id="57" name="Text Box 20"/>
            <p:cNvSpPr txBox="1">
              <a:spLocks noChangeArrowheads="1"/>
            </p:cNvSpPr>
            <p:nvPr/>
          </p:nvSpPr>
          <p:spPr bwMode="auto">
            <a:xfrm>
              <a:off x="5724128" y="4581128"/>
              <a:ext cx="259531" cy="31072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/>
            <a:p>
              <a:pPr algn="just"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altLang="cs-CZ" dirty="0" smtClean="0">
                  <a:ea typeface="Times New Roman" pitchFamily="18" charset="0"/>
                  <a:cs typeface="Arial" pitchFamily="34" charset="0"/>
                </a:rPr>
                <a:t>D</a:t>
              </a:r>
              <a:endParaRPr kumimoji="0" lang="cs-CZ" alt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endParaRPr>
            </a:p>
          </p:txBody>
        </p:sp>
        <p:sp>
          <p:nvSpPr>
            <p:cNvPr id="58" name="Šipka doprava 57"/>
            <p:cNvSpPr/>
            <p:nvPr/>
          </p:nvSpPr>
          <p:spPr>
            <a:xfrm>
              <a:off x="5697074" y="5302904"/>
              <a:ext cx="1147124" cy="286336"/>
            </a:xfrm>
            <a:prstGeom prst="rightArrow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 Box 20"/>
            <p:cNvSpPr txBox="1">
              <a:spLocks noChangeArrowheads="1"/>
            </p:cNvSpPr>
            <p:nvPr/>
          </p:nvSpPr>
          <p:spPr bwMode="auto">
            <a:xfrm>
              <a:off x="5713594" y="5068028"/>
              <a:ext cx="796940" cy="31072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/>
            <a:p>
              <a:pPr algn="just"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altLang="cs-CZ" dirty="0" smtClean="0">
                  <a:ea typeface="Times New Roman" pitchFamily="18" charset="0"/>
                  <a:cs typeface="Arial" pitchFamily="34" charset="0"/>
                </a:rPr>
                <a:t>A</a:t>
              </a:r>
              <a:r>
                <a:rPr lang="cs-CZ" altLang="cs-CZ" baseline="-30000" dirty="0" smtClean="0">
                  <a:ea typeface="Times New Roman" pitchFamily="18" charset="0"/>
                  <a:cs typeface="Arial" pitchFamily="34" charset="0"/>
                </a:rPr>
                <a:t>1 </a:t>
              </a:r>
              <a:r>
                <a:rPr lang="cs-CZ" altLang="cs-CZ" dirty="0" smtClean="0">
                  <a:ea typeface="Times New Roman" pitchFamily="18" charset="0"/>
                  <a:cs typeface="Arial" pitchFamily="34" charset="0"/>
                </a:rPr>
                <a:t>... </a:t>
              </a:r>
              <a:r>
                <a:rPr lang="cs-CZ" altLang="cs-CZ" dirty="0" err="1" smtClean="0">
                  <a:ea typeface="Times New Roman" pitchFamily="18" charset="0"/>
                  <a:cs typeface="Arial" pitchFamily="34" charset="0"/>
                </a:rPr>
                <a:t>A</a:t>
              </a:r>
              <a:r>
                <a:rPr kumimoji="0" lang="cs-CZ" altLang="cs-CZ" b="0" i="0" u="none" strike="noStrike" cap="none" normalizeH="0" baseline="-3000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ea typeface="Times New Roman" pitchFamily="18" charset="0"/>
                  <a:cs typeface="Arial" pitchFamily="34" charset="0"/>
                </a:rPr>
                <a:t>m</a:t>
              </a:r>
              <a:endParaRPr kumimoji="0" lang="cs-CZ" alt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endParaRPr>
            </a:p>
          </p:txBody>
        </p:sp>
        <p:sp>
          <p:nvSpPr>
            <p:cNvPr id="60" name="Line 17"/>
            <p:cNvSpPr>
              <a:spLocks noChangeShapeType="1"/>
            </p:cNvSpPr>
            <p:nvPr/>
          </p:nvSpPr>
          <p:spPr bwMode="auto">
            <a:xfrm flipV="1">
              <a:off x="6051946" y="5873048"/>
              <a:ext cx="801044" cy="4224"/>
            </a:xfrm>
            <a:prstGeom prst="line">
              <a:avLst/>
            </a:prstGeom>
            <a:ln w="190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Text Box 19"/>
            <p:cNvSpPr txBox="1">
              <a:spLocks noChangeArrowheads="1"/>
            </p:cNvSpPr>
            <p:nvPr/>
          </p:nvSpPr>
          <p:spPr bwMode="auto">
            <a:xfrm>
              <a:off x="5856780" y="5710699"/>
              <a:ext cx="221706" cy="31058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18000" tIns="10800" rIns="18000" bIns="1080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R="0" lvl="0" indent="0" algn="just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 kumimoji="0" b="0" i="0" u="none" strike="noStrike" cap="none" normalizeH="0" baseline="0">
                  <a:ln>
                    <a:noFill/>
                  </a:ln>
                  <a:effectLst/>
                  <a:ea typeface="Times New Roman" pitchFamily="18" charset="0"/>
                  <a:cs typeface="Arial" pitchFamily="34" charset="0"/>
                </a:defRPr>
              </a:lvl1pPr>
            </a:lstStyle>
            <a:p>
              <a:r>
                <a:rPr lang="cs-CZ" altLang="cs-CZ" dirty="0"/>
                <a:t>E</a:t>
              </a:r>
            </a:p>
          </p:txBody>
        </p:sp>
        <p:sp>
          <p:nvSpPr>
            <p:cNvPr id="62" name="Line 17"/>
            <p:cNvSpPr>
              <a:spLocks noChangeShapeType="1"/>
            </p:cNvSpPr>
            <p:nvPr/>
          </p:nvSpPr>
          <p:spPr bwMode="auto">
            <a:xfrm flipV="1">
              <a:off x="5697074" y="4941168"/>
              <a:ext cx="1161598" cy="0"/>
            </a:xfrm>
            <a:prstGeom prst="line">
              <a:avLst/>
            </a:prstGeom>
            <a:ln w="19050">
              <a:solidFill>
                <a:srgbClr val="0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Šipka doprava 62"/>
            <p:cNvSpPr/>
            <p:nvPr/>
          </p:nvSpPr>
          <p:spPr>
            <a:xfrm>
              <a:off x="7501284" y="5301208"/>
              <a:ext cx="743124" cy="286336"/>
            </a:xfrm>
            <a:prstGeom prst="rightArrow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4872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9" grpId="0" animBg="1"/>
      <p:bldP spid="30" grpId="0" animBg="1"/>
      <p:bldP spid="5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" name="Rectangle 33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3" name="TextovéPole 62"/>
          <p:cNvSpPr txBox="1"/>
          <p:nvPr/>
        </p:nvSpPr>
        <p:spPr>
          <a:xfrm>
            <a:off x="342000" y="5579948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Vyrábí se téměř výhradně s aktivní úrovní logické nuly na vybraném výstupu.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38489667"/>
                  </p:ext>
                </p:extLst>
              </p:nvPr>
            </p:nvGraphicFramePr>
            <p:xfrm>
              <a:off x="1524000" y="2781208"/>
              <a:ext cx="6096000" cy="252000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762000"/>
                    <a:gridCol w="762000"/>
                    <a:gridCol w="762000"/>
                    <a:gridCol w="762000"/>
                    <a:gridCol w="762000"/>
                    <a:gridCol w="762000"/>
                    <a:gridCol w="762000"/>
                    <a:gridCol w="762000"/>
                  </a:tblGrid>
                  <a:tr h="36000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cs-CZ" sz="1600" b="1" i="1" smtClean="0">
                                        <a:latin typeface="Cambria Math"/>
                                      </a:rPr>
                                    </m:ctrlPr>
                                  </m:accPr>
                                  <m:e>
                                    <m:r>
                                      <a:rPr lang="cs-CZ" sz="1600" b="1" i="1" smtClean="0">
                                        <a:latin typeface="Cambria Math"/>
                                      </a:rPr>
                                      <m:t>𝑬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cs-CZ" sz="1600" b="1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D</a:t>
                          </a:r>
                          <a:endParaRPr lang="cs-CZ" sz="1600" b="1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A</a:t>
                          </a:r>
                          <a:r>
                            <a:rPr lang="cs-CZ" sz="1600" b="1" baseline="-25000" dirty="0" smtClean="0"/>
                            <a:t>2</a:t>
                          </a:r>
                          <a:endParaRPr lang="cs-CZ" sz="1600" b="1" baseline="-250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A</a:t>
                          </a:r>
                          <a:r>
                            <a:rPr lang="cs-CZ" sz="1600" b="1" baseline="-25000" dirty="0" smtClean="0"/>
                            <a:t>1</a:t>
                          </a:r>
                          <a:endParaRPr lang="cs-CZ" sz="1600" b="1" baseline="-250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Y</a:t>
                          </a:r>
                          <a:r>
                            <a:rPr lang="cs-CZ" sz="1600" b="1" baseline="-25000" dirty="0" smtClean="0"/>
                            <a:t>1</a:t>
                          </a:r>
                          <a:endParaRPr lang="cs-CZ" sz="1600" b="1" baseline="-250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Y</a:t>
                          </a:r>
                          <a:r>
                            <a:rPr lang="cs-CZ" sz="1600" b="1" baseline="-25000" dirty="0" smtClean="0"/>
                            <a:t>2</a:t>
                          </a:r>
                          <a:endParaRPr lang="cs-CZ" sz="1600" b="1" baseline="-250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Y</a:t>
                          </a:r>
                          <a:r>
                            <a:rPr lang="cs-CZ" sz="1600" b="1" baseline="-25000" dirty="0" smtClean="0"/>
                            <a:t>3</a:t>
                          </a:r>
                          <a:endParaRPr lang="cs-CZ" sz="1600" b="1" baseline="-250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Y</a:t>
                          </a:r>
                          <a:r>
                            <a:rPr lang="cs-CZ" sz="1600" b="1" baseline="-25000" dirty="0" smtClean="0"/>
                            <a:t>4</a:t>
                          </a:r>
                          <a:endParaRPr lang="cs-CZ" sz="1600" b="1" baseline="-250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0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0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1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0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1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0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1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1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0</a:t>
                          </a:r>
                          <a:endParaRPr lang="cs-CZ" sz="1600" dirty="0"/>
                        </a:p>
                      </a:txBody>
                      <a:tcPr anchor="ctr"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38489667"/>
                  </p:ext>
                </p:extLst>
              </p:nvPr>
            </p:nvGraphicFramePr>
            <p:xfrm>
              <a:off x="1524000" y="2781208"/>
              <a:ext cx="6096000" cy="252000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762000"/>
                    <a:gridCol w="762000"/>
                    <a:gridCol w="762000"/>
                    <a:gridCol w="762000"/>
                    <a:gridCol w="762000"/>
                    <a:gridCol w="762000"/>
                    <a:gridCol w="762000"/>
                    <a:gridCol w="762000"/>
                  </a:tblGrid>
                  <a:tr h="3600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1695" r="-700000" b="-62033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D</a:t>
                          </a:r>
                          <a:endParaRPr lang="cs-CZ" sz="1600" b="1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A</a:t>
                          </a:r>
                          <a:r>
                            <a:rPr lang="cs-CZ" sz="1600" b="1" baseline="-25000" dirty="0" smtClean="0"/>
                            <a:t>2</a:t>
                          </a:r>
                          <a:endParaRPr lang="cs-CZ" sz="1600" b="1" baseline="-250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A</a:t>
                          </a:r>
                          <a:r>
                            <a:rPr lang="cs-CZ" sz="1600" b="1" baseline="-25000" dirty="0" smtClean="0"/>
                            <a:t>1</a:t>
                          </a:r>
                          <a:endParaRPr lang="cs-CZ" sz="1600" b="1" baseline="-250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Y</a:t>
                          </a:r>
                          <a:r>
                            <a:rPr lang="cs-CZ" sz="1600" b="1" baseline="-25000" dirty="0" smtClean="0"/>
                            <a:t>1</a:t>
                          </a:r>
                          <a:endParaRPr lang="cs-CZ" sz="1600" b="1" baseline="-250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Y</a:t>
                          </a:r>
                          <a:r>
                            <a:rPr lang="cs-CZ" sz="1600" b="1" baseline="-25000" dirty="0" smtClean="0"/>
                            <a:t>2</a:t>
                          </a:r>
                          <a:endParaRPr lang="cs-CZ" sz="1600" b="1" baseline="-250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Y</a:t>
                          </a:r>
                          <a:r>
                            <a:rPr lang="cs-CZ" sz="1600" b="1" baseline="-25000" dirty="0" smtClean="0"/>
                            <a:t>3</a:t>
                          </a:r>
                          <a:endParaRPr lang="cs-CZ" sz="1600" b="1" baseline="-250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b="1" dirty="0" smtClean="0"/>
                            <a:t>Y</a:t>
                          </a:r>
                          <a:r>
                            <a:rPr lang="cs-CZ" sz="1600" b="1" baseline="-25000" dirty="0" smtClean="0"/>
                            <a:t>4</a:t>
                          </a:r>
                          <a:endParaRPr lang="cs-CZ" sz="1600" b="1" baseline="-250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0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0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1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0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1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0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1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1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>
                              <a:solidFill>
                                <a:srgbClr val="C00000"/>
                              </a:solidFill>
                            </a:rPr>
                            <a:t>0</a:t>
                          </a:r>
                          <a:endParaRPr lang="cs-CZ" sz="16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</a:tr>
                  <a:tr h="360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0</a:t>
                          </a:r>
                          <a:endParaRPr lang="cs-CZ" sz="1600" dirty="0"/>
                        </a:p>
                      </a:txBody>
                      <a:tcPr anchor="ctr"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X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L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600" dirty="0" smtClean="0"/>
                            <a:t>1</a:t>
                          </a:r>
                          <a:endParaRPr lang="cs-CZ" sz="1600" dirty="0"/>
                        </a:p>
                      </a:txBody>
                      <a:tcPr anchor="ctr">
                        <a:lnR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1905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2" name="TextovéPole 11"/>
          <p:cNvSpPr txBox="1"/>
          <p:nvPr/>
        </p:nvSpPr>
        <p:spPr>
          <a:xfrm>
            <a:off x="342000" y="1763524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Funkční tabulka, </a:t>
            </a:r>
            <a:r>
              <a:rPr lang="cs-CZ" b="1" i="1" dirty="0" smtClean="0">
                <a:solidFill>
                  <a:srgbClr val="C00000"/>
                </a:solidFill>
              </a:rPr>
              <a:t>X</a:t>
            </a:r>
            <a:r>
              <a:rPr lang="cs-CZ" dirty="0" smtClean="0"/>
              <a:t> symbol neurčitého stavu, stav proměnných nemá vliv na obvod.</a:t>
            </a:r>
          </a:p>
          <a:p>
            <a:r>
              <a:rPr lang="cs-CZ" dirty="0" smtClean="0"/>
              <a:t>Pro každou kombinaci adresových vstupů </a:t>
            </a:r>
            <a:r>
              <a:rPr lang="cs-CZ" b="1" i="1" dirty="0" smtClean="0">
                <a:solidFill>
                  <a:srgbClr val="C00000"/>
                </a:solidFill>
              </a:rPr>
              <a:t>A</a:t>
            </a:r>
            <a:r>
              <a:rPr lang="cs-CZ" b="1" i="1" baseline="-25000" dirty="0" smtClean="0">
                <a:solidFill>
                  <a:srgbClr val="C00000"/>
                </a:solidFill>
              </a:rPr>
              <a:t>1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rgbClr val="C00000"/>
                </a:solidFill>
              </a:rPr>
              <a:t>A</a:t>
            </a:r>
            <a:r>
              <a:rPr lang="cs-CZ" b="1" i="1" baseline="-25000" dirty="0" smtClean="0">
                <a:solidFill>
                  <a:srgbClr val="C00000"/>
                </a:solidFill>
              </a:rPr>
              <a:t>2</a:t>
            </a:r>
            <a:r>
              <a:rPr lang="cs-CZ" dirty="0" smtClean="0"/>
              <a:t> je vždy jeden z výstupů </a:t>
            </a:r>
            <a:r>
              <a:rPr lang="cs-CZ" b="1" i="1" dirty="0" smtClean="0">
                <a:solidFill>
                  <a:srgbClr val="C00000"/>
                </a:solidFill>
              </a:rPr>
              <a:t>Y</a:t>
            </a:r>
            <a:r>
              <a:rPr lang="cs-CZ" b="1" i="1" baseline="-25000" dirty="0" smtClean="0">
                <a:solidFill>
                  <a:srgbClr val="C00000"/>
                </a:solidFill>
              </a:rPr>
              <a:t>1</a:t>
            </a:r>
            <a:r>
              <a:rPr lang="cs-CZ" dirty="0" smtClean="0"/>
              <a:t> až </a:t>
            </a:r>
            <a:r>
              <a:rPr lang="cs-CZ" b="1" i="1" dirty="0" smtClean="0">
                <a:solidFill>
                  <a:srgbClr val="C00000"/>
                </a:solidFill>
              </a:rPr>
              <a:t>Y</a:t>
            </a:r>
            <a:r>
              <a:rPr lang="cs-CZ" b="1" i="1" baseline="-25000" dirty="0" smtClean="0">
                <a:solidFill>
                  <a:srgbClr val="C00000"/>
                </a:solidFill>
              </a:rPr>
              <a:t>4</a:t>
            </a:r>
            <a:r>
              <a:rPr lang="cs-CZ" b="1" i="1" dirty="0" smtClean="0">
                <a:solidFill>
                  <a:srgbClr val="C00000"/>
                </a:solidFill>
              </a:rPr>
              <a:t> = 0</a:t>
            </a:r>
            <a:r>
              <a:rPr lang="cs-CZ" dirty="0" smtClean="0"/>
              <a:t>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r>
              <a:rPr lang="cs-CZ" sz="2400" b="1" dirty="0"/>
              <a:t>Ukázka realizace jednoduchého </a:t>
            </a:r>
            <a:r>
              <a:rPr lang="cs-CZ" sz="2400" b="1" dirty="0" err="1"/>
              <a:t>čtyřvýstupového</a:t>
            </a:r>
            <a:r>
              <a:rPr lang="cs-CZ" sz="2400" b="1" dirty="0"/>
              <a:t> </a:t>
            </a:r>
            <a:r>
              <a:rPr lang="cs-CZ" sz="2400" b="1" dirty="0" err="1"/>
              <a:t>demultiplexeru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9417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" name="Rectangle 33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Ukázka realizace </a:t>
            </a:r>
            <a:r>
              <a:rPr lang="cs-CZ" sz="2400" b="1" dirty="0" err="1" smtClean="0"/>
              <a:t>čtyřvýstupového</a:t>
            </a:r>
            <a:r>
              <a:rPr lang="cs-CZ" sz="2400" b="1" dirty="0" smtClean="0"/>
              <a:t> </a:t>
            </a:r>
            <a:r>
              <a:rPr lang="cs-CZ" sz="2400" b="1" dirty="0" err="1"/>
              <a:t>demultiplexeru</a:t>
            </a:r>
            <a:endParaRPr lang="cs-CZ" sz="2400" b="1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360472" y="5373216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Uvedený obvod je k dispozici v katalogu výrobce jako integrovaný obvod SN74155, který obsahuje dva </a:t>
            </a:r>
            <a:r>
              <a:rPr lang="cs-CZ" dirty="0" err="1" smtClean="0"/>
              <a:t>čtyřvýstupové</a:t>
            </a:r>
            <a:r>
              <a:rPr lang="cs-CZ" dirty="0" smtClean="0"/>
              <a:t> </a:t>
            </a:r>
            <a:r>
              <a:rPr lang="cs-CZ" dirty="0" err="1" smtClean="0"/>
              <a:t>demultiplexery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229" name="Skupina 228"/>
          <p:cNvGrpSpPr/>
          <p:nvPr/>
        </p:nvGrpSpPr>
        <p:grpSpPr>
          <a:xfrm>
            <a:off x="323528" y="1629240"/>
            <a:ext cx="4483629" cy="3600000"/>
            <a:chOff x="2051720" y="1629240"/>
            <a:chExt cx="4483629" cy="3600000"/>
          </a:xfrm>
        </p:grpSpPr>
        <p:grpSp>
          <p:nvGrpSpPr>
            <p:cNvPr id="65" name="Skupina 64"/>
            <p:cNvGrpSpPr/>
            <p:nvPr/>
          </p:nvGrpSpPr>
          <p:grpSpPr>
            <a:xfrm>
              <a:off x="5386021" y="1629240"/>
              <a:ext cx="844824" cy="655438"/>
              <a:chOff x="6868335" y="3284984"/>
              <a:chExt cx="1160049" cy="900000"/>
            </a:xfrm>
          </p:grpSpPr>
          <p:grpSp>
            <p:nvGrpSpPr>
              <p:cNvPr id="74" name="Skupina 73"/>
              <p:cNvGrpSpPr>
                <a:grpSpLocks noChangeAspect="1"/>
              </p:cNvGrpSpPr>
              <p:nvPr/>
            </p:nvGrpSpPr>
            <p:grpSpPr>
              <a:xfrm>
                <a:off x="7101938" y="3284984"/>
                <a:ext cx="601290" cy="900000"/>
                <a:chOff x="2914886" y="2420888"/>
                <a:chExt cx="432978" cy="648072"/>
              </a:xfrm>
            </p:grpSpPr>
            <p:sp>
              <p:nvSpPr>
                <p:cNvPr id="92" name="Obdélník 91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3" name="TextovéPole 92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86" name="Přímá spojnice 85"/>
              <p:cNvCxnSpPr/>
              <p:nvPr/>
            </p:nvCxnSpPr>
            <p:spPr>
              <a:xfrm flipV="1">
                <a:off x="7797319" y="372578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Přímá spojnice 86"/>
              <p:cNvCxnSpPr/>
              <p:nvPr/>
            </p:nvCxnSpPr>
            <p:spPr>
              <a:xfrm flipV="1">
                <a:off x="6868335" y="350264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nice 87"/>
              <p:cNvCxnSpPr/>
              <p:nvPr/>
            </p:nvCxnSpPr>
            <p:spPr>
              <a:xfrm flipV="1">
                <a:off x="6871271" y="39610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0" name="Ovál 89"/>
              <p:cNvSpPr>
                <a:spLocks noChangeAspect="1"/>
              </p:cNvSpPr>
              <p:nvPr/>
            </p:nvSpPr>
            <p:spPr>
              <a:xfrm>
                <a:off x="7701840" y="368186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1" name="Přímá spojnice 90"/>
              <p:cNvCxnSpPr/>
              <p:nvPr/>
            </p:nvCxnSpPr>
            <p:spPr>
              <a:xfrm flipV="1">
                <a:off x="6876256" y="373628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5" name="Skupina 94"/>
            <p:cNvGrpSpPr/>
            <p:nvPr/>
          </p:nvGrpSpPr>
          <p:grpSpPr>
            <a:xfrm>
              <a:off x="5391790" y="2442146"/>
              <a:ext cx="844824" cy="655438"/>
              <a:chOff x="6868335" y="3284984"/>
              <a:chExt cx="1160049" cy="900000"/>
            </a:xfrm>
          </p:grpSpPr>
          <p:grpSp>
            <p:nvGrpSpPr>
              <p:cNvPr id="98" name="Skupina 97"/>
              <p:cNvGrpSpPr>
                <a:grpSpLocks noChangeAspect="1"/>
              </p:cNvGrpSpPr>
              <p:nvPr/>
            </p:nvGrpSpPr>
            <p:grpSpPr>
              <a:xfrm>
                <a:off x="7101938" y="3284984"/>
                <a:ext cx="601290" cy="900000"/>
                <a:chOff x="2914886" y="2420888"/>
                <a:chExt cx="432978" cy="648072"/>
              </a:xfrm>
            </p:grpSpPr>
            <p:sp>
              <p:nvSpPr>
                <p:cNvPr id="109" name="Obdélník 108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0" name="TextovéPole 109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100" name="Přímá spojnice 99"/>
              <p:cNvCxnSpPr/>
              <p:nvPr/>
            </p:nvCxnSpPr>
            <p:spPr>
              <a:xfrm flipV="1">
                <a:off x="7797319" y="372578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Přímá spojnice 102"/>
              <p:cNvCxnSpPr/>
              <p:nvPr/>
            </p:nvCxnSpPr>
            <p:spPr>
              <a:xfrm flipV="1">
                <a:off x="6868335" y="350264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Přímá spojnice 105"/>
              <p:cNvCxnSpPr/>
              <p:nvPr/>
            </p:nvCxnSpPr>
            <p:spPr>
              <a:xfrm flipV="1">
                <a:off x="6871271" y="39610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7" name="Ovál 106"/>
              <p:cNvSpPr>
                <a:spLocks noChangeAspect="1"/>
              </p:cNvSpPr>
              <p:nvPr/>
            </p:nvSpPr>
            <p:spPr>
              <a:xfrm>
                <a:off x="7701840" y="368186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8" name="Přímá spojnice 107"/>
              <p:cNvCxnSpPr/>
              <p:nvPr/>
            </p:nvCxnSpPr>
            <p:spPr>
              <a:xfrm flipV="1">
                <a:off x="6876256" y="373628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1" name="Skupina 110"/>
            <p:cNvGrpSpPr/>
            <p:nvPr/>
          </p:nvGrpSpPr>
          <p:grpSpPr>
            <a:xfrm>
              <a:off x="5386021" y="3493802"/>
              <a:ext cx="844824" cy="655438"/>
              <a:chOff x="6868335" y="3284984"/>
              <a:chExt cx="1160049" cy="900000"/>
            </a:xfrm>
          </p:grpSpPr>
          <p:grpSp>
            <p:nvGrpSpPr>
              <p:cNvPr id="112" name="Skupina 111"/>
              <p:cNvGrpSpPr>
                <a:grpSpLocks noChangeAspect="1"/>
              </p:cNvGrpSpPr>
              <p:nvPr/>
            </p:nvGrpSpPr>
            <p:grpSpPr>
              <a:xfrm>
                <a:off x="7101938" y="3284984"/>
                <a:ext cx="601290" cy="900000"/>
                <a:chOff x="2914886" y="2420888"/>
                <a:chExt cx="432978" cy="648072"/>
              </a:xfrm>
            </p:grpSpPr>
            <p:sp>
              <p:nvSpPr>
                <p:cNvPr id="118" name="Obdélník 117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9" name="TextovéPole 118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113" name="Přímá spojnice 112"/>
              <p:cNvCxnSpPr/>
              <p:nvPr/>
            </p:nvCxnSpPr>
            <p:spPr>
              <a:xfrm flipV="1">
                <a:off x="7797319" y="372578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nice 113"/>
              <p:cNvCxnSpPr/>
              <p:nvPr/>
            </p:nvCxnSpPr>
            <p:spPr>
              <a:xfrm flipV="1">
                <a:off x="6868335" y="350264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Přímá spojnice 114"/>
              <p:cNvCxnSpPr/>
              <p:nvPr/>
            </p:nvCxnSpPr>
            <p:spPr>
              <a:xfrm flipV="1">
                <a:off x="6871271" y="39610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6" name="Ovál 115"/>
              <p:cNvSpPr>
                <a:spLocks noChangeAspect="1"/>
              </p:cNvSpPr>
              <p:nvPr/>
            </p:nvSpPr>
            <p:spPr>
              <a:xfrm>
                <a:off x="7701840" y="368186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7" name="Přímá spojnice 116"/>
              <p:cNvCxnSpPr/>
              <p:nvPr/>
            </p:nvCxnSpPr>
            <p:spPr>
              <a:xfrm flipV="1">
                <a:off x="6876256" y="373628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0" name="Skupina 119"/>
            <p:cNvGrpSpPr/>
            <p:nvPr/>
          </p:nvGrpSpPr>
          <p:grpSpPr>
            <a:xfrm>
              <a:off x="5386021" y="4573802"/>
              <a:ext cx="844824" cy="655438"/>
              <a:chOff x="6868335" y="3284984"/>
              <a:chExt cx="1160049" cy="900000"/>
            </a:xfrm>
          </p:grpSpPr>
          <p:grpSp>
            <p:nvGrpSpPr>
              <p:cNvPr id="121" name="Skupina 120"/>
              <p:cNvGrpSpPr>
                <a:grpSpLocks noChangeAspect="1"/>
              </p:cNvGrpSpPr>
              <p:nvPr/>
            </p:nvGrpSpPr>
            <p:grpSpPr>
              <a:xfrm>
                <a:off x="7101938" y="3284984"/>
                <a:ext cx="601290" cy="900000"/>
                <a:chOff x="2914886" y="2420888"/>
                <a:chExt cx="432978" cy="648072"/>
              </a:xfrm>
            </p:grpSpPr>
            <p:sp>
              <p:nvSpPr>
                <p:cNvPr id="127" name="Obdélník 126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8" name="TextovéPole 127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122" name="Přímá spojnice 121"/>
              <p:cNvCxnSpPr/>
              <p:nvPr/>
            </p:nvCxnSpPr>
            <p:spPr>
              <a:xfrm flipV="1">
                <a:off x="7797319" y="372578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Přímá spojnice 122"/>
              <p:cNvCxnSpPr/>
              <p:nvPr/>
            </p:nvCxnSpPr>
            <p:spPr>
              <a:xfrm flipV="1">
                <a:off x="6868335" y="350264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Přímá spojnice 123"/>
              <p:cNvCxnSpPr/>
              <p:nvPr/>
            </p:nvCxnSpPr>
            <p:spPr>
              <a:xfrm flipV="1">
                <a:off x="6871271" y="39610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5" name="Ovál 124"/>
              <p:cNvSpPr>
                <a:spLocks noChangeAspect="1"/>
              </p:cNvSpPr>
              <p:nvPr/>
            </p:nvSpPr>
            <p:spPr>
              <a:xfrm>
                <a:off x="7701840" y="368186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6" name="Přímá spojnice 125"/>
              <p:cNvCxnSpPr/>
              <p:nvPr/>
            </p:nvCxnSpPr>
            <p:spPr>
              <a:xfrm flipV="1">
                <a:off x="6876256" y="373628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0" name="Skupina 129"/>
            <p:cNvGrpSpPr/>
            <p:nvPr/>
          </p:nvGrpSpPr>
          <p:grpSpPr>
            <a:xfrm>
              <a:off x="3556357" y="1799369"/>
              <a:ext cx="853925" cy="655438"/>
              <a:chOff x="3828087" y="3825144"/>
              <a:chExt cx="1172547" cy="900000"/>
            </a:xfrm>
          </p:grpSpPr>
          <p:grpSp>
            <p:nvGrpSpPr>
              <p:cNvPr id="131" name="Skupina 130"/>
              <p:cNvGrpSpPr>
                <a:grpSpLocks noChangeAspect="1"/>
              </p:cNvGrpSpPr>
              <p:nvPr/>
            </p:nvGrpSpPr>
            <p:grpSpPr>
              <a:xfrm>
                <a:off x="4157531" y="3825144"/>
                <a:ext cx="601290" cy="900000"/>
                <a:chOff x="2914886" y="2420888"/>
                <a:chExt cx="432978" cy="648072"/>
              </a:xfrm>
            </p:grpSpPr>
            <p:sp>
              <p:nvSpPr>
                <p:cNvPr id="137" name="Obdélník 136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8" name="TextovéPole 137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132" name="Přímá spojnice 131"/>
              <p:cNvCxnSpPr/>
              <p:nvPr/>
            </p:nvCxnSpPr>
            <p:spPr>
              <a:xfrm flipV="1">
                <a:off x="4769569" y="4265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 flipV="1">
                <a:off x="3828087" y="4051595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4" name="Ovál 133"/>
              <p:cNvSpPr>
                <a:spLocks noChangeAspect="1"/>
              </p:cNvSpPr>
              <p:nvPr/>
            </p:nvSpPr>
            <p:spPr>
              <a:xfrm>
                <a:off x="4057547" y="3996272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5" name="Přímá spojnice 134"/>
              <p:cNvCxnSpPr/>
              <p:nvPr/>
            </p:nvCxnSpPr>
            <p:spPr>
              <a:xfrm flipV="1">
                <a:off x="3828087" y="4499622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6" name="Ovál 135"/>
              <p:cNvSpPr>
                <a:spLocks noChangeAspect="1"/>
              </p:cNvSpPr>
              <p:nvPr/>
            </p:nvSpPr>
            <p:spPr>
              <a:xfrm>
                <a:off x="4057547" y="4444299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5" name="Přímá spojnice 4"/>
            <p:cNvCxnSpPr/>
            <p:nvPr/>
          </p:nvCxnSpPr>
          <p:spPr>
            <a:xfrm>
              <a:off x="4395412" y="2120685"/>
              <a:ext cx="996267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Přímá spojnice 138"/>
            <p:cNvCxnSpPr/>
            <p:nvPr/>
          </p:nvCxnSpPr>
          <p:spPr>
            <a:xfrm>
              <a:off x="2402657" y="1964312"/>
              <a:ext cx="1206142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Obdélník 7"/>
                <p:cNvSpPr/>
                <p:nvPr/>
              </p:nvSpPr>
              <p:spPr>
                <a:xfrm>
                  <a:off x="2051720" y="1786563"/>
                  <a:ext cx="282747" cy="26897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acc>
                          <m:accPr>
                            <m:chr m:val="̅"/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acc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𝑬</m:t>
                            </m:r>
                          </m:e>
                        </m:acc>
                      </m:oMath>
                    </m:oMathPara>
                  </a14:m>
                  <a:endParaRPr lang="cs-CZ" dirty="0">
                    <a:latin typeface="Calibri" panose="020F0502020204030204" pitchFamily="34" charset="0"/>
                  </a:endParaRPr>
                </a:p>
              </p:txBody>
            </p:sp>
          </mc:Choice>
          <mc:Fallback xmlns="">
            <p:sp>
              <p:nvSpPr>
                <p:cNvPr id="8" name="Obdélník 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51720" y="1786563"/>
                  <a:ext cx="282747" cy="268972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17391" b="-2727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141" name="Skupina 140"/>
            <p:cNvGrpSpPr/>
            <p:nvPr/>
          </p:nvGrpSpPr>
          <p:grpSpPr>
            <a:xfrm>
              <a:off x="2710899" y="2179942"/>
              <a:ext cx="845458" cy="655438"/>
              <a:chOff x="962808" y="1340768"/>
              <a:chExt cx="1160920" cy="900000"/>
            </a:xfrm>
          </p:grpSpPr>
          <p:grpSp>
            <p:nvGrpSpPr>
              <p:cNvPr id="142" name="Skupina 141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145" name="Obdélník 144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6" name="Ovál 145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7" name="TextovéPole 146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143" name="Přímá spojnice 142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Přímá spojnice 143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4" name="Přímá spojnice 23"/>
            <p:cNvCxnSpPr/>
            <p:nvPr/>
          </p:nvCxnSpPr>
          <p:spPr>
            <a:xfrm flipV="1">
              <a:off x="3556357" y="2290594"/>
              <a:ext cx="0" cy="210369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Přímá spojnice 147"/>
            <p:cNvCxnSpPr/>
            <p:nvPr/>
          </p:nvCxnSpPr>
          <p:spPr>
            <a:xfrm>
              <a:off x="2402657" y="2492734"/>
              <a:ext cx="393263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9" name="Obdélník 148"/>
            <p:cNvSpPr/>
            <p:nvPr/>
          </p:nvSpPr>
          <p:spPr>
            <a:xfrm>
              <a:off x="2051720" y="2356645"/>
              <a:ext cx="240721" cy="26897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D</a:t>
              </a:r>
              <a:endParaRPr lang="cs-CZ" b="1" i="1" dirty="0"/>
            </a:p>
          </p:txBody>
        </p:sp>
        <p:grpSp>
          <p:nvGrpSpPr>
            <p:cNvPr id="150" name="Skupina 149"/>
            <p:cNvGrpSpPr/>
            <p:nvPr/>
          </p:nvGrpSpPr>
          <p:grpSpPr>
            <a:xfrm>
              <a:off x="3917041" y="3018996"/>
              <a:ext cx="845458" cy="655438"/>
              <a:chOff x="962808" y="1340768"/>
              <a:chExt cx="1160920" cy="900000"/>
            </a:xfrm>
          </p:grpSpPr>
          <p:grpSp>
            <p:nvGrpSpPr>
              <p:cNvPr id="151" name="Skupina 150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154" name="Obdélník 153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5" name="Ovál 154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6" name="TextovéPole 155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152" name="Přímá spojnice 151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Přímá spojnice 152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7" name="Skupina 156"/>
            <p:cNvGrpSpPr/>
            <p:nvPr/>
          </p:nvGrpSpPr>
          <p:grpSpPr>
            <a:xfrm>
              <a:off x="3915823" y="3974801"/>
              <a:ext cx="845458" cy="655438"/>
              <a:chOff x="962808" y="1340768"/>
              <a:chExt cx="1160920" cy="900000"/>
            </a:xfrm>
          </p:grpSpPr>
          <p:grpSp>
            <p:nvGrpSpPr>
              <p:cNvPr id="158" name="Skupina 157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161" name="Obdélník 160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2" name="Ovál 161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3" name="TextovéPole 162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159" name="Přímá spojnice 158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Přímá spojnice 159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4" name="Přímá spojnice 163"/>
            <p:cNvCxnSpPr/>
            <p:nvPr/>
          </p:nvCxnSpPr>
          <p:spPr>
            <a:xfrm>
              <a:off x="2455098" y="3340017"/>
              <a:ext cx="1546101" cy="563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Přímá spojnice 164"/>
            <p:cNvCxnSpPr/>
            <p:nvPr/>
          </p:nvCxnSpPr>
          <p:spPr>
            <a:xfrm flipV="1">
              <a:off x="2455190" y="4296117"/>
              <a:ext cx="1546010" cy="3201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ravoúhlá spojnice 28"/>
            <p:cNvCxnSpPr/>
            <p:nvPr/>
          </p:nvCxnSpPr>
          <p:spPr>
            <a:xfrm flipV="1">
              <a:off x="3724634" y="2604188"/>
              <a:ext cx="1745525" cy="748926"/>
            </a:xfrm>
            <a:prstGeom prst="bentConnector3">
              <a:avLst>
                <a:gd name="adj1" fmla="val -256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6" name="Oval 23"/>
            <p:cNvSpPr>
              <a:spLocks noChangeAspect="1" noChangeArrowheads="1"/>
            </p:cNvSpPr>
            <p:nvPr/>
          </p:nvSpPr>
          <p:spPr bwMode="auto">
            <a:xfrm>
              <a:off x="3700482" y="3307349"/>
              <a:ext cx="51616" cy="52435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Obdélník 166"/>
            <p:cNvSpPr/>
            <p:nvPr/>
          </p:nvSpPr>
          <p:spPr>
            <a:xfrm>
              <a:off x="2072262" y="3143258"/>
              <a:ext cx="293253" cy="26897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A</a:t>
              </a:r>
              <a:r>
                <a:rPr lang="cs-CZ" b="1" i="1" baseline="-25000" dirty="0" smtClean="0"/>
                <a:t>1</a:t>
              </a:r>
              <a:endParaRPr lang="cs-CZ" b="1" i="1" baseline="-25000" dirty="0"/>
            </a:p>
          </p:txBody>
        </p:sp>
        <p:sp>
          <p:nvSpPr>
            <p:cNvPr id="168" name="Obdélník 167"/>
            <p:cNvSpPr/>
            <p:nvPr/>
          </p:nvSpPr>
          <p:spPr>
            <a:xfrm>
              <a:off x="2072262" y="4072916"/>
              <a:ext cx="293253" cy="26897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A</a:t>
              </a:r>
              <a:r>
                <a:rPr lang="cs-CZ" b="1" i="1" baseline="-25000" dirty="0" smtClean="0"/>
                <a:t>2</a:t>
              </a:r>
              <a:endParaRPr lang="cs-CZ" b="1" i="1" baseline="-25000" dirty="0"/>
            </a:p>
          </p:txBody>
        </p:sp>
        <p:cxnSp>
          <p:nvCxnSpPr>
            <p:cNvPr id="57" name="Pravoúhlá spojnice 56"/>
            <p:cNvCxnSpPr/>
            <p:nvPr/>
          </p:nvCxnSpPr>
          <p:spPr>
            <a:xfrm>
              <a:off x="4678360" y="3340017"/>
              <a:ext cx="748849" cy="312324"/>
            </a:xfrm>
            <a:prstGeom prst="bentConnector3">
              <a:avLst>
                <a:gd name="adj1" fmla="val 29455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ravoúhlá spojnice 61"/>
            <p:cNvCxnSpPr/>
            <p:nvPr/>
          </p:nvCxnSpPr>
          <p:spPr>
            <a:xfrm rot="5400000" flipH="1" flipV="1">
              <a:off x="4374770" y="2320452"/>
              <a:ext cx="1540650" cy="498484"/>
            </a:xfrm>
            <a:prstGeom prst="bentConnector3">
              <a:avLst>
                <a:gd name="adj1" fmla="val 100976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1" name="Oval 23"/>
            <p:cNvSpPr>
              <a:spLocks noChangeAspect="1" noChangeArrowheads="1"/>
            </p:cNvSpPr>
            <p:nvPr/>
          </p:nvSpPr>
          <p:spPr bwMode="auto">
            <a:xfrm>
              <a:off x="4866550" y="3309240"/>
              <a:ext cx="51616" cy="52435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173" name="Pravoúhlá spojnice 172"/>
            <p:cNvCxnSpPr>
              <a:stCxn id="166" idx="4"/>
            </p:cNvCxnSpPr>
            <p:nvPr/>
          </p:nvCxnSpPr>
          <p:spPr>
            <a:xfrm rot="16200000" flipH="1">
              <a:off x="3877095" y="3208977"/>
              <a:ext cx="1369656" cy="1671268"/>
            </a:xfrm>
            <a:prstGeom prst="bentConnector2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Pravoúhlá spojnice 175"/>
            <p:cNvCxnSpPr/>
            <p:nvPr/>
          </p:nvCxnSpPr>
          <p:spPr>
            <a:xfrm>
              <a:off x="3889382" y="4289447"/>
              <a:ext cx="1537826" cy="617193"/>
            </a:xfrm>
            <a:prstGeom prst="bentConnector3">
              <a:avLst>
                <a:gd name="adj1" fmla="val 451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9" name="Oval 23"/>
            <p:cNvSpPr>
              <a:spLocks noChangeAspect="1" noChangeArrowheads="1"/>
            </p:cNvSpPr>
            <p:nvPr/>
          </p:nvSpPr>
          <p:spPr bwMode="auto">
            <a:xfrm>
              <a:off x="3862693" y="4263841"/>
              <a:ext cx="51616" cy="52435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183" name="Pravoúhlá spojnice 182"/>
            <p:cNvCxnSpPr>
              <a:stCxn id="179" idx="0"/>
            </p:cNvCxnSpPr>
            <p:nvPr/>
          </p:nvCxnSpPr>
          <p:spPr>
            <a:xfrm rot="5400000" flipH="1" flipV="1">
              <a:off x="4436695" y="3273327"/>
              <a:ext cx="442320" cy="1538708"/>
            </a:xfrm>
            <a:prstGeom prst="bentConnector2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Přímá spojnice 189"/>
            <p:cNvCxnSpPr/>
            <p:nvPr/>
          </p:nvCxnSpPr>
          <p:spPr>
            <a:xfrm>
              <a:off x="5382839" y="2120685"/>
              <a:ext cx="11496" cy="2945511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2" name="Oval 23"/>
            <p:cNvSpPr>
              <a:spLocks noChangeAspect="1" noChangeArrowheads="1"/>
            </p:cNvSpPr>
            <p:nvPr/>
          </p:nvSpPr>
          <p:spPr bwMode="auto">
            <a:xfrm>
              <a:off x="5353540" y="2087262"/>
              <a:ext cx="51616" cy="52435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" name="Oval 23"/>
            <p:cNvSpPr>
              <a:spLocks noChangeAspect="1" noChangeArrowheads="1"/>
            </p:cNvSpPr>
            <p:nvPr/>
          </p:nvSpPr>
          <p:spPr bwMode="auto">
            <a:xfrm>
              <a:off x="5359808" y="2903892"/>
              <a:ext cx="51616" cy="52435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" name="Oval 23"/>
            <p:cNvSpPr>
              <a:spLocks noChangeAspect="1" noChangeArrowheads="1"/>
            </p:cNvSpPr>
            <p:nvPr/>
          </p:nvSpPr>
          <p:spPr bwMode="auto">
            <a:xfrm>
              <a:off x="5368527" y="3954588"/>
              <a:ext cx="51616" cy="52435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199" name="Pravoúhlá spojnice 198"/>
            <p:cNvCxnSpPr/>
            <p:nvPr/>
          </p:nvCxnSpPr>
          <p:spPr>
            <a:xfrm rot="5400000" flipH="1" flipV="1">
              <a:off x="4101403" y="2998769"/>
              <a:ext cx="2338204" cy="269299"/>
            </a:xfrm>
            <a:prstGeom prst="bentConnector3">
              <a:avLst>
                <a:gd name="adj1" fmla="val 100069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Přímá spojnice 204"/>
            <p:cNvCxnSpPr/>
            <p:nvPr/>
          </p:nvCxnSpPr>
          <p:spPr>
            <a:xfrm flipV="1">
              <a:off x="4715853" y="4296117"/>
              <a:ext cx="429241" cy="382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Přímá spojnice 214"/>
            <p:cNvCxnSpPr/>
            <p:nvPr/>
          </p:nvCxnSpPr>
          <p:spPr>
            <a:xfrm flipV="1">
              <a:off x="5135853" y="2769240"/>
              <a:ext cx="239973" cy="382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6" name="Oval 23"/>
            <p:cNvSpPr>
              <a:spLocks noChangeAspect="1" noChangeArrowheads="1"/>
            </p:cNvSpPr>
            <p:nvPr/>
          </p:nvSpPr>
          <p:spPr bwMode="auto">
            <a:xfrm>
              <a:off x="5106550" y="2732611"/>
              <a:ext cx="51616" cy="52435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8" name="Obdélník 217"/>
            <p:cNvSpPr/>
            <p:nvPr/>
          </p:nvSpPr>
          <p:spPr>
            <a:xfrm>
              <a:off x="6215132" y="1749240"/>
              <a:ext cx="319496" cy="30774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Y</a:t>
              </a:r>
              <a:r>
                <a:rPr lang="cs-CZ" b="1" i="1" baseline="-25000" dirty="0" smtClean="0"/>
                <a:t>1</a:t>
              </a:r>
              <a:endParaRPr lang="cs-CZ" b="1" i="1" baseline="-25000" dirty="0"/>
            </a:p>
          </p:txBody>
        </p:sp>
        <p:sp>
          <p:nvSpPr>
            <p:cNvPr id="221" name="Obdélník 220"/>
            <p:cNvSpPr/>
            <p:nvPr/>
          </p:nvSpPr>
          <p:spPr>
            <a:xfrm>
              <a:off x="6215853" y="2521498"/>
              <a:ext cx="319496" cy="30774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Y</a:t>
              </a:r>
              <a:r>
                <a:rPr lang="cs-CZ" b="1" i="1" baseline="-25000" dirty="0" smtClean="0"/>
                <a:t>2</a:t>
              </a:r>
              <a:endParaRPr lang="cs-CZ" b="1" i="1" baseline="-25000" dirty="0"/>
            </a:p>
          </p:txBody>
        </p:sp>
        <p:sp>
          <p:nvSpPr>
            <p:cNvPr id="222" name="Obdélník 221"/>
            <p:cNvSpPr/>
            <p:nvPr/>
          </p:nvSpPr>
          <p:spPr>
            <a:xfrm>
              <a:off x="6215853" y="4681498"/>
              <a:ext cx="319496" cy="30774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Y</a:t>
              </a:r>
              <a:r>
                <a:rPr lang="cs-CZ" b="1" i="1" baseline="-25000" dirty="0"/>
                <a:t>4</a:t>
              </a:r>
            </a:p>
          </p:txBody>
        </p:sp>
        <p:sp>
          <p:nvSpPr>
            <p:cNvPr id="223" name="Obdélník 222"/>
            <p:cNvSpPr/>
            <p:nvPr/>
          </p:nvSpPr>
          <p:spPr>
            <a:xfrm>
              <a:off x="6215853" y="3601498"/>
              <a:ext cx="319496" cy="30774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Y</a:t>
              </a:r>
              <a:r>
                <a:rPr lang="cs-CZ" b="1" i="1" baseline="-25000" dirty="0" smtClean="0"/>
                <a:t>3</a:t>
              </a:r>
              <a:endParaRPr lang="cs-CZ" b="1" i="1" baseline="-25000" dirty="0"/>
            </a:p>
          </p:txBody>
        </p:sp>
      </p:grpSp>
      <p:sp>
        <p:nvSpPr>
          <p:cNvPr id="230" name="TextovéPole 229"/>
          <p:cNvSpPr txBox="1"/>
          <p:nvPr/>
        </p:nvSpPr>
        <p:spPr>
          <a:xfrm>
            <a:off x="5364088" y="1987313"/>
            <a:ext cx="3096344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Vstup s kroužkem je invertor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5284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 animBg="1"/>
      <p:bldP spid="129" grpId="0" animBg="1"/>
      <p:bldP spid="2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286232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Vysvětlete princip </a:t>
            </a:r>
            <a:r>
              <a:rPr lang="cs-CZ" sz="2000" dirty="0" err="1" smtClean="0"/>
              <a:t>multiplexeru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Nakreslete schéma principu </a:t>
            </a:r>
            <a:r>
              <a:rPr lang="cs-CZ" sz="2000" dirty="0" err="1" smtClean="0"/>
              <a:t>multiplexeru</a:t>
            </a:r>
            <a:r>
              <a:rPr lang="cs-CZ" sz="2000" dirty="0" smtClean="0"/>
              <a:t> jako přepínače.</a:t>
            </a:r>
          </a:p>
          <a:p>
            <a:r>
              <a:rPr lang="cs-CZ" sz="2000" dirty="0" smtClean="0"/>
              <a:t>Nakreslete schématickou značku </a:t>
            </a:r>
            <a:r>
              <a:rPr lang="cs-CZ" sz="2000" dirty="0" err="1" smtClean="0"/>
              <a:t>multiplexeru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Jaké signály (vstupy a výstupy) obsahuje </a:t>
            </a:r>
            <a:r>
              <a:rPr lang="cs-CZ" sz="2000" dirty="0" err="1" smtClean="0"/>
              <a:t>multiplexer</a:t>
            </a:r>
            <a:r>
              <a:rPr lang="cs-CZ" sz="2000" dirty="0" smtClean="0"/>
              <a:t>?</a:t>
            </a:r>
          </a:p>
          <a:p>
            <a:r>
              <a:rPr lang="cs-CZ" sz="2000" dirty="0"/>
              <a:t>Vysvětlete princip </a:t>
            </a:r>
            <a:r>
              <a:rPr lang="cs-CZ" sz="2000" dirty="0" err="1" smtClean="0"/>
              <a:t>demultiplexeru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Nakreslete schéma principu </a:t>
            </a:r>
            <a:r>
              <a:rPr lang="cs-CZ" sz="2000" dirty="0" err="1" smtClean="0"/>
              <a:t>demultiplexeru</a:t>
            </a:r>
            <a:r>
              <a:rPr lang="cs-CZ" sz="2000" dirty="0" smtClean="0"/>
              <a:t> </a:t>
            </a:r>
            <a:r>
              <a:rPr lang="cs-CZ" sz="2000" dirty="0"/>
              <a:t>jako přepínače.</a:t>
            </a:r>
          </a:p>
          <a:p>
            <a:r>
              <a:rPr lang="cs-CZ" sz="2000" dirty="0"/>
              <a:t>Nakreslete schématickou značku </a:t>
            </a:r>
            <a:r>
              <a:rPr lang="cs-CZ" sz="2000" dirty="0" err="1" smtClean="0"/>
              <a:t>demultiplexeru</a:t>
            </a:r>
            <a:r>
              <a:rPr lang="cs-CZ" sz="2000" dirty="0"/>
              <a:t>.</a:t>
            </a:r>
          </a:p>
          <a:p>
            <a:r>
              <a:rPr lang="cs-CZ" sz="2000" dirty="0"/>
              <a:t>Jaké signály (vstupy a výstupy) obsahuje </a:t>
            </a:r>
            <a:r>
              <a:rPr lang="cs-CZ" sz="2000" dirty="0" err="1" smtClean="0"/>
              <a:t>demultiplexer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Uveďte možnosti použití </a:t>
            </a:r>
            <a:r>
              <a:rPr lang="cs-CZ" sz="2000" dirty="0" err="1" smtClean="0"/>
              <a:t>multiplexeru</a:t>
            </a:r>
            <a:r>
              <a:rPr lang="cs-CZ" sz="2000" dirty="0" smtClean="0"/>
              <a:t> a </a:t>
            </a:r>
            <a:r>
              <a:rPr lang="cs-CZ" sz="2000" dirty="0" err="1" smtClean="0"/>
              <a:t>demultiplexeru</a:t>
            </a:r>
            <a:r>
              <a:rPr lang="cs-CZ" sz="2000" dirty="0" smtClean="0"/>
              <a:t>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3135</TotalTime>
  <Words>842</Words>
  <Application>Microsoft Office PowerPoint</Application>
  <PresentationFormat>Předvádění na obrazovce (4:3)</PresentationFormat>
  <Paragraphs>214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181</cp:revision>
  <dcterms:created xsi:type="dcterms:W3CDTF">2010-11-01T23:40:31Z</dcterms:created>
  <dcterms:modified xsi:type="dcterms:W3CDTF">2014-01-30T08:11:13Z</dcterms:modified>
</cp:coreProperties>
</file>