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5" r:id="rId3"/>
    <p:sldId id="279" r:id="rId4"/>
    <p:sldId id="281" r:id="rId5"/>
    <p:sldId id="282" r:id="rId6"/>
    <p:sldId id="283" r:id="rId7"/>
    <p:sldId id="284" r:id="rId8"/>
    <p:sldId id="285" r:id="rId9"/>
    <p:sldId id="286" r:id="rId10"/>
    <p:sldId id="27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4" Type="http://schemas.openxmlformats.org/officeDocument/2006/relationships/image" Target="../media/image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2644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2644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264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notesSlide" Target="../notesSlides/notesSlide2.xml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7.png"/><Relationship Id="rId5" Type="http://schemas.openxmlformats.org/officeDocument/2006/relationships/image" Target="../media/image3.jpg"/><Relationship Id="rId4" Type="http://schemas.openxmlformats.org/officeDocument/2006/relationships/image" Target="../media/image2.png"/><Relationship Id="rId9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13" Type="http://schemas.openxmlformats.org/officeDocument/2006/relationships/oleObject" Target="../embeddings/oleObject6.bin"/><Relationship Id="rId3" Type="http://schemas.openxmlformats.org/officeDocument/2006/relationships/notesSlide" Target="../notesSlides/notesSlide3.xml"/><Relationship Id="rId7" Type="http://schemas.openxmlformats.org/officeDocument/2006/relationships/oleObject" Target="../embeddings/oleObject3.bin"/><Relationship Id="rId12" Type="http://schemas.openxmlformats.org/officeDocument/2006/relationships/image" Target="../media/image8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.jpeg"/><Relationship Id="rId11" Type="http://schemas.openxmlformats.org/officeDocument/2006/relationships/oleObject" Target="../embeddings/oleObject5.bin"/><Relationship Id="rId5" Type="http://schemas.openxmlformats.org/officeDocument/2006/relationships/image" Target="../media/image3.jpg"/><Relationship Id="rId10" Type="http://schemas.openxmlformats.org/officeDocument/2006/relationships/image" Target="../media/image7.wmf"/><Relationship Id="rId4" Type="http://schemas.openxmlformats.org/officeDocument/2006/relationships/image" Target="../media/image2.png"/><Relationship Id="rId9" Type="http://schemas.openxmlformats.org/officeDocument/2006/relationships/oleObject" Target="../embeddings/oleObject4.bin"/><Relationship Id="rId1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7426437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Vysvětlení funkce komparátoru, kodéru a dekodéru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Komparátor, kodér, dekodér, vstup</a:t>
                      </a: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výstup, LSB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12000" y="806371"/>
            <a:ext cx="792000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Kombinační logické obvody – komparátor, kodér a dekodér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VY_32_INOVACE_08_160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Typické druhy kombinačních logických obvodů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6148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Blokové schéma obecného kombinačního logického obvodu.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2000" y="4039904"/>
            <a:ext cx="8460000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Typickými představiteli kombinačních logických obvodů jsou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Sčítačky a další obvody aritmetických operací, např. generátory přenosu.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err="1" smtClean="0"/>
              <a:t>Multiplexery</a:t>
            </a:r>
            <a:r>
              <a:rPr lang="cs-CZ" dirty="0" smtClean="0"/>
              <a:t> a </a:t>
            </a:r>
            <a:r>
              <a:rPr lang="cs-CZ" dirty="0" err="1" smtClean="0"/>
              <a:t>demultiplexery</a:t>
            </a:r>
            <a:r>
              <a:rPr lang="cs-CZ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Komparátory.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Kodéry a dekodéry.</a:t>
            </a:r>
            <a:endParaRPr lang="cs-CZ" dirty="0">
              <a:effectLst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971600" y="2806476"/>
            <a:ext cx="197136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Vstupní proměnné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129024" y="2815768"/>
            <a:ext cx="197136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Výstupní funkce</a:t>
            </a:r>
            <a:endParaRPr lang="cs-CZ" dirty="0"/>
          </a:p>
        </p:txBody>
      </p:sp>
      <p:grpSp>
        <p:nvGrpSpPr>
          <p:cNvPr id="38" name="Skupina 37"/>
          <p:cNvGrpSpPr/>
          <p:nvPr/>
        </p:nvGrpSpPr>
        <p:grpSpPr>
          <a:xfrm>
            <a:off x="3062494" y="2293362"/>
            <a:ext cx="2980424" cy="1332684"/>
            <a:chOff x="2577675" y="2318449"/>
            <a:chExt cx="1580165" cy="1032634"/>
          </a:xfrm>
        </p:grpSpPr>
        <p:grpSp>
          <p:nvGrpSpPr>
            <p:cNvPr id="39" name="Skupina 38"/>
            <p:cNvGrpSpPr>
              <a:grpSpLocks noChangeAspect="1"/>
            </p:cNvGrpSpPr>
            <p:nvPr/>
          </p:nvGrpSpPr>
          <p:grpSpPr>
            <a:xfrm>
              <a:off x="3018410" y="2420889"/>
              <a:ext cx="601290" cy="900000"/>
              <a:chOff x="2914886" y="2420888"/>
              <a:chExt cx="432978" cy="648072"/>
            </a:xfrm>
          </p:grpSpPr>
          <p:sp>
            <p:nvSpPr>
              <p:cNvPr id="54" name="Obdélník 53"/>
              <p:cNvSpPr/>
              <p:nvPr/>
            </p:nvSpPr>
            <p:spPr>
              <a:xfrm>
                <a:off x="2914886" y="2420888"/>
                <a:ext cx="432978" cy="648072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TextovéPole 54"/>
              <p:cNvSpPr txBox="1"/>
              <p:nvPr/>
            </p:nvSpPr>
            <p:spPr>
              <a:xfrm>
                <a:off x="2918530" y="2518071"/>
                <a:ext cx="427555" cy="41214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1400" b="1" dirty="0" smtClean="0"/>
                  <a:t>Kombinační</a:t>
                </a:r>
              </a:p>
              <a:p>
                <a:pPr algn="ctr"/>
                <a:r>
                  <a:rPr lang="cs-CZ" sz="1400" b="1" dirty="0" smtClean="0"/>
                  <a:t>logický</a:t>
                </a:r>
              </a:p>
              <a:p>
                <a:pPr algn="ctr"/>
                <a:r>
                  <a:rPr lang="cs-CZ" sz="1400" b="1" dirty="0" smtClean="0"/>
                  <a:t>obvod</a:t>
                </a:r>
              </a:p>
            </p:txBody>
          </p:sp>
        </p:grpSp>
        <p:cxnSp>
          <p:nvCxnSpPr>
            <p:cNvPr id="40" name="Přímá spojnice 39"/>
            <p:cNvCxnSpPr/>
            <p:nvPr/>
          </p:nvCxnSpPr>
          <p:spPr>
            <a:xfrm flipV="1">
              <a:off x="2776015" y="2492896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2787743" y="2745352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 flipV="1">
              <a:off x="2787743" y="3212939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2896183" y="2834654"/>
              <a:ext cx="0" cy="306314"/>
            </a:xfrm>
            <a:prstGeom prst="line">
              <a:avLst/>
            </a:prstGeom>
            <a:ln w="12700">
              <a:solidFill>
                <a:srgbClr val="00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TextovéPole 43"/>
            <p:cNvSpPr txBox="1"/>
            <p:nvPr/>
          </p:nvSpPr>
          <p:spPr>
            <a:xfrm>
              <a:off x="2577675" y="2318449"/>
              <a:ext cx="171847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A</a:t>
              </a: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580225" y="2606481"/>
              <a:ext cx="166747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B</a:t>
              </a: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585630" y="3064905"/>
              <a:ext cx="178645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N</a:t>
              </a:r>
            </a:p>
          </p:txBody>
        </p:sp>
        <p:cxnSp>
          <p:nvCxnSpPr>
            <p:cNvPr id="47" name="Přímá spojnice 46"/>
            <p:cNvCxnSpPr/>
            <p:nvPr/>
          </p:nvCxnSpPr>
          <p:spPr>
            <a:xfrm flipV="1">
              <a:off x="3617919" y="2492896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3629647" y="2745352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V="1">
              <a:off x="3629647" y="3212939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3738087" y="2834654"/>
              <a:ext cx="0" cy="306314"/>
            </a:xfrm>
            <a:prstGeom prst="line">
              <a:avLst/>
            </a:prstGeom>
            <a:ln w="12700">
              <a:solidFill>
                <a:srgbClr val="00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TextovéPole 50"/>
            <p:cNvSpPr txBox="1"/>
            <p:nvPr/>
          </p:nvSpPr>
          <p:spPr>
            <a:xfrm>
              <a:off x="3949941" y="2318449"/>
              <a:ext cx="193229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err="1" smtClean="0"/>
                <a:t>Y</a:t>
              </a:r>
              <a:r>
                <a:rPr lang="cs-CZ" b="1" baseline="-25000" dirty="0" err="1" smtClean="0"/>
                <a:t>a</a:t>
              </a:r>
              <a:endParaRPr lang="cs-CZ" b="1" baseline="-25000" dirty="0" smtClean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943636" y="2606481"/>
              <a:ext cx="205842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err="1" smtClean="0"/>
                <a:t>Y</a:t>
              </a:r>
              <a:r>
                <a:rPr lang="cs-CZ" b="1" baseline="-25000" dirty="0" err="1" smtClean="0"/>
                <a:t>b</a:t>
              </a:r>
              <a:endParaRPr lang="cs-CZ" b="1" baseline="-25000" dirty="0" smtClean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957981" y="3064905"/>
              <a:ext cx="199859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err="1" smtClean="0"/>
                <a:t>Y</a:t>
              </a:r>
              <a:r>
                <a:rPr lang="cs-CZ" b="1" baseline="-25000" dirty="0" err="1" smtClean="0"/>
                <a:t>n</a:t>
              </a:r>
              <a:endParaRPr lang="cs-CZ" b="1" baseline="-25000" dirty="0" smtClean="0"/>
            </a:p>
          </p:txBody>
        </p:sp>
      </p:grp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28" grpId="0" animBg="1"/>
      <p:bldP spid="36" grpId="0" animBg="1"/>
      <p:bldP spid="3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Komparátor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000" y="1606148"/>
            <a:ext cx="8460000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Kombinační logický obvod, který porovnává </a:t>
            </a:r>
            <a:r>
              <a:rPr lang="cs-CZ" b="1" dirty="0" smtClean="0"/>
              <a:t>dvě</a:t>
            </a:r>
            <a:r>
              <a:rPr lang="cs-CZ" dirty="0" smtClean="0"/>
              <a:t> dvojková čísla.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Vytváří</a:t>
            </a:r>
            <a:r>
              <a:rPr lang="cs-CZ" dirty="0"/>
              <a:t> </a:t>
            </a:r>
            <a:r>
              <a:rPr lang="cs-CZ" dirty="0" smtClean="0"/>
              <a:t>výstupní signál o jejich shodnosti nebo různosti.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Důležitým obvodem v komparátoru je obvod nonekvivalence, </a:t>
            </a:r>
            <a:r>
              <a:rPr lang="cs-CZ" dirty="0" err="1" smtClean="0"/>
              <a:t>e</a:t>
            </a:r>
            <a:r>
              <a:rPr lang="cs-CZ" b="1" dirty="0" err="1" smtClean="0"/>
              <a:t>X</a:t>
            </a:r>
            <a:r>
              <a:rPr lang="cs-CZ" dirty="0" err="1" smtClean="0"/>
              <a:t>clusive</a:t>
            </a:r>
            <a:r>
              <a:rPr lang="cs-CZ" dirty="0" smtClean="0"/>
              <a:t> </a:t>
            </a:r>
            <a:r>
              <a:rPr lang="cs-CZ" b="1" dirty="0" smtClean="0"/>
              <a:t>OR</a:t>
            </a:r>
            <a:r>
              <a:rPr lang="cs-CZ" dirty="0" smtClean="0"/>
              <a:t>, </a:t>
            </a:r>
            <a:r>
              <a:rPr lang="cs-CZ" b="1" dirty="0" smtClean="0"/>
              <a:t>XOR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2000" y="2636912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Funkce </a:t>
            </a:r>
            <a:r>
              <a:rPr lang="cs-CZ" dirty="0" err="1" smtClean="0"/>
              <a:t>e</a:t>
            </a:r>
            <a:r>
              <a:rPr lang="cs-CZ" b="1" dirty="0" err="1" smtClean="0"/>
              <a:t>X</a:t>
            </a:r>
            <a:r>
              <a:rPr lang="cs-CZ" dirty="0" err="1" smtClean="0"/>
              <a:t>clusive</a:t>
            </a:r>
            <a:r>
              <a:rPr lang="cs-CZ" dirty="0" smtClean="0"/>
              <a:t> </a:t>
            </a:r>
            <a:r>
              <a:rPr lang="cs-CZ" b="1" dirty="0" smtClean="0"/>
              <a:t>OR</a:t>
            </a:r>
            <a:r>
              <a:rPr lang="cs-CZ" dirty="0" smtClean="0"/>
              <a:t>, </a:t>
            </a:r>
            <a:r>
              <a:rPr lang="cs-CZ" b="1" dirty="0" smtClean="0"/>
              <a:t>XOR</a:t>
            </a:r>
            <a:r>
              <a:rPr lang="cs-CZ" dirty="0" smtClean="0"/>
              <a:t>, má hodnotu logická 1, jsou-li vstupní proměnné různé.</a:t>
            </a:r>
            <a:endParaRPr lang="cs-CZ" dirty="0"/>
          </a:p>
        </p:txBody>
      </p:sp>
      <p:grpSp>
        <p:nvGrpSpPr>
          <p:cNvPr id="83" name="Skupina 82"/>
          <p:cNvGrpSpPr>
            <a:grpSpLocks noChangeAspect="1"/>
          </p:cNvGrpSpPr>
          <p:nvPr/>
        </p:nvGrpSpPr>
        <p:grpSpPr>
          <a:xfrm>
            <a:off x="251520" y="3681208"/>
            <a:ext cx="4819817" cy="1620000"/>
            <a:chOff x="2243047" y="3232036"/>
            <a:chExt cx="5406061" cy="1817044"/>
          </a:xfrm>
        </p:grpSpPr>
        <p:grpSp>
          <p:nvGrpSpPr>
            <p:cNvPr id="13" name="Skupina 12"/>
            <p:cNvGrpSpPr/>
            <p:nvPr/>
          </p:nvGrpSpPr>
          <p:grpSpPr>
            <a:xfrm>
              <a:off x="6220263" y="3708240"/>
              <a:ext cx="1160049" cy="900000"/>
              <a:chOff x="4224967" y="2608864"/>
              <a:chExt cx="1160049" cy="900000"/>
            </a:xfrm>
          </p:grpSpPr>
          <p:grpSp>
            <p:nvGrpSpPr>
              <p:cNvPr id="14" name="Skupina 13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23" name="Obdélník 22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TextovéPole 23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16" name="Přímá spojnice 15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Ovál 21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5" name="Skupina 24"/>
            <p:cNvGrpSpPr/>
            <p:nvPr/>
          </p:nvGrpSpPr>
          <p:grpSpPr>
            <a:xfrm>
              <a:off x="3195927" y="3708240"/>
              <a:ext cx="1160049" cy="900000"/>
              <a:chOff x="4224967" y="2608864"/>
              <a:chExt cx="1160049" cy="900000"/>
            </a:xfrm>
          </p:grpSpPr>
          <p:grpSp>
            <p:nvGrpSpPr>
              <p:cNvPr id="26" name="Skupina 25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31" name="Obdélník 30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TextovéPole 31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27" name="Přímá spojnice 26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" name="Ovál 29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4708095" y="4149080"/>
              <a:ext cx="1160049" cy="900000"/>
              <a:chOff x="4224967" y="2608864"/>
              <a:chExt cx="1160049" cy="900000"/>
            </a:xfrm>
          </p:grpSpPr>
          <p:grpSp>
            <p:nvGrpSpPr>
              <p:cNvPr id="34" name="Skupina 33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39" name="Obdélník 38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0" name="TextovéPole 39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35" name="Přímá spojnice 34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nice 36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" name="Ovál 37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1" name="Skupina 40"/>
            <p:cNvGrpSpPr/>
            <p:nvPr/>
          </p:nvGrpSpPr>
          <p:grpSpPr>
            <a:xfrm>
              <a:off x="4708095" y="3249080"/>
              <a:ext cx="1160049" cy="900000"/>
              <a:chOff x="4224967" y="2608864"/>
              <a:chExt cx="1160049" cy="900000"/>
            </a:xfrm>
          </p:grpSpPr>
          <p:grpSp>
            <p:nvGrpSpPr>
              <p:cNvPr id="42" name="Skupina 41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47" name="Obdélník 46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8" name="TextovéPole 47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43" name="Přímá spojnice 42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6" name="Ovál 45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" name="Přímá spojnice 2"/>
            <p:cNvCxnSpPr/>
            <p:nvPr/>
          </p:nvCxnSpPr>
          <p:spPr>
            <a:xfrm flipH="1">
              <a:off x="2555776" y="3462790"/>
              <a:ext cx="2155255" cy="3986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 flipH="1">
              <a:off x="2632769" y="4823528"/>
              <a:ext cx="2155255" cy="3986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Obdélník 57"/>
            <p:cNvSpPr/>
            <p:nvPr/>
          </p:nvSpPr>
          <p:spPr>
            <a:xfrm>
              <a:off x="2243047" y="3232036"/>
              <a:ext cx="32412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A</a:t>
              </a:r>
              <a:endParaRPr lang="cs-CZ" b="1" i="1" dirty="0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2267744" y="4571836"/>
              <a:ext cx="31451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B</a:t>
              </a:r>
              <a:endParaRPr lang="cs-CZ" b="1" i="1" dirty="0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7344216" y="3923764"/>
              <a:ext cx="30489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Y</a:t>
              </a:r>
              <a:endParaRPr lang="cs-CZ" b="1" i="1" dirty="0"/>
            </a:p>
          </p:txBody>
        </p:sp>
        <p:cxnSp>
          <p:nvCxnSpPr>
            <p:cNvPr id="6" name="Pravoúhlá spojnice 5"/>
            <p:cNvCxnSpPr/>
            <p:nvPr/>
          </p:nvCxnSpPr>
          <p:spPr>
            <a:xfrm rot="16200000" flipV="1">
              <a:off x="2864289" y="3599103"/>
              <a:ext cx="455174" cy="208103"/>
            </a:xfrm>
            <a:prstGeom prst="bentConnector3">
              <a:avLst>
                <a:gd name="adj1" fmla="val -223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ravoúhlá spojnice 61"/>
            <p:cNvCxnSpPr/>
            <p:nvPr/>
          </p:nvCxnSpPr>
          <p:spPr>
            <a:xfrm rot="5400000">
              <a:off x="2918110" y="4471658"/>
              <a:ext cx="439170" cy="299742"/>
            </a:xfrm>
            <a:prstGeom prst="bentConnector3">
              <a:avLst>
                <a:gd name="adj1" fmla="val -4055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Oval 23"/>
            <p:cNvSpPr>
              <a:spLocks noChangeAspect="1" noChangeArrowheads="1"/>
            </p:cNvSpPr>
            <p:nvPr/>
          </p:nvSpPr>
          <p:spPr bwMode="auto">
            <a:xfrm>
              <a:off x="2959776" y="3429000"/>
              <a:ext cx="70875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Oval 23"/>
            <p:cNvSpPr>
              <a:spLocks noChangeAspect="1" noChangeArrowheads="1"/>
            </p:cNvSpPr>
            <p:nvPr/>
          </p:nvSpPr>
          <p:spPr bwMode="auto">
            <a:xfrm>
              <a:off x="2953789" y="4788368"/>
              <a:ext cx="70875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69" name="Pravoúhlá spojnice 68"/>
            <p:cNvCxnSpPr/>
            <p:nvPr/>
          </p:nvCxnSpPr>
          <p:spPr>
            <a:xfrm flipV="1">
              <a:off x="4355976" y="3921950"/>
              <a:ext cx="352119" cy="227131"/>
            </a:xfrm>
            <a:prstGeom prst="bentConnector3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ravoúhlá spojnice 70"/>
            <p:cNvCxnSpPr/>
            <p:nvPr/>
          </p:nvCxnSpPr>
          <p:spPr>
            <a:xfrm>
              <a:off x="4355976" y="4149081"/>
              <a:ext cx="352119" cy="217695"/>
            </a:xfrm>
            <a:prstGeom prst="bentConnector3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Oval 23"/>
            <p:cNvSpPr>
              <a:spLocks noChangeAspect="1" noChangeArrowheads="1"/>
            </p:cNvSpPr>
            <p:nvPr/>
          </p:nvSpPr>
          <p:spPr bwMode="auto">
            <a:xfrm>
              <a:off x="4492333" y="4103456"/>
              <a:ext cx="70875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78" name="Pravoúhlá spojnice 77"/>
            <p:cNvCxnSpPr/>
            <p:nvPr/>
          </p:nvCxnSpPr>
          <p:spPr>
            <a:xfrm>
              <a:off x="5868144" y="3689883"/>
              <a:ext cx="355055" cy="240859"/>
            </a:xfrm>
            <a:prstGeom prst="bentConnector3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ravoúhlá spojnice 79"/>
            <p:cNvCxnSpPr/>
            <p:nvPr/>
          </p:nvCxnSpPr>
          <p:spPr>
            <a:xfrm flipV="1">
              <a:off x="5868143" y="4384360"/>
              <a:ext cx="355058" cy="197137"/>
            </a:xfrm>
            <a:prstGeom prst="bentConnector3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TextovéPole 83"/>
          <p:cNvSpPr txBox="1"/>
          <p:nvPr/>
        </p:nvSpPr>
        <p:spPr>
          <a:xfrm>
            <a:off x="342000" y="3131676"/>
            <a:ext cx="466543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Schéma logického obvodu </a:t>
            </a:r>
            <a:r>
              <a:rPr lang="cs-CZ" dirty="0" err="1" smtClean="0"/>
              <a:t>e</a:t>
            </a:r>
            <a:r>
              <a:rPr lang="cs-CZ" b="1" dirty="0" err="1" smtClean="0"/>
              <a:t>X</a:t>
            </a:r>
            <a:r>
              <a:rPr lang="cs-CZ" dirty="0" err="1" smtClean="0"/>
              <a:t>clusive</a:t>
            </a:r>
            <a:r>
              <a:rPr lang="cs-CZ" dirty="0" smtClean="0"/>
              <a:t> </a:t>
            </a:r>
            <a:r>
              <a:rPr lang="cs-CZ" b="1" dirty="0" smtClean="0"/>
              <a:t>OR</a:t>
            </a:r>
            <a:r>
              <a:rPr lang="cs-CZ" dirty="0" smtClean="0"/>
              <a:t>, </a:t>
            </a:r>
            <a:r>
              <a:rPr lang="cs-CZ" b="1" dirty="0" smtClean="0"/>
              <a:t>XOR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5630679" y="3140968"/>
            <a:ext cx="3171321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Schématická značka hradla </a:t>
            </a:r>
            <a:r>
              <a:rPr lang="cs-CZ" b="1" dirty="0" smtClean="0"/>
              <a:t>XOR</a:t>
            </a:r>
            <a:endParaRPr lang="cs-CZ" dirty="0"/>
          </a:p>
        </p:txBody>
      </p:sp>
      <p:grpSp>
        <p:nvGrpSpPr>
          <p:cNvPr id="100" name="Skupina 99"/>
          <p:cNvGrpSpPr/>
          <p:nvPr/>
        </p:nvGrpSpPr>
        <p:grpSpPr>
          <a:xfrm>
            <a:off x="6299245" y="4103448"/>
            <a:ext cx="1647513" cy="802402"/>
            <a:chOff x="6299245" y="4103448"/>
            <a:chExt cx="1647513" cy="802402"/>
          </a:xfrm>
        </p:grpSpPr>
        <p:sp>
          <p:nvSpPr>
            <p:cNvPr id="91" name="Obdélník 90"/>
            <p:cNvSpPr/>
            <p:nvPr/>
          </p:nvSpPr>
          <p:spPr>
            <a:xfrm>
              <a:off x="6842364" y="4103448"/>
              <a:ext cx="536085" cy="802402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6948264" y="4140094"/>
              <a:ext cx="430185" cy="307777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1400" b="1" dirty="0" smtClean="0"/>
                <a:t>=1</a:t>
              </a:r>
            </a:p>
          </p:txBody>
        </p:sp>
        <p:cxnSp>
          <p:nvCxnSpPr>
            <p:cNvPr id="93" name="Přímá spojnice 92"/>
            <p:cNvCxnSpPr/>
            <p:nvPr/>
          </p:nvCxnSpPr>
          <p:spPr>
            <a:xfrm flipV="1">
              <a:off x="7462336" y="4496449"/>
              <a:ext cx="206008" cy="33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 flipV="1">
              <a:off x="6634093" y="4297504"/>
              <a:ext cx="206008" cy="33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Přímá spojnice 94"/>
            <p:cNvCxnSpPr/>
            <p:nvPr/>
          </p:nvCxnSpPr>
          <p:spPr>
            <a:xfrm flipV="1">
              <a:off x="6636711" y="4706215"/>
              <a:ext cx="206008" cy="33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6" name="Ovál 95"/>
            <p:cNvSpPr>
              <a:spLocks noChangeAspect="1"/>
            </p:cNvSpPr>
            <p:nvPr/>
          </p:nvSpPr>
          <p:spPr>
            <a:xfrm>
              <a:off x="7377211" y="4457289"/>
              <a:ext cx="89146" cy="89146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bdélník 96"/>
            <p:cNvSpPr/>
            <p:nvPr/>
          </p:nvSpPr>
          <p:spPr>
            <a:xfrm>
              <a:off x="6299245" y="4107831"/>
              <a:ext cx="288979" cy="32928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A</a:t>
              </a:r>
              <a:endParaRPr lang="cs-CZ" b="1" i="1" dirty="0"/>
            </a:p>
          </p:txBody>
        </p:sp>
        <p:sp>
          <p:nvSpPr>
            <p:cNvPr id="98" name="Obdélník 97"/>
            <p:cNvSpPr/>
            <p:nvPr/>
          </p:nvSpPr>
          <p:spPr>
            <a:xfrm>
              <a:off x="6300192" y="4509120"/>
              <a:ext cx="31451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/>
                <a:t>B</a:t>
              </a:r>
            </a:p>
          </p:txBody>
        </p:sp>
        <p:sp>
          <p:nvSpPr>
            <p:cNvPr id="99" name="Obdélník 98"/>
            <p:cNvSpPr/>
            <p:nvPr/>
          </p:nvSpPr>
          <p:spPr>
            <a:xfrm>
              <a:off x="7641866" y="4293096"/>
              <a:ext cx="30489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Y</a:t>
              </a:r>
              <a:endParaRPr lang="cs-CZ" b="1" i="1" dirty="0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5508104" y="4356312"/>
            <a:ext cx="360040" cy="296824"/>
            <a:chOff x="5508104" y="4356312"/>
            <a:chExt cx="360040" cy="296824"/>
          </a:xfrm>
        </p:grpSpPr>
        <p:cxnSp>
          <p:nvCxnSpPr>
            <p:cNvPr id="101" name="Přímá spojnice 100"/>
            <p:cNvCxnSpPr/>
            <p:nvPr/>
          </p:nvCxnSpPr>
          <p:spPr>
            <a:xfrm flipV="1">
              <a:off x="5508104" y="4500328"/>
              <a:ext cx="360000" cy="33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Přímá spojnice 101"/>
            <p:cNvCxnSpPr/>
            <p:nvPr/>
          </p:nvCxnSpPr>
          <p:spPr>
            <a:xfrm flipV="1">
              <a:off x="5508144" y="4356312"/>
              <a:ext cx="360000" cy="33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 flipV="1">
              <a:off x="5508104" y="4653103"/>
              <a:ext cx="360000" cy="33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04" name="Objekt 10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72506450"/>
              </p:ext>
            </p:extLst>
          </p:nvPr>
        </p:nvGraphicFramePr>
        <p:xfrm>
          <a:off x="6087519" y="5013176"/>
          <a:ext cx="2228897" cy="32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Rovnice" r:id="rId6" imgW="1511280" imgH="215640" progId="Equation.3">
                  <p:embed/>
                </p:oleObj>
              </mc:Choice>
              <mc:Fallback>
                <p:oleObj name="Rovnice" r:id="rId6" imgW="1511280" imgH="215640" progId="Equation.3">
                  <p:embed/>
                  <p:pic>
                    <p:nvPicPr>
                      <p:cNvPr id="0" name="Objek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7519" y="5013176"/>
                        <a:ext cx="2228897" cy="32400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5" name="TextovéPole 104"/>
          <p:cNvSpPr txBox="1"/>
          <p:nvPr/>
        </p:nvSpPr>
        <p:spPr>
          <a:xfrm>
            <a:off x="323528" y="5579948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Obvod </a:t>
            </a:r>
            <a:r>
              <a:rPr lang="cs-CZ" b="1" dirty="0" smtClean="0"/>
              <a:t>XOR</a:t>
            </a:r>
            <a:r>
              <a:rPr lang="cs-CZ" dirty="0" smtClean="0"/>
              <a:t> se vyrábí jako integrovaný obvod, např. SN 7486 obsahuje čtyři hradla XOR.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695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84" grpId="0" animBg="1"/>
      <p:bldP spid="85" grpId="0" animBg="1"/>
      <p:bldP spid="10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Schéma komparátoru pro porovnání dvou dvoubitových čísel</a:t>
            </a:r>
            <a:endParaRPr lang="cs-CZ" sz="2400" b="1" dirty="0"/>
          </a:p>
        </p:txBody>
      </p:sp>
      <p:grpSp>
        <p:nvGrpSpPr>
          <p:cNvPr id="77" name="Skupina 76"/>
          <p:cNvGrpSpPr/>
          <p:nvPr/>
        </p:nvGrpSpPr>
        <p:grpSpPr>
          <a:xfrm>
            <a:off x="1985969" y="1772816"/>
            <a:ext cx="5172062" cy="2736304"/>
            <a:chOff x="1985969" y="1772816"/>
            <a:chExt cx="5172062" cy="2736304"/>
          </a:xfrm>
        </p:grpSpPr>
        <p:grpSp>
          <p:nvGrpSpPr>
            <p:cNvPr id="22" name="Skupina 21"/>
            <p:cNvGrpSpPr/>
            <p:nvPr/>
          </p:nvGrpSpPr>
          <p:grpSpPr>
            <a:xfrm>
              <a:off x="4134419" y="1772816"/>
              <a:ext cx="1062536" cy="900000"/>
              <a:chOff x="4224967" y="2608864"/>
              <a:chExt cx="1062536" cy="900000"/>
            </a:xfrm>
          </p:grpSpPr>
          <p:grpSp>
            <p:nvGrpSpPr>
              <p:cNvPr id="23" name="Skupina 22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27" name="Obdélník 26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TextovéPole 27"/>
                <p:cNvSpPr txBox="1"/>
                <p:nvPr/>
              </p:nvSpPr>
              <p:spPr>
                <a:xfrm>
                  <a:off x="3070728" y="2463965"/>
                  <a:ext cx="277136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=1</a:t>
                  </a:r>
                </a:p>
              </p:txBody>
            </p:sp>
          </p:grpSp>
          <p:cxnSp>
            <p:nvCxnSpPr>
              <p:cNvPr id="24" name="Přímá spojnice 23"/>
              <p:cNvCxnSpPr/>
              <p:nvPr/>
            </p:nvCxnSpPr>
            <p:spPr>
              <a:xfrm flipV="1">
                <a:off x="5056438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" name="Skupina 28"/>
            <p:cNvGrpSpPr/>
            <p:nvPr/>
          </p:nvGrpSpPr>
          <p:grpSpPr>
            <a:xfrm>
              <a:off x="2811899" y="2240968"/>
              <a:ext cx="1160920" cy="900000"/>
              <a:chOff x="962808" y="1340768"/>
              <a:chExt cx="1160920" cy="900000"/>
            </a:xfrm>
          </p:grpSpPr>
          <p:grpSp>
            <p:nvGrpSpPr>
              <p:cNvPr id="30" name="Skupina 29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33" name="Obdélník 32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Ovál 33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TextovéPole 34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31" name="Přímá spojnice 30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" name="Přímá spojnice 2"/>
            <p:cNvCxnSpPr/>
            <p:nvPr/>
          </p:nvCxnSpPr>
          <p:spPr>
            <a:xfrm flipH="1">
              <a:off x="2316635" y="1986527"/>
              <a:ext cx="1820720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 flipH="1">
              <a:off x="2316635" y="2682544"/>
              <a:ext cx="612000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ravoúhlá spojnice 5"/>
            <p:cNvCxnSpPr/>
            <p:nvPr/>
          </p:nvCxnSpPr>
          <p:spPr>
            <a:xfrm flipV="1">
              <a:off x="3972819" y="2456992"/>
              <a:ext cx="280068" cy="225553"/>
            </a:xfrm>
            <a:prstGeom prst="bentConnector3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bdélník 36"/>
            <p:cNvSpPr/>
            <p:nvPr/>
          </p:nvSpPr>
          <p:spPr>
            <a:xfrm>
              <a:off x="1985969" y="1772816"/>
              <a:ext cx="40267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A</a:t>
              </a:r>
              <a:r>
                <a:rPr lang="cs-CZ" b="1" i="1" baseline="-25000" dirty="0" smtClean="0"/>
                <a:t>1</a:t>
              </a:r>
              <a:endParaRPr lang="cs-CZ" b="1" i="1" baseline="-25000" dirty="0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1985969" y="2483604"/>
              <a:ext cx="39305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B</a:t>
              </a:r>
              <a:r>
                <a:rPr lang="cs-CZ" b="1" i="1" baseline="-25000" dirty="0" smtClean="0"/>
                <a:t>1</a:t>
              </a:r>
              <a:endParaRPr lang="cs-CZ" b="1" i="1" baseline="-25000" dirty="0"/>
            </a:p>
          </p:txBody>
        </p:sp>
        <p:grpSp>
          <p:nvGrpSpPr>
            <p:cNvPr id="41" name="Skupina 40"/>
            <p:cNvGrpSpPr/>
            <p:nvPr/>
          </p:nvGrpSpPr>
          <p:grpSpPr>
            <a:xfrm>
              <a:off x="4134419" y="3140968"/>
              <a:ext cx="1062536" cy="900000"/>
              <a:chOff x="4224967" y="2608864"/>
              <a:chExt cx="1062536" cy="900000"/>
            </a:xfrm>
          </p:grpSpPr>
          <p:grpSp>
            <p:nvGrpSpPr>
              <p:cNvPr id="42" name="Skupina 41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46" name="Obdélník 45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TextovéPole 46"/>
                <p:cNvSpPr txBox="1"/>
                <p:nvPr/>
              </p:nvSpPr>
              <p:spPr>
                <a:xfrm>
                  <a:off x="3070728" y="2463965"/>
                  <a:ext cx="277136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=1</a:t>
                  </a:r>
                </a:p>
              </p:txBody>
            </p:sp>
          </p:grpSp>
          <p:cxnSp>
            <p:nvCxnSpPr>
              <p:cNvPr id="43" name="Přímá spojnice 42"/>
              <p:cNvCxnSpPr/>
              <p:nvPr/>
            </p:nvCxnSpPr>
            <p:spPr>
              <a:xfrm flipV="1">
                <a:off x="5056438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Skupina 47"/>
            <p:cNvGrpSpPr/>
            <p:nvPr/>
          </p:nvGrpSpPr>
          <p:grpSpPr>
            <a:xfrm>
              <a:off x="2811899" y="3609120"/>
              <a:ext cx="1160920" cy="900000"/>
              <a:chOff x="962808" y="1340768"/>
              <a:chExt cx="1160920" cy="900000"/>
            </a:xfrm>
          </p:grpSpPr>
          <p:grpSp>
            <p:nvGrpSpPr>
              <p:cNvPr id="49" name="Skupina 48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52" name="Obdélník 51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3" name="Ovál 52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4" name="TextovéPole 53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50" name="Přímá spojnice 49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5" name="Přímá spojnice 54"/>
            <p:cNvCxnSpPr/>
            <p:nvPr/>
          </p:nvCxnSpPr>
          <p:spPr>
            <a:xfrm flipH="1">
              <a:off x="2316635" y="3354679"/>
              <a:ext cx="1820720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 flipH="1">
              <a:off x="2316635" y="4050696"/>
              <a:ext cx="612000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ravoúhlá spojnice 56"/>
            <p:cNvCxnSpPr/>
            <p:nvPr/>
          </p:nvCxnSpPr>
          <p:spPr>
            <a:xfrm flipV="1">
              <a:off x="3972819" y="3814407"/>
              <a:ext cx="277132" cy="236289"/>
            </a:xfrm>
            <a:prstGeom prst="bentConnector3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Obdélník 57"/>
            <p:cNvSpPr/>
            <p:nvPr/>
          </p:nvSpPr>
          <p:spPr>
            <a:xfrm>
              <a:off x="1985969" y="3140968"/>
              <a:ext cx="40267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A</a:t>
              </a:r>
              <a:r>
                <a:rPr lang="cs-CZ" b="1" i="1" baseline="-25000" dirty="0" smtClean="0"/>
                <a:t>2</a:t>
              </a:r>
              <a:endParaRPr lang="cs-CZ" b="1" i="1" baseline="-25000" dirty="0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1985969" y="3851756"/>
              <a:ext cx="39305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B</a:t>
              </a:r>
              <a:r>
                <a:rPr lang="cs-CZ" b="1" i="1" baseline="-25000" dirty="0" smtClean="0"/>
                <a:t>2</a:t>
              </a:r>
              <a:endParaRPr lang="cs-CZ" b="1" i="1" baseline="-25000" dirty="0"/>
            </a:p>
          </p:txBody>
        </p:sp>
        <p:grpSp>
          <p:nvGrpSpPr>
            <p:cNvPr id="60" name="Skupina 59"/>
            <p:cNvGrpSpPr/>
            <p:nvPr/>
          </p:nvGrpSpPr>
          <p:grpSpPr>
            <a:xfrm>
              <a:off x="5701011" y="2456992"/>
              <a:ext cx="1160049" cy="900000"/>
              <a:chOff x="4224967" y="2608864"/>
              <a:chExt cx="1160049" cy="900000"/>
            </a:xfrm>
          </p:grpSpPr>
          <p:grpSp>
            <p:nvGrpSpPr>
              <p:cNvPr id="61" name="Skupina 60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66" name="Obdélník 65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7" name="TextovéPole 66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62" name="Přímá spojnice 61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5" name="Ovál 64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69" name="Pravoúhlá spojnice 68"/>
            <p:cNvCxnSpPr/>
            <p:nvPr/>
          </p:nvCxnSpPr>
          <p:spPr>
            <a:xfrm>
              <a:off x="5196955" y="2213619"/>
              <a:ext cx="506992" cy="461069"/>
            </a:xfrm>
            <a:prstGeom prst="bentConnector3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ravoúhlá spojnice 70"/>
            <p:cNvCxnSpPr/>
            <p:nvPr/>
          </p:nvCxnSpPr>
          <p:spPr>
            <a:xfrm flipV="1">
              <a:off x="5196955" y="3132176"/>
              <a:ext cx="506992" cy="440840"/>
            </a:xfrm>
            <a:prstGeom prst="bentConnector3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3" name="Obdélník 72"/>
            <p:cNvSpPr/>
            <p:nvPr/>
          </p:nvSpPr>
          <p:spPr>
            <a:xfrm>
              <a:off x="6853139" y="2699628"/>
              <a:ext cx="30489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Y</a:t>
              </a:r>
              <a:endParaRPr lang="cs-CZ" b="1" i="1" baseline="-25000" dirty="0"/>
            </a:p>
          </p:txBody>
        </p:sp>
      </p:grpSp>
      <p:sp>
        <p:nvSpPr>
          <p:cNvPr id="75" name="TextovéPole 74"/>
          <p:cNvSpPr txBox="1"/>
          <p:nvPr/>
        </p:nvSpPr>
        <p:spPr>
          <a:xfrm>
            <a:off x="342000" y="4737918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Jsou-li čísla </a:t>
            </a:r>
            <a:r>
              <a:rPr lang="cs-CZ" b="1" i="1" dirty="0" smtClean="0"/>
              <a:t>A</a:t>
            </a:r>
            <a:r>
              <a:rPr lang="cs-CZ" dirty="0" smtClean="0"/>
              <a:t>, </a:t>
            </a:r>
            <a:r>
              <a:rPr lang="cs-CZ" b="1" i="1" dirty="0" smtClean="0"/>
              <a:t>B</a:t>
            </a:r>
            <a:r>
              <a:rPr lang="cs-CZ" dirty="0" smtClean="0"/>
              <a:t> stejná, je na výstupu komparátoru logická </a:t>
            </a:r>
            <a:r>
              <a:rPr lang="cs-CZ" b="1" i="1" dirty="0" smtClean="0"/>
              <a:t>0</a:t>
            </a:r>
            <a:r>
              <a:rPr lang="cs-CZ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Jsou-li čísla </a:t>
            </a:r>
            <a:r>
              <a:rPr lang="cs-CZ" b="1" i="1" dirty="0"/>
              <a:t>A</a:t>
            </a:r>
            <a:r>
              <a:rPr lang="cs-CZ" dirty="0"/>
              <a:t>, </a:t>
            </a:r>
            <a:r>
              <a:rPr lang="cs-CZ" b="1" i="1" dirty="0"/>
              <a:t>B</a:t>
            </a:r>
            <a:r>
              <a:rPr lang="cs-CZ" dirty="0"/>
              <a:t> </a:t>
            </a:r>
            <a:r>
              <a:rPr lang="cs-CZ" dirty="0" smtClean="0"/>
              <a:t>různá</a:t>
            </a:r>
            <a:r>
              <a:rPr lang="cs-CZ" dirty="0"/>
              <a:t>, je na výstupu komparátoru logická </a:t>
            </a:r>
            <a:r>
              <a:rPr lang="cs-CZ" b="1" i="1" dirty="0" smtClean="0"/>
              <a:t>1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967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Kodéry a dekodéry</a:t>
            </a:r>
            <a:endParaRPr lang="cs-CZ" sz="2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342000" y="1628800"/>
            <a:ext cx="8460000" cy="440120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Tyto kombinační logické obvody patří do skupiny tzv. převodníků kódů.</a:t>
            </a:r>
          </a:p>
          <a:p>
            <a:pPr>
              <a:spcBef>
                <a:spcPts val="600"/>
              </a:spcBef>
            </a:pPr>
            <a:r>
              <a:rPr lang="cs-CZ" b="1" dirty="0" smtClean="0"/>
              <a:t>Kódování</a:t>
            </a:r>
          </a:p>
          <a:p>
            <a:r>
              <a:rPr lang="cs-CZ" dirty="0" smtClean="0"/>
              <a:t>Přiřazení </a:t>
            </a:r>
            <a:r>
              <a:rPr lang="cs-CZ" dirty="0"/>
              <a:t>skupin zvolených symbolů znakům, písmenům nebo obecně nějakým </a:t>
            </a:r>
            <a:r>
              <a:rPr lang="cs-CZ" dirty="0" smtClean="0"/>
              <a:t>informacím</a:t>
            </a:r>
            <a:r>
              <a:rPr lang="cs-CZ" dirty="0"/>
              <a:t>,</a:t>
            </a:r>
            <a:r>
              <a:rPr lang="cs-CZ" dirty="0" smtClean="0"/>
              <a:t> např</a:t>
            </a:r>
            <a:r>
              <a:rPr lang="cs-CZ" dirty="0"/>
              <a:t>. Morseova </a:t>
            </a:r>
            <a:r>
              <a:rPr lang="cs-CZ" dirty="0" smtClean="0"/>
              <a:t>abeceda přiřazuje </a:t>
            </a:r>
            <a:r>
              <a:rPr lang="cs-CZ" dirty="0"/>
              <a:t>skupiny teček a čárek </a:t>
            </a:r>
            <a:r>
              <a:rPr lang="cs-CZ" dirty="0" smtClean="0"/>
              <a:t>písmenům. Tím vznikne kód.</a:t>
            </a:r>
          </a:p>
          <a:p>
            <a:pPr>
              <a:spcBef>
                <a:spcPts val="600"/>
              </a:spcBef>
            </a:pPr>
            <a:r>
              <a:rPr lang="cs-CZ" b="1" dirty="0" smtClean="0"/>
              <a:t>Dekódování</a:t>
            </a:r>
            <a:endParaRPr lang="cs-CZ" dirty="0" smtClean="0"/>
          </a:p>
          <a:p>
            <a:r>
              <a:rPr lang="cs-CZ" dirty="0" smtClean="0"/>
              <a:t>Zpětný proces (opak kódování), </a:t>
            </a:r>
            <a:r>
              <a:rPr lang="cs-CZ" dirty="0"/>
              <a:t>kdy </a:t>
            </a:r>
            <a:r>
              <a:rPr lang="cs-CZ" dirty="0" smtClean="0"/>
              <a:t>je hledán </a:t>
            </a:r>
            <a:r>
              <a:rPr lang="cs-CZ" dirty="0"/>
              <a:t>význam zakódované </a:t>
            </a:r>
            <a:r>
              <a:rPr lang="cs-CZ" dirty="0" smtClean="0"/>
              <a:t>informace.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Logické obvody pracují se </a:t>
            </a:r>
            <a:r>
              <a:rPr lang="cs-CZ" dirty="0"/>
              <a:t>dvěma stavy, </a:t>
            </a:r>
            <a:r>
              <a:rPr lang="cs-CZ" dirty="0" smtClean="0"/>
              <a:t>zpracovávají </a:t>
            </a:r>
            <a:r>
              <a:rPr lang="cs-CZ" dirty="0"/>
              <a:t>tedy dvojkově (binárně) kódovanou informaci. Kódované informace se přenášejí snadněji a rychleji, lépe lze rozpoznat a opravit vzniklé chyby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Zařízení</a:t>
            </a:r>
            <a:r>
              <a:rPr lang="cs-CZ" dirty="0"/>
              <a:t>, které generuje určitý binární kód, se nazývá </a:t>
            </a:r>
            <a:r>
              <a:rPr lang="cs-CZ" b="1" dirty="0"/>
              <a:t>kodér</a:t>
            </a:r>
            <a:r>
              <a:rPr lang="cs-CZ" dirty="0"/>
              <a:t>. Převádí desítková čísla na čísla dvojkově kódovaná. Kodér má jeden nebo více vstupů a generuje několikabitový dvojkový výstupní kód. </a:t>
            </a:r>
            <a:r>
              <a:rPr lang="cs-CZ" b="1" dirty="0"/>
              <a:t>Dekodér</a:t>
            </a:r>
            <a:r>
              <a:rPr lang="cs-CZ" dirty="0"/>
              <a:t> naopak zjistí přítomnost zakódované informace v určitém kódu a převede ji do jiné číselné informace.</a:t>
            </a:r>
          </a:p>
        </p:txBody>
      </p:sp>
    </p:spTree>
    <p:extLst>
      <p:ext uri="{BB962C8B-B14F-4D97-AF65-F5344CB8AC3E}">
        <p14:creationId xmlns:p14="http://schemas.microsoft.com/office/powerpoint/2010/main" val="1613918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Realizace </a:t>
            </a:r>
            <a:r>
              <a:rPr lang="cs-CZ" sz="2400" b="1" dirty="0"/>
              <a:t>kodéru 1 ze 4 na přirozený dvojkový kód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342000" y="1628800"/>
            <a:ext cx="8460000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/>
              <a:t>1 </a:t>
            </a:r>
            <a:r>
              <a:rPr lang="cs-CZ" dirty="0" smtClean="0"/>
              <a:t>ze </a:t>
            </a:r>
            <a:r>
              <a:rPr lang="cs-CZ" dirty="0"/>
              <a:t>4 znamená, že ze čtyř hodnot (desítková čísla 0 až 3) na vstupu je v daném okamžiku použito jedno ze čtyř desítkových čísel, proto kodér 1 ze 4</a:t>
            </a:r>
            <a:r>
              <a:rPr lang="cs-CZ" dirty="0" smtClean="0"/>
              <a:t>. </a:t>
            </a:r>
            <a:r>
              <a:rPr lang="cs-CZ" dirty="0"/>
              <a:t>K vyjádření čtyř čísel (0 až 3) potřebujeme 2 bity. V pravdivostní tabulce jsou popsány dané stavy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4452205"/>
              </p:ext>
            </p:extLst>
          </p:nvPr>
        </p:nvGraphicFramePr>
        <p:xfrm>
          <a:off x="395536" y="2852936"/>
          <a:ext cx="2160000" cy="21600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080000"/>
                <a:gridCol w="540000"/>
                <a:gridCol w="540000"/>
              </a:tblGrid>
              <a:tr h="360000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desítkový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vstup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výstup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X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2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3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914886" y="2852936"/>
                <a:ext cx="5905586" cy="2113335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Potřebný </a:t>
                </a:r>
                <a:r>
                  <a:rPr lang="cs-CZ" dirty="0"/>
                  <a:t>počet bitů </a:t>
                </a:r>
                <a:r>
                  <a:rPr lang="cs-CZ" dirty="0" smtClean="0"/>
                  <a:t>pro výstup 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𝑷</m:t>
                    </m:r>
                    <m:r>
                      <a:rPr lang="cs-CZ" b="1" i="1" baseline="-25000" smtClean="0">
                        <a:solidFill>
                          <a:srgbClr val="C00000"/>
                        </a:solidFill>
                        <a:latin typeface="Cambria Math"/>
                      </a:rPr>
                      <m:t>𝒗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𝒏</m:t>
                        </m:r>
                      </m:e>
                    </m:rad>
                  </m:oMath>
                </a14:m>
                <a:r>
                  <a:rPr lang="cs-CZ" dirty="0" smtClean="0"/>
                  <a:t>, kde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n</a:t>
                </a:r>
                <a:r>
                  <a:rPr lang="cs-CZ" dirty="0" smtClean="0"/>
                  <a:t> je počet vstupních hodnot.</a:t>
                </a:r>
              </a:p>
              <a:p>
                <a:pPr>
                  <a:spcBef>
                    <a:spcPts val="600"/>
                  </a:spcBef>
                </a:pPr>
                <a:r>
                  <a:rPr lang="cs-CZ" dirty="0" smtClean="0"/>
                  <a:t>Není-li </a:t>
                </a:r>
                <a:r>
                  <a:rPr lang="cs-CZ" dirty="0"/>
                  <a:t>výsledek celé číslo, použije se nejbližší vyšší celé </a:t>
                </a:r>
                <a:r>
                  <a:rPr lang="cs-CZ" dirty="0" smtClean="0"/>
                  <a:t>číslo.</a:t>
                </a:r>
                <a:r>
                  <a:rPr lang="cs-CZ" dirty="0"/>
                  <a:t> </a:t>
                </a:r>
              </a:p>
              <a:p>
                <a:r>
                  <a:rPr lang="cs-CZ" dirty="0"/>
                  <a:t>Bit </a:t>
                </a:r>
                <a:r>
                  <a:rPr lang="cs-CZ" b="1" i="1" dirty="0" smtClean="0"/>
                  <a:t>Y</a:t>
                </a:r>
                <a:r>
                  <a:rPr lang="cs-CZ" dirty="0" smtClean="0"/>
                  <a:t> </a:t>
                </a:r>
                <a:r>
                  <a:rPr lang="cs-CZ" dirty="0"/>
                  <a:t>zastupuje tzv. nejmenší platný bit (nejnižší řád), ten se označuje </a:t>
                </a:r>
                <a:r>
                  <a:rPr lang="cs-CZ" b="1" dirty="0"/>
                  <a:t>LSB</a:t>
                </a:r>
                <a:r>
                  <a:rPr lang="cs-CZ" dirty="0"/>
                  <a:t> (</a:t>
                </a:r>
                <a:r>
                  <a:rPr lang="cs-CZ" b="1" dirty="0"/>
                  <a:t>L</a:t>
                </a:r>
                <a:r>
                  <a:rPr lang="cs-CZ" dirty="0"/>
                  <a:t>ast </a:t>
                </a:r>
                <a:r>
                  <a:rPr lang="cs-CZ" b="1" dirty="0" err="1"/>
                  <a:t>S</a:t>
                </a:r>
                <a:r>
                  <a:rPr lang="cs-CZ" dirty="0" err="1"/>
                  <a:t>ignificant</a:t>
                </a:r>
                <a:r>
                  <a:rPr lang="cs-CZ" dirty="0"/>
                  <a:t> </a:t>
                </a:r>
                <a:r>
                  <a:rPr lang="cs-CZ" b="1" dirty="0"/>
                  <a:t>B</a:t>
                </a:r>
                <a:r>
                  <a:rPr lang="cs-CZ" dirty="0"/>
                  <a:t>it). Při řešení je třeba zajistit, aby při neaktivních vstupech bylo na výstupu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X </a:t>
                </a:r>
                <a:r>
                  <a:rPr lang="cs-CZ" b="1" i="1" dirty="0">
                    <a:solidFill>
                      <a:srgbClr val="C00000"/>
                    </a:solidFill>
                  </a:rPr>
                  <a:t>= </a:t>
                </a:r>
                <a:r>
                  <a:rPr lang="cs-CZ" b="1" i="1" dirty="0" smtClean="0">
                    <a:solidFill>
                      <a:srgbClr val="C00000"/>
                    </a:solidFill>
                  </a:rPr>
                  <a:t>Y </a:t>
                </a:r>
                <a:r>
                  <a:rPr lang="cs-CZ" b="1" i="1" dirty="0">
                    <a:solidFill>
                      <a:srgbClr val="C00000"/>
                    </a:solidFill>
                  </a:rPr>
                  <a:t>= 0</a:t>
                </a:r>
                <a:r>
                  <a:rPr lang="cs-CZ" dirty="0"/>
                  <a:t>. Při použití hradla NAND je to splněno při vstupech na hodnotě 1</a:t>
                </a:r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4886" y="2852936"/>
                <a:ext cx="5905586" cy="2113335"/>
              </a:xfrm>
              <a:prstGeom prst="rect">
                <a:avLst/>
              </a:prstGeom>
              <a:blipFill rotWithShape="1">
                <a:blip r:embed="rId5"/>
                <a:stretch>
                  <a:fillRect l="-617" t="-570" r="-308" b="-2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23528" y="5363924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Z tabulky určíme: </a:t>
            </a:r>
            <a:r>
              <a:rPr lang="cs-CZ" b="1" i="1" dirty="0" smtClean="0"/>
              <a:t>X </a:t>
            </a:r>
            <a:r>
              <a:rPr lang="cs-CZ" b="1" i="1" dirty="0"/>
              <a:t>= 1</a:t>
            </a:r>
            <a:r>
              <a:rPr lang="cs-CZ" dirty="0"/>
              <a:t> pro desítkové číslice 2 a </a:t>
            </a:r>
            <a:r>
              <a:rPr lang="cs-CZ" dirty="0" smtClean="0"/>
              <a:t>3; </a:t>
            </a:r>
            <a:r>
              <a:rPr lang="cs-CZ" b="1" i="1" dirty="0" smtClean="0"/>
              <a:t>Y </a:t>
            </a:r>
            <a:r>
              <a:rPr lang="cs-CZ" b="1" i="1" dirty="0"/>
              <a:t>= 1</a:t>
            </a:r>
            <a:r>
              <a:rPr lang="cs-CZ" dirty="0"/>
              <a:t> pro desítkové číslice 1 a </a:t>
            </a:r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2452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5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Realizace </a:t>
            </a:r>
            <a:r>
              <a:rPr lang="cs-CZ" sz="2400" b="1" dirty="0"/>
              <a:t>kodéru 1 ze 4 na přirozený dvojkový kód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342000" y="1628800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Příklad možného zapojení kodéru 1 ze 4.</a:t>
            </a:r>
            <a:endParaRPr lang="cs-CZ" dirty="0"/>
          </a:p>
        </p:txBody>
      </p:sp>
      <p:grpSp>
        <p:nvGrpSpPr>
          <p:cNvPr id="81" name="Skupina 80"/>
          <p:cNvGrpSpPr/>
          <p:nvPr/>
        </p:nvGrpSpPr>
        <p:grpSpPr>
          <a:xfrm>
            <a:off x="1777712" y="2204864"/>
            <a:ext cx="5674608" cy="2700200"/>
            <a:chOff x="1979712" y="2492896"/>
            <a:chExt cx="5674608" cy="2700200"/>
          </a:xfrm>
        </p:grpSpPr>
        <p:grpSp>
          <p:nvGrpSpPr>
            <p:cNvPr id="14" name="Skupina 13"/>
            <p:cNvGrpSpPr/>
            <p:nvPr/>
          </p:nvGrpSpPr>
          <p:grpSpPr>
            <a:xfrm>
              <a:off x="5616151" y="4049960"/>
              <a:ext cx="1160049" cy="900000"/>
              <a:chOff x="4224967" y="2608864"/>
              <a:chExt cx="1160049" cy="900000"/>
            </a:xfrm>
          </p:grpSpPr>
          <p:grpSp>
            <p:nvGrpSpPr>
              <p:cNvPr id="16" name="Skupina 15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24" name="Obdélník 23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TextovéPole 24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17" name="Přímá spojnice 16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Ovál 22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6" name="Skupina 25"/>
            <p:cNvGrpSpPr/>
            <p:nvPr/>
          </p:nvGrpSpPr>
          <p:grpSpPr>
            <a:xfrm>
              <a:off x="5612135" y="3150696"/>
              <a:ext cx="1160049" cy="900000"/>
              <a:chOff x="4224967" y="2608864"/>
              <a:chExt cx="1160049" cy="900000"/>
            </a:xfrm>
          </p:grpSpPr>
          <p:grpSp>
            <p:nvGrpSpPr>
              <p:cNvPr id="27" name="Skupina 26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32" name="Obdélník 31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TextovéPole 32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28" name="Přímá spojnice 27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" name="Ovál 30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4" name="Skupina 33"/>
            <p:cNvGrpSpPr/>
            <p:nvPr/>
          </p:nvGrpSpPr>
          <p:grpSpPr>
            <a:xfrm>
              <a:off x="3131840" y="2492896"/>
              <a:ext cx="1160920" cy="900000"/>
              <a:chOff x="962808" y="1340768"/>
              <a:chExt cx="1160920" cy="900000"/>
            </a:xfrm>
          </p:grpSpPr>
          <p:grpSp>
            <p:nvGrpSpPr>
              <p:cNvPr id="35" name="Skupina 34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38" name="Obdélník 37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Ovál 38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0" name="TextovéPole 39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36" name="Přímá spojnice 35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nice 36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1" name="Skupina 40"/>
            <p:cNvGrpSpPr/>
            <p:nvPr/>
          </p:nvGrpSpPr>
          <p:grpSpPr>
            <a:xfrm>
              <a:off x="3131840" y="3393096"/>
              <a:ext cx="1160920" cy="900000"/>
              <a:chOff x="962808" y="1340768"/>
              <a:chExt cx="1160920" cy="900000"/>
            </a:xfrm>
          </p:grpSpPr>
          <p:grpSp>
            <p:nvGrpSpPr>
              <p:cNvPr id="42" name="Skupina 41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45" name="Obdélník 44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6" name="Ovál 45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TextovéPole 46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43" name="Přímá spojnice 42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Skupina 47"/>
            <p:cNvGrpSpPr/>
            <p:nvPr/>
          </p:nvGrpSpPr>
          <p:grpSpPr>
            <a:xfrm>
              <a:off x="3131840" y="4293096"/>
              <a:ext cx="1160920" cy="900000"/>
              <a:chOff x="962808" y="1340768"/>
              <a:chExt cx="1160920" cy="900000"/>
            </a:xfrm>
          </p:grpSpPr>
          <p:grpSp>
            <p:nvGrpSpPr>
              <p:cNvPr id="49" name="Skupina 48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52" name="Obdélník 51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3" name="Ovál 52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4" name="TextovéPole 53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50" name="Přímá spojnice 49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" name="Přímá spojnice 3"/>
            <p:cNvCxnSpPr/>
            <p:nvPr/>
          </p:nvCxnSpPr>
          <p:spPr>
            <a:xfrm flipH="1" flipV="1">
              <a:off x="2267744" y="2933699"/>
              <a:ext cx="869567" cy="74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 flipH="1" flipV="1">
              <a:off x="2262273" y="3834598"/>
              <a:ext cx="869567" cy="74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 flipH="1" flipV="1">
              <a:off x="2262273" y="4733862"/>
              <a:ext cx="869567" cy="74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Obdélník 56"/>
            <p:cNvSpPr/>
            <p:nvPr/>
          </p:nvSpPr>
          <p:spPr>
            <a:xfrm>
              <a:off x="6790224" y="4292596"/>
              <a:ext cx="864096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b="1" i="1" dirty="0" smtClean="0"/>
                <a:t>Y</a:t>
              </a:r>
              <a:r>
                <a:rPr lang="cs-CZ" i="1" dirty="0" smtClean="0"/>
                <a:t> = LSB</a:t>
              </a:r>
              <a:endParaRPr lang="cs-CZ" b="1" i="1" baseline="-25000" dirty="0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6786208" y="3366720"/>
              <a:ext cx="31130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X</a:t>
              </a:r>
              <a:endParaRPr lang="cs-CZ" b="1" i="1" baseline="-25000" dirty="0"/>
            </a:p>
          </p:txBody>
        </p:sp>
        <p:cxnSp>
          <p:nvCxnSpPr>
            <p:cNvPr id="7" name="Pravoúhlá spojnice 6"/>
            <p:cNvCxnSpPr/>
            <p:nvPr/>
          </p:nvCxnSpPr>
          <p:spPr>
            <a:xfrm>
              <a:off x="4292760" y="2934104"/>
              <a:ext cx="1326327" cy="1324760"/>
            </a:xfrm>
            <a:prstGeom prst="bentConnector3">
              <a:avLst>
                <a:gd name="adj1" fmla="val 22158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H="1">
              <a:off x="4278498" y="4733862"/>
              <a:ext cx="1409225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ravoúhlá spojnice 63"/>
            <p:cNvCxnSpPr/>
            <p:nvPr/>
          </p:nvCxnSpPr>
          <p:spPr>
            <a:xfrm flipV="1">
              <a:off x="4292760" y="3366720"/>
              <a:ext cx="1394963" cy="467179"/>
            </a:xfrm>
            <a:prstGeom prst="bentConnector3">
              <a:avLst>
                <a:gd name="adj1" fmla="val 49369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ravoúhlá spojnice 71"/>
            <p:cNvCxnSpPr/>
            <p:nvPr/>
          </p:nvCxnSpPr>
          <p:spPr>
            <a:xfrm rot="5400000" flipH="1" flipV="1">
              <a:off x="5075924" y="4113272"/>
              <a:ext cx="899962" cy="323635"/>
            </a:xfrm>
            <a:prstGeom prst="bentConnector3">
              <a:avLst>
                <a:gd name="adj1" fmla="val 99825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7" name="Oval 23"/>
            <p:cNvSpPr>
              <a:spLocks noChangeAspect="1" noChangeArrowheads="1"/>
            </p:cNvSpPr>
            <p:nvPr/>
          </p:nvSpPr>
          <p:spPr bwMode="auto">
            <a:xfrm>
              <a:off x="5337173" y="4689984"/>
              <a:ext cx="70875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1979712" y="2708920"/>
              <a:ext cx="3016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1</a:t>
              </a:r>
              <a:endParaRPr lang="cs-CZ" b="1" i="1" baseline="-25000" dirty="0"/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1979712" y="3635732"/>
              <a:ext cx="3016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2</a:t>
              </a:r>
              <a:endParaRPr lang="cs-CZ" b="1" i="1" baseline="-25000" dirty="0"/>
            </a:p>
          </p:txBody>
        </p:sp>
        <p:sp>
          <p:nvSpPr>
            <p:cNvPr id="80" name="Obdélník 79"/>
            <p:cNvSpPr/>
            <p:nvPr/>
          </p:nvSpPr>
          <p:spPr>
            <a:xfrm>
              <a:off x="1979712" y="4509120"/>
              <a:ext cx="3016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3</a:t>
              </a:r>
              <a:endParaRPr lang="cs-CZ" b="1" i="1" baseline="-25000" dirty="0"/>
            </a:p>
          </p:txBody>
        </p:sp>
      </p:grpSp>
      <p:sp>
        <p:nvSpPr>
          <p:cNvPr id="82" name="TextovéPole 81"/>
          <p:cNvSpPr txBox="1"/>
          <p:nvPr/>
        </p:nvSpPr>
        <p:spPr>
          <a:xfrm>
            <a:off x="342000" y="5229200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Při </a:t>
            </a:r>
            <a:r>
              <a:rPr lang="cs-CZ" dirty="0"/>
              <a:t>realizaci pomocí invertorů je nutné zajistit, aby logická 1 byla přivedena pouze na jeden invertor </a:t>
            </a:r>
            <a:r>
              <a:rPr lang="cs-CZ" dirty="0" smtClean="0"/>
              <a:t>(to </a:t>
            </a:r>
            <a:r>
              <a:rPr lang="cs-CZ" dirty="0"/>
              <a:t>odpovídá příslušné desítkové hodnotě) nebo na žádný.</a:t>
            </a:r>
          </a:p>
        </p:txBody>
      </p:sp>
    </p:spTree>
    <p:extLst>
      <p:ext uri="{BB962C8B-B14F-4D97-AF65-F5344CB8AC3E}">
        <p14:creationId xmlns:p14="http://schemas.microsoft.com/office/powerpoint/2010/main" val="980062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5" grpId="0" animBg="1"/>
      <p:bldP spid="8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42000" y="1563757"/>
            <a:ext cx="8460000" cy="2031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Kombinační logický obvod musí zaznamenat všechny možné </a:t>
            </a:r>
            <a:r>
              <a:rPr lang="cs-CZ" dirty="0" smtClean="0"/>
              <a:t>stavy.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Dvoubitové </a:t>
            </a:r>
            <a:r>
              <a:rPr lang="cs-CZ" dirty="0"/>
              <a:t>číslo má čtyři </a:t>
            </a:r>
            <a:r>
              <a:rPr lang="cs-CZ" dirty="0" smtClean="0"/>
              <a:t>možné kombinace, </a:t>
            </a:r>
            <a:r>
              <a:rPr lang="cs-CZ" dirty="0"/>
              <a:t>tzn., že budou čtyři výstupy dekodéru. 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Výstup </a:t>
            </a:r>
            <a:r>
              <a:rPr lang="cs-CZ" dirty="0"/>
              <a:t>dekodéru je paralelní bitové číslo, </a:t>
            </a:r>
            <a:r>
              <a:rPr lang="cs-CZ" dirty="0" smtClean="0"/>
              <a:t>vstupní </a:t>
            </a:r>
            <a:r>
              <a:rPr lang="cs-CZ" dirty="0"/>
              <a:t>proměnné </a:t>
            </a:r>
            <a:r>
              <a:rPr lang="cs-CZ" dirty="0" smtClean="0"/>
              <a:t>jsou </a:t>
            </a:r>
            <a:r>
              <a:rPr lang="cs-CZ" dirty="0"/>
              <a:t>zadány </a:t>
            </a:r>
            <a:r>
              <a:rPr lang="cs-CZ" dirty="0" smtClean="0"/>
              <a:t>současně.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Výstup </a:t>
            </a:r>
            <a:r>
              <a:rPr lang="cs-CZ" dirty="0"/>
              <a:t>je jediný binární signál, který indikuje přítomnost nebo nepřítomnost hledaného binárního </a:t>
            </a:r>
            <a:r>
              <a:rPr lang="cs-CZ" dirty="0" smtClean="0"/>
              <a:t>čísla.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Hradlo </a:t>
            </a:r>
            <a:r>
              <a:rPr lang="cs-CZ" dirty="0"/>
              <a:t>AND může být použito ke zjištění jakéhokoli binárního čísla</a:t>
            </a:r>
            <a:r>
              <a:rPr lang="cs-CZ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V pravdivostní tabulce jsou popsány dané stavy.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5726625"/>
              </p:ext>
            </p:extLst>
          </p:nvPr>
        </p:nvGraphicFramePr>
        <p:xfrm>
          <a:off x="1737672" y="3789280"/>
          <a:ext cx="3240000" cy="21600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</a:tblGrid>
              <a:tr h="360000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vstup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výstup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+mn-lt"/>
                          <a:ea typeface="+mn-ea"/>
                        </a:rPr>
                        <a:t>A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450" marR="44450" marT="0" marB="0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Y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V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Z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>
                <a:spLocks noChangeAspect="1"/>
              </p:cNvSpPr>
              <p:nvPr/>
            </p:nvSpPr>
            <p:spPr>
              <a:xfrm>
                <a:off x="5774699" y="4166664"/>
                <a:ext cx="1389589" cy="33855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600" b="1" i="1" smtClean="0">
                        <a:solidFill>
                          <a:srgbClr val="C00000"/>
                        </a:solidFill>
                        <a:latin typeface="Cambria Math"/>
                      </a:rPr>
                      <m:t>𝑩𝒊𝒕</m:t>
                    </m:r>
                    <m:r>
                      <a:rPr lang="cs-CZ" sz="1600" b="1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r>
                      <a:rPr lang="cs-CZ" sz="1600" b="1" i="1" smtClean="0">
                        <a:solidFill>
                          <a:srgbClr val="C00000"/>
                        </a:solidFill>
                        <a:latin typeface="Cambria Math"/>
                      </a:rPr>
                      <m:t>𝑩</m:t>
                    </m:r>
                    <m:r>
                      <a:rPr lang="cs-CZ" sz="1600" b="1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r>
                      <a:rPr lang="cs-CZ" sz="1600" b="1" i="1" smtClean="0">
                        <a:solidFill>
                          <a:srgbClr val="C00000"/>
                        </a:solidFill>
                        <a:latin typeface="Cambria Math"/>
                      </a:rPr>
                      <m:t>𝒋𝒆</m:t>
                    </m:r>
                    <m:r>
                      <a:rPr lang="cs-CZ" sz="1600" b="1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r>
                      <a:rPr lang="cs-CZ" sz="1600" b="1" i="1" smtClean="0">
                        <a:solidFill>
                          <a:srgbClr val="C00000"/>
                        </a:solidFill>
                        <a:latin typeface="Cambria Math"/>
                      </a:rPr>
                      <m:t>𝑳𝑺𝑩</m:t>
                    </m:r>
                  </m:oMath>
                </a14:m>
                <a:r>
                  <a:rPr lang="cs-CZ" sz="1600" b="1" dirty="0" smtClean="0">
                    <a:solidFill>
                      <a:srgbClr val="C00000"/>
                    </a:solidFill>
                  </a:rPr>
                  <a:t> </a:t>
                </a:r>
                <a:endParaRPr lang="cs-CZ" sz="16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4699" y="4166664"/>
                <a:ext cx="1389589" cy="338554"/>
              </a:xfrm>
              <a:prstGeom prst="rect">
                <a:avLst/>
              </a:prstGeom>
              <a:blipFill rotWithShape="1">
                <a:blip r:embed="rId6"/>
                <a:stretch>
                  <a:fillRect b="-90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6971197"/>
              </p:ext>
            </p:extLst>
          </p:nvPr>
        </p:nvGraphicFramePr>
        <p:xfrm>
          <a:off x="5875338" y="4693567"/>
          <a:ext cx="857250" cy="1255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7" name="Rovnice" r:id="rId7" imgW="634680" imgH="914400" progId="Equation.3">
                  <p:embed/>
                </p:oleObj>
              </mc:Choice>
              <mc:Fallback>
                <p:oleObj name="Rovnice" r:id="rId7" imgW="634680" imgH="914400" progId="Equation.3">
                  <p:embed/>
                  <p:pic>
                    <p:nvPicPr>
                      <p:cNvPr id="0" name="Objekt 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75338" y="4693567"/>
                        <a:ext cx="857250" cy="1255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7" name="TextovéPole 66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9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Realizace dekodéru přirozeného dvojkového kódu na kód 1 </a:t>
            </a:r>
            <a:r>
              <a:rPr lang="cs-CZ" sz="2400" b="1" dirty="0"/>
              <a:t>ze </a:t>
            </a:r>
            <a:r>
              <a:rPr lang="cs-CZ" sz="2400" b="1" dirty="0" smtClean="0"/>
              <a:t>4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67078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3" grpId="0"/>
      <p:bldP spid="6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Realizace dekodéru přirozeného dvojkového kódu na kód 1 </a:t>
            </a:r>
            <a:r>
              <a:rPr lang="cs-CZ" sz="2400" b="1" dirty="0"/>
              <a:t>ze </a:t>
            </a:r>
            <a:r>
              <a:rPr lang="cs-CZ" sz="2400" b="1" dirty="0" smtClean="0"/>
              <a:t>4</a:t>
            </a:r>
            <a:endParaRPr lang="cs-CZ" sz="2400" b="1" dirty="0"/>
          </a:p>
        </p:txBody>
      </p:sp>
      <p:grpSp>
        <p:nvGrpSpPr>
          <p:cNvPr id="107" name="Skupina 106"/>
          <p:cNvGrpSpPr/>
          <p:nvPr/>
        </p:nvGrpSpPr>
        <p:grpSpPr>
          <a:xfrm>
            <a:off x="1803263" y="1755432"/>
            <a:ext cx="5537475" cy="3833808"/>
            <a:chOff x="431448" y="1592896"/>
            <a:chExt cx="5537475" cy="3833808"/>
          </a:xfrm>
        </p:grpSpPr>
        <p:grpSp>
          <p:nvGrpSpPr>
            <p:cNvPr id="13" name="Skupina 12"/>
            <p:cNvGrpSpPr/>
            <p:nvPr/>
          </p:nvGrpSpPr>
          <p:grpSpPr>
            <a:xfrm>
              <a:off x="3929014" y="1592896"/>
              <a:ext cx="1076706" cy="900000"/>
              <a:chOff x="4224967" y="2608864"/>
              <a:chExt cx="1076706" cy="900000"/>
            </a:xfrm>
          </p:grpSpPr>
          <p:grpSp>
            <p:nvGrpSpPr>
              <p:cNvPr id="14" name="Skupina 13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22" name="Obdélník 21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" name="TextovéPole 22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16" name="Přímá spojnice 15"/>
              <p:cNvCxnSpPr/>
              <p:nvPr/>
            </p:nvCxnSpPr>
            <p:spPr>
              <a:xfrm flipV="1">
                <a:off x="5070608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" name="Skupina 23"/>
            <p:cNvGrpSpPr/>
            <p:nvPr/>
          </p:nvGrpSpPr>
          <p:grpSpPr>
            <a:xfrm>
              <a:off x="3923928" y="2492896"/>
              <a:ext cx="1076706" cy="900000"/>
              <a:chOff x="4224967" y="2608864"/>
              <a:chExt cx="1076706" cy="900000"/>
            </a:xfrm>
          </p:grpSpPr>
          <p:grpSp>
            <p:nvGrpSpPr>
              <p:cNvPr id="25" name="Skupina 24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29" name="Obdélník 28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TextovéPole 29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26" name="Přímá spojnice 25"/>
              <p:cNvCxnSpPr/>
              <p:nvPr/>
            </p:nvCxnSpPr>
            <p:spPr>
              <a:xfrm flipV="1">
                <a:off x="5070608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" name="Skupina 30"/>
            <p:cNvGrpSpPr/>
            <p:nvPr/>
          </p:nvGrpSpPr>
          <p:grpSpPr>
            <a:xfrm>
              <a:off x="3923928" y="3393096"/>
              <a:ext cx="1076706" cy="900000"/>
              <a:chOff x="4224967" y="2608864"/>
              <a:chExt cx="1076706" cy="900000"/>
            </a:xfrm>
          </p:grpSpPr>
          <p:grpSp>
            <p:nvGrpSpPr>
              <p:cNvPr id="32" name="Skupina 31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36" name="Obdélník 35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TextovéPole 36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33" name="Přímá spojnice 32"/>
              <p:cNvCxnSpPr/>
              <p:nvPr/>
            </p:nvCxnSpPr>
            <p:spPr>
              <a:xfrm flipV="1">
                <a:off x="5070608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8" name="Skupina 37"/>
            <p:cNvGrpSpPr/>
            <p:nvPr/>
          </p:nvGrpSpPr>
          <p:grpSpPr>
            <a:xfrm>
              <a:off x="3923928" y="4293096"/>
              <a:ext cx="1076706" cy="900000"/>
              <a:chOff x="4224967" y="2608864"/>
              <a:chExt cx="1076706" cy="900000"/>
            </a:xfrm>
          </p:grpSpPr>
          <p:grpSp>
            <p:nvGrpSpPr>
              <p:cNvPr id="39" name="Skupina 38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43" name="Obdélník 42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4" name="TextovéPole 43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40" name="Přímá spojnice 39"/>
              <p:cNvCxnSpPr/>
              <p:nvPr/>
            </p:nvCxnSpPr>
            <p:spPr>
              <a:xfrm flipV="1">
                <a:off x="5070608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Skupina 44"/>
            <p:cNvGrpSpPr/>
            <p:nvPr/>
          </p:nvGrpSpPr>
          <p:grpSpPr>
            <a:xfrm>
              <a:off x="1682888" y="4526704"/>
              <a:ext cx="1160920" cy="900000"/>
              <a:chOff x="962808" y="1340768"/>
              <a:chExt cx="1160920" cy="900000"/>
            </a:xfrm>
          </p:grpSpPr>
          <p:grpSp>
            <p:nvGrpSpPr>
              <p:cNvPr id="46" name="Skupina 45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49" name="Obdélník 48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Ovál 49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1" name="TextovéPole 50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47" name="Přímá spojnice 46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nice 47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Skupina 51"/>
            <p:cNvGrpSpPr/>
            <p:nvPr/>
          </p:nvGrpSpPr>
          <p:grpSpPr>
            <a:xfrm>
              <a:off x="1682888" y="3626704"/>
              <a:ext cx="1160920" cy="900000"/>
              <a:chOff x="962808" y="1340768"/>
              <a:chExt cx="1160920" cy="900000"/>
            </a:xfrm>
          </p:grpSpPr>
          <p:grpSp>
            <p:nvGrpSpPr>
              <p:cNvPr id="53" name="Skupina 52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56" name="Obdélník 55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7" name="Ovál 56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8" name="TextovéPole 57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54" name="Přímá spojnice 53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" name="Přímá spojnice 5"/>
            <p:cNvCxnSpPr/>
            <p:nvPr/>
          </p:nvCxnSpPr>
          <p:spPr>
            <a:xfrm flipH="1" flipV="1">
              <a:off x="755576" y="1806606"/>
              <a:ext cx="3176374" cy="3986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 flipH="1" flipV="1">
              <a:off x="755576" y="2272886"/>
              <a:ext cx="3176374" cy="3986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Obdélník 59"/>
            <p:cNvSpPr/>
            <p:nvPr/>
          </p:nvSpPr>
          <p:spPr>
            <a:xfrm>
              <a:off x="444272" y="1628800"/>
              <a:ext cx="32412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A</a:t>
              </a:r>
              <a:endParaRPr lang="cs-CZ" b="1" i="1" baseline="-25000" dirty="0"/>
            </a:p>
          </p:txBody>
        </p:sp>
        <p:sp>
          <p:nvSpPr>
            <p:cNvPr id="61" name="Obdélník 60"/>
            <p:cNvSpPr/>
            <p:nvPr/>
          </p:nvSpPr>
          <p:spPr>
            <a:xfrm>
              <a:off x="431448" y="2051556"/>
              <a:ext cx="31451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i="1" dirty="0" smtClean="0"/>
                <a:t>B</a:t>
              </a:r>
              <a:endParaRPr lang="cs-CZ" b="1" i="1" baseline="-25000" dirty="0"/>
            </a:p>
          </p:txBody>
        </p:sp>
        <p:graphicFrame>
          <p:nvGraphicFramePr>
            <p:cNvPr id="10" name="Objekt 9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927869349"/>
                </p:ext>
              </p:extLst>
            </p:nvPr>
          </p:nvGraphicFramePr>
          <p:xfrm>
            <a:off x="5076056" y="4581128"/>
            <a:ext cx="854075" cy="2603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190" name="Rovnice" r:id="rId7" imgW="634680" imgH="190440" progId="Equation.3">
                    <p:embed/>
                  </p:oleObj>
                </mc:Choice>
                <mc:Fallback>
                  <p:oleObj name="Rovnice" r:id="rId7" imgW="634680" imgH="190440" progId="Equation.3">
                    <p:embed/>
                    <p:pic>
                      <p:nvPicPr>
                        <p:cNvPr id="0" name="Objekt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076056" y="4581128"/>
                          <a:ext cx="854075" cy="26035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63" name="Pravoúhlá spojnice 62"/>
            <p:cNvCxnSpPr/>
            <p:nvPr/>
          </p:nvCxnSpPr>
          <p:spPr>
            <a:xfrm rot="16200000" flipH="1">
              <a:off x="3378321" y="2161769"/>
              <a:ext cx="887222" cy="220035"/>
            </a:xfrm>
            <a:prstGeom prst="bentConnector3">
              <a:avLst>
                <a:gd name="adj1" fmla="val 100541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ravoúhlá spojnice 69"/>
            <p:cNvCxnSpPr/>
            <p:nvPr/>
          </p:nvCxnSpPr>
          <p:spPr>
            <a:xfrm rot="16200000" flipH="1">
              <a:off x="2638461" y="2775726"/>
              <a:ext cx="1792343" cy="794638"/>
            </a:xfrm>
            <a:prstGeom prst="bentConnector3">
              <a:avLst>
                <a:gd name="adj1" fmla="val 100036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flipH="1" flipV="1">
              <a:off x="2835786" y="4965230"/>
              <a:ext cx="1152000" cy="3986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ravoúhlá spojnice 75"/>
            <p:cNvCxnSpPr/>
            <p:nvPr/>
          </p:nvCxnSpPr>
          <p:spPr>
            <a:xfrm rot="5400000">
              <a:off x="2914064" y="3975623"/>
              <a:ext cx="1807719" cy="212018"/>
            </a:xfrm>
            <a:prstGeom prst="bentConnector3">
              <a:avLst>
                <a:gd name="adj1" fmla="val -583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2" name="Oval 23"/>
            <p:cNvSpPr>
              <a:spLocks noChangeAspect="1" noChangeArrowheads="1"/>
            </p:cNvSpPr>
            <p:nvPr/>
          </p:nvSpPr>
          <p:spPr bwMode="auto">
            <a:xfrm>
              <a:off x="3672736" y="4923592"/>
              <a:ext cx="70875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83" name="Pravoúhlá spojnice 82"/>
            <p:cNvCxnSpPr/>
            <p:nvPr/>
          </p:nvCxnSpPr>
          <p:spPr>
            <a:xfrm>
              <a:off x="2835786" y="4067509"/>
              <a:ext cx="1152000" cy="443246"/>
            </a:xfrm>
            <a:prstGeom prst="bentConnector3">
              <a:avLst>
                <a:gd name="adj1" fmla="val -373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ravoúhlá spojnice 87"/>
            <p:cNvCxnSpPr/>
            <p:nvPr/>
          </p:nvCxnSpPr>
          <p:spPr>
            <a:xfrm flipV="1">
              <a:off x="2826994" y="3609120"/>
              <a:ext cx="1096166" cy="442513"/>
            </a:xfrm>
            <a:prstGeom prst="bentConnector3">
              <a:avLst>
                <a:gd name="adj1" fmla="val 1072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Oval 23"/>
            <p:cNvSpPr>
              <a:spLocks noChangeAspect="1" noChangeArrowheads="1"/>
            </p:cNvSpPr>
            <p:nvPr/>
          </p:nvSpPr>
          <p:spPr bwMode="auto">
            <a:xfrm>
              <a:off x="2798176" y="4024328"/>
              <a:ext cx="70875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Oval 23"/>
            <p:cNvSpPr>
              <a:spLocks noChangeAspect="1" noChangeArrowheads="1"/>
            </p:cNvSpPr>
            <p:nvPr/>
          </p:nvSpPr>
          <p:spPr bwMode="auto">
            <a:xfrm>
              <a:off x="3672736" y="1772816"/>
              <a:ext cx="70875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Oval 23"/>
            <p:cNvSpPr>
              <a:spLocks noChangeAspect="1" noChangeArrowheads="1"/>
            </p:cNvSpPr>
            <p:nvPr/>
          </p:nvSpPr>
          <p:spPr bwMode="auto">
            <a:xfrm>
              <a:off x="3095000" y="2231248"/>
              <a:ext cx="70875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95" name="Pravoúhlá spojnice 94"/>
            <p:cNvCxnSpPr/>
            <p:nvPr/>
          </p:nvCxnSpPr>
          <p:spPr>
            <a:xfrm rot="16200000" flipH="1">
              <a:off x="420537" y="2798073"/>
              <a:ext cx="2242915" cy="281792"/>
            </a:xfrm>
            <a:prstGeom prst="bentConnector3">
              <a:avLst>
                <a:gd name="adj1" fmla="val 100176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Pravoúhlá spojnice 97"/>
            <p:cNvCxnSpPr/>
            <p:nvPr/>
          </p:nvCxnSpPr>
          <p:spPr>
            <a:xfrm rot="16200000" flipH="1">
              <a:off x="12562" y="3297251"/>
              <a:ext cx="2701379" cy="639284"/>
            </a:xfrm>
            <a:prstGeom prst="bentConnector3">
              <a:avLst>
                <a:gd name="adj1" fmla="val 99798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1" name="Oval 23"/>
            <p:cNvSpPr>
              <a:spLocks noChangeAspect="1" noChangeArrowheads="1"/>
            </p:cNvSpPr>
            <p:nvPr/>
          </p:nvSpPr>
          <p:spPr bwMode="auto">
            <a:xfrm>
              <a:off x="1368480" y="1772824"/>
              <a:ext cx="70875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Oval 23"/>
            <p:cNvSpPr>
              <a:spLocks noChangeAspect="1" noChangeArrowheads="1"/>
            </p:cNvSpPr>
            <p:nvPr/>
          </p:nvSpPr>
          <p:spPr bwMode="auto">
            <a:xfrm>
              <a:off x="1015560" y="2222448"/>
              <a:ext cx="70875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aphicFrame>
          <p:nvGraphicFramePr>
            <p:cNvPr id="104" name="Objekt 10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874890740"/>
                </p:ext>
              </p:extLst>
            </p:nvPr>
          </p:nvGraphicFramePr>
          <p:xfrm>
            <a:off x="5148064" y="3671118"/>
            <a:ext cx="785813" cy="26193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191" name="Rovnice" r:id="rId9" imgW="583920" imgH="190440" progId="Equation.3">
                    <p:embed/>
                  </p:oleObj>
                </mc:Choice>
                <mc:Fallback>
                  <p:oleObj name="Rovnice" r:id="rId9" imgW="583920" imgH="190440" progId="Equation.3">
                    <p:embed/>
                    <p:pic>
                      <p:nvPicPr>
                        <p:cNvPr id="0" name="Objek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148064" y="3671118"/>
                          <a:ext cx="785813" cy="26193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5" name="Objekt 10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142429159"/>
                </p:ext>
              </p:extLst>
            </p:nvPr>
          </p:nvGraphicFramePr>
          <p:xfrm>
            <a:off x="5165648" y="2791147"/>
            <a:ext cx="803275" cy="27781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192" name="Rovnice" r:id="rId11" imgW="596880" imgH="203040" progId="Equation.3">
                    <p:embed/>
                  </p:oleObj>
                </mc:Choice>
                <mc:Fallback>
                  <p:oleObj name="Rovnice" r:id="rId11" imgW="596880" imgH="203040" progId="Equation.3">
                    <p:embed/>
                    <p:pic>
                      <p:nvPicPr>
                        <p:cNvPr id="0" name="Objek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165648" y="2791147"/>
                          <a:ext cx="803275" cy="27781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6" name="Objekt 10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32760509"/>
                </p:ext>
              </p:extLst>
            </p:nvPr>
          </p:nvGraphicFramePr>
          <p:xfrm>
            <a:off x="5154339" y="1916832"/>
            <a:ext cx="785813" cy="22701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193" name="Rovnice" r:id="rId13" imgW="583920" imgH="164880" progId="Equation.3">
                    <p:embed/>
                  </p:oleObj>
                </mc:Choice>
                <mc:Fallback>
                  <p:oleObj name="Rovnice" r:id="rId13" imgW="583920" imgH="164880" progId="Equation.3">
                    <p:embed/>
                    <p:pic>
                      <p:nvPicPr>
                        <p:cNvPr id="0" name="Objek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154339" y="1916832"/>
                          <a:ext cx="785813" cy="22701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  <p:extLst>
      <p:ext uri="{BB962C8B-B14F-4D97-AF65-F5344CB8AC3E}">
        <p14:creationId xmlns:p14="http://schemas.microsoft.com/office/powerpoint/2010/main" val="79713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224676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Vysvětlete princip komparátoru.</a:t>
            </a:r>
          </a:p>
          <a:p>
            <a:r>
              <a:rPr lang="cs-CZ" sz="2000" dirty="0" smtClean="0"/>
              <a:t>Jaká čísla porovnává komparátor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Jaký obvod se používá v komparátoru?</a:t>
            </a:r>
            <a:endParaRPr lang="cs-CZ" sz="2000" dirty="0" smtClean="0"/>
          </a:p>
          <a:p>
            <a:r>
              <a:rPr lang="cs-CZ" sz="2000" dirty="0" smtClean="0"/>
              <a:t>Vysvětlete pojem kód pomocí Morseovy abecedy.</a:t>
            </a:r>
          </a:p>
          <a:p>
            <a:r>
              <a:rPr lang="cs-CZ" sz="2000" dirty="0" smtClean="0"/>
              <a:t>Co je kódování?</a:t>
            </a:r>
          </a:p>
          <a:p>
            <a:r>
              <a:rPr lang="cs-CZ" sz="2000" dirty="0"/>
              <a:t>Co je </a:t>
            </a:r>
            <a:r>
              <a:rPr lang="cs-CZ" sz="2000" dirty="0" smtClean="0"/>
              <a:t>dekódování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Co znamená označení bit u zkratkou LSB?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2753</TotalTime>
  <Words>890</Words>
  <Application>Microsoft Office PowerPoint</Application>
  <PresentationFormat>Předvádění na obrazovce (4:3)</PresentationFormat>
  <Paragraphs>218</Paragraphs>
  <Slides>11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Rovnice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171</cp:revision>
  <dcterms:created xsi:type="dcterms:W3CDTF">2010-11-01T23:40:31Z</dcterms:created>
  <dcterms:modified xsi:type="dcterms:W3CDTF">2014-01-30T08:15:55Z</dcterms:modified>
</cp:coreProperties>
</file>