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78" r:id="rId2"/>
    <p:sldId id="257" r:id="rId3"/>
    <p:sldId id="286" r:id="rId4"/>
    <p:sldId id="284" r:id="rId5"/>
    <p:sldId id="283" r:id="rId6"/>
    <p:sldId id="281" r:id="rId7"/>
    <p:sldId id="279" r:id="rId8"/>
    <p:sldId id="285" r:id="rId9"/>
    <p:sldId id="28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66" d="100"/>
          <a:sy n="66" d="100"/>
        </p:scale>
        <p:origin x="-624" y="9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470A7EF-3A03-4294-9976-C167085CB10D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9BCDA11-8979-44B6-8FC1-52E018FA08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016FAC-B497-4040-B7B0-BD28AD887EB0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95C180-1D44-4605-9E61-D496022ECC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FC112-2FEA-4ABD-BA22-66CF151775F5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9F8940-AD83-4856-A13F-2E548E0531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4C846-63A7-45AF-AB3C-8FDB8F0BD5BB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1A6677-DC0A-40FB-B422-352BAECCA6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C6C39C-B925-4A52-8C5D-A65CEC440C62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EBC8D-A942-4C42-B51E-87B20A2FBA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7ABF16-1F96-4E1C-A409-08468338F0AC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8F1D1D-3A66-4EA3-8E0A-AEA6AD90D3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B20C0D-2C1B-46C8-8B8C-BB33BB214B1D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4F5207-FAB0-4650-AB26-7234070012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2F529-9C87-4929-888E-6C742554807A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CFE7E-3DA4-4FFF-84BA-2F215613CA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92B2A5-138B-47A9-9459-5B9CF16AA606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6C2064-5C64-48A3-A249-7B70E600FF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0AD894-B582-4A05-B38E-A6B84274CF4A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F84AA1-B9AE-4AC3-A4D6-2C15E97CEB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3EC45F-081C-40B4-A375-43DC6B021625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F6E3B-1587-4215-A38D-9270B4F26E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B47B4B-810E-4DC1-BB47-3D2A81E791AC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D709FC-CA11-4304-8C23-26AAE272C9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8AC7714-7396-41E7-B6FD-EA78C6E9446D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0607EB7-60FB-4E98-BE64-B1BC08920D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2" name="Group 66"/>
          <p:cNvGraphicFramePr>
            <a:graphicFrameLocks noGrp="1"/>
          </p:cNvGraphicFramePr>
          <p:nvPr/>
        </p:nvGraphicFramePr>
        <p:xfrm>
          <a:off x="750888" y="2060575"/>
          <a:ext cx="7559675" cy="38354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Lineární nerovnice 1. Případné chyby ve výsledcích příkladů se mohou vyskytnou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z důvodu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menší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pozornosti studentů.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Nerovnice, intervaly, způsoby řešení, vyjádření výsledku, nerovnítko-násobení -1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Matematika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Fričová Zdeňka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Výklad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prezentace, výpočty do sešitu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ročník, žáci 16 – 17 let obory H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6041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Lineární nerovnice 1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E43936CC-2D6C-45EA-A8E1-F29499F857A9}" type="slidenum">
              <a:rPr lang="cs-CZ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VY_32_INOVACE_10_198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F299E915-AC40-4916-B706-1B3A80D40974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TextovéPole 23"/>
          <p:cNvSpPr txBox="1">
            <a:spLocks noChangeArrowheads="1"/>
          </p:cNvSpPr>
          <p:nvPr/>
        </p:nvSpPr>
        <p:spPr bwMode="auto">
          <a:xfrm>
            <a:off x="1093788" y="2987675"/>
            <a:ext cx="70437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 </a:t>
            </a:r>
          </a:p>
          <a:p>
            <a:r>
              <a:rPr lang="cs-CZ">
                <a:latin typeface="Calibri" pitchFamily="34" charset="0"/>
              </a:rPr>
              <a:t> </a:t>
            </a:r>
          </a:p>
        </p:txBody>
      </p:sp>
      <p:sp>
        <p:nvSpPr>
          <p:cNvPr id="15368" name="TextovéPole 4"/>
          <p:cNvSpPr txBox="1">
            <a:spLocks noChangeArrowheads="1"/>
          </p:cNvSpPr>
          <p:nvPr/>
        </p:nvSpPr>
        <p:spPr bwMode="auto">
          <a:xfrm>
            <a:off x="2513013" y="2938463"/>
            <a:ext cx="41179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Lineární nerovnice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3EB5BA61-921E-42A0-A611-8C2AD7A5C4E9}" type="slidenum">
              <a:rPr lang="cs-CZ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TextovéPole 3"/>
          <p:cNvSpPr txBox="1">
            <a:spLocks noChangeArrowheads="1"/>
          </p:cNvSpPr>
          <p:nvPr/>
        </p:nvSpPr>
        <p:spPr bwMode="auto">
          <a:xfrm>
            <a:off x="1908175" y="1557338"/>
            <a:ext cx="41211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Znázorněte graficky a zapište interval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123728" y="2420888"/>
            <a:ext cx="1589666" cy="2585323"/>
          </a:xfrm>
          <a:prstGeom prst="rect">
            <a:avLst/>
          </a:prstGeom>
          <a:blipFill rotWithShape="1">
            <a:blip r:embed="rId4"/>
            <a:stretch>
              <a:fillRect l="-3065" t="-1179" b="-2830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606083" y="2420887"/>
            <a:ext cx="1778949" cy="2585323"/>
          </a:xfrm>
          <a:prstGeom prst="rect">
            <a:avLst/>
          </a:prstGeom>
          <a:blipFill rotWithShape="0">
            <a:blip r:embed="rId5"/>
            <a:stretch>
              <a:fillRect l="-3093" t="-17217" r="-29553" b="-25708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967163" y="2279650"/>
            <a:ext cx="2386012" cy="286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1BA4BABA-B5C0-4190-9373-A8B8BDEB9442}" type="slidenum">
              <a:rPr lang="cs-CZ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15888"/>
            <a:ext cx="5653088" cy="728662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ovéPole 2"/>
          <p:cNvSpPr txBox="1">
            <a:spLocks noChangeArrowheads="1"/>
          </p:cNvSpPr>
          <p:nvPr/>
        </p:nvSpPr>
        <p:spPr bwMode="auto">
          <a:xfrm>
            <a:off x="2051050" y="1412875"/>
            <a:ext cx="19383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Řešte nerovnice 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580112" y="2060848"/>
            <a:ext cx="1732910" cy="3139321"/>
          </a:xfrm>
          <a:prstGeom prst="rect">
            <a:avLst/>
          </a:prstGeom>
          <a:blipFill rotWithShape="1">
            <a:blip r:embed="rId4"/>
            <a:stretch>
              <a:fillRect l="-2807" t="-971" b="-583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971600" y="2094012"/>
            <a:ext cx="3140219" cy="2031325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123728" y="5373216"/>
            <a:ext cx="1575303" cy="369332"/>
          </a:xfrm>
          <a:prstGeom prst="rect">
            <a:avLst/>
          </a:prstGeom>
          <a:blipFill rotWithShape="1">
            <a:blip r:embed="rId6"/>
            <a:stretch>
              <a:fillRect t="-119672" r="-32046" b="-183607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pic>
        <p:nvPicPr>
          <p:cNvPr id="17419" name="Obrázek 11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827088" y="4311650"/>
            <a:ext cx="3619500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D836BD3A-CB2E-4E0A-ABD8-2463ED67FB47}" type="slidenum">
              <a:rPr lang="cs-CZ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TextovéPole 2"/>
          <p:cNvSpPr txBox="1">
            <a:spLocks noChangeArrowheads="1"/>
          </p:cNvSpPr>
          <p:nvPr/>
        </p:nvSpPr>
        <p:spPr bwMode="auto">
          <a:xfrm>
            <a:off x="1835150" y="1557338"/>
            <a:ext cx="52927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Řešte nerovnice - výsledky zapište jako intervaly</a:t>
            </a:r>
          </a:p>
          <a:p>
            <a:endParaRPr lang="cs-CZ" sz="2000" b="1">
              <a:latin typeface="Calibri" pitchFamily="34" charset="0"/>
            </a:endParaRP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053593" y="2450232"/>
            <a:ext cx="3759747" cy="3693319"/>
          </a:xfrm>
          <a:prstGeom prst="rect">
            <a:avLst/>
          </a:prstGeom>
          <a:blipFill rotWithShape="1">
            <a:blip r:embed="rId4"/>
            <a:stretch>
              <a:fillRect l="-1459" t="-825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F14F7559-8A0D-4CFA-88CB-2CC66FF41CB2}" type="slidenum">
              <a:rPr lang="cs-CZ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TextovéPole 2"/>
          <p:cNvSpPr txBox="1">
            <a:spLocks noChangeArrowheads="1"/>
          </p:cNvSpPr>
          <p:nvPr/>
        </p:nvSpPr>
        <p:spPr bwMode="auto">
          <a:xfrm>
            <a:off x="611188" y="1700213"/>
            <a:ext cx="1857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9464" name="TextovéPole 3"/>
          <p:cNvSpPr txBox="1">
            <a:spLocks noChangeArrowheads="1"/>
          </p:cNvSpPr>
          <p:nvPr/>
        </p:nvSpPr>
        <p:spPr bwMode="auto">
          <a:xfrm>
            <a:off x="1835150" y="1844675"/>
            <a:ext cx="11318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Výsledky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851920" y="2044879"/>
            <a:ext cx="1620252" cy="3553665"/>
          </a:xfrm>
          <a:prstGeom prst="rect">
            <a:avLst/>
          </a:prstGeom>
          <a:blipFill rotWithShape="0">
            <a:blip r:embed="rId4"/>
            <a:stretch>
              <a:fillRect l="-3383" t="-12521" r="-31955" b="-1544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486729C2-A193-4538-BCF3-2214268678A3}" type="slidenum">
              <a:rPr lang="cs-CZ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ovéPole 2"/>
          <p:cNvSpPr txBox="1">
            <a:spLocks noChangeArrowheads="1"/>
          </p:cNvSpPr>
          <p:nvPr/>
        </p:nvSpPr>
        <p:spPr bwMode="auto">
          <a:xfrm>
            <a:off x="1763713" y="1557338"/>
            <a:ext cx="5291137" cy="67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Řešte nerovnice - výsledky zapište jako intervaly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914066" y="2348880"/>
            <a:ext cx="2990883" cy="3382786"/>
          </a:xfrm>
          <a:prstGeom prst="rect">
            <a:avLst/>
          </a:prstGeom>
          <a:blipFill rotWithShape="1">
            <a:blip r:embed="rId4"/>
            <a:stretch>
              <a:fillRect l="-1629" t="-901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7AF2E5A-7091-429F-8846-AF8177D69DB8}" type="slidenum">
              <a:rPr lang="cs-CZ"/>
              <a:pPr>
                <a:defRPr/>
              </a:pPr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2"/>
          <p:cNvSpPr txBox="1">
            <a:spLocks noChangeArrowheads="1"/>
          </p:cNvSpPr>
          <p:nvPr/>
        </p:nvSpPr>
        <p:spPr bwMode="auto">
          <a:xfrm>
            <a:off x="3924300" y="1284288"/>
            <a:ext cx="11318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Výsledky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689095" y="2060848"/>
            <a:ext cx="1778757" cy="3830664"/>
          </a:xfrm>
          <a:prstGeom prst="rect">
            <a:avLst/>
          </a:prstGeom>
          <a:blipFill rotWithShape="0">
            <a:blip r:embed="rId4"/>
            <a:stretch>
              <a:fillRect l="-2740" t="-11624" r="-29452" b="-9713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ADCA61D7-7835-46D2-B3E6-2A87948A6D39}" type="slidenum">
              <a:rPr lang="cs-CZ"/>
              <a:pPr>
                <a:defRPr/>
              </a:pPr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2"/>
          <p:cNvSpPr txBox="1">
            <a:spLocks noChangeArrowheads="1"/>
          </p:cNvSpPr>
          <p:nvPr/>
        </p:nvSpPr>
        <p:spPr bwMode="auto">
          <a:xfrm>
            <a:off x="995363" y="1341438"/>
            <a:ext cx="760888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Použité zdroje: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1200">
                <a:latin typeface="Calibri" pitchFamily="34" charset="0"/>
              </a:rPr>
              <a:t>TREJBAL, Josef; FILIP, Štefan. </a:t>
            </a:r>
            <a:r>
              <a:rPr lang="cs-CZ" sz="1200" i="1">
                <a:latin typeface="Calibri" pitchFamily="34" charset="0"/>
              </a:rPr>
              <a:t>Sbírka úloh z matematiky</a:t>
            </a:r>
            <a:r>
              <a:rPr lang="cs-CZ" sz="1200">
                <a:latin typeface="Calibri" pitchFamily="34" charset="0"/>
              </a:rPr>
              <a:t>. Praha: SPN, 1992, ISBN 80-04025671-6</a:t>
            </a:r>
          </a:p>
          <a:p>
            <a:r>
              <a:rPr lang="cs-CZ" sz="1200">
                <a:latin typeface="Calibri" pitchFamily="34" charset="0"/>
              </a:rPr>
              <a:t>BUŠEK, Phdr. Ivan; KUBÍNOVÁ, Doc.rndr. Marie. </a:t>
            </a:r>
            <a:r>
              <a:rPr lang="cs-CZ" sz="1200" i="1">
                <a:latin typeface="Calibri" pitchFamily="34" charset="0"/>
              </a:rPr>
              <a:t>Sbírka úloh z matematiky</a:t>
            </a:r>
            <a:r>
              <a:rPr lang="cs-CZ" sz="1200">
                <a:latin typeface="Calibri" pitchFamily="34" charset="0"/>
              </a:rPr>
              <a:t>. Praha: SPN, 1995, ISBN 80-7196-132-9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2263</TotalTime>
  <Words>308</Words>
  <Application>Microsoft Office PowerPoint</Application>
  <PresentationFormat>On-screen Show (4:3)</PresentationFormat>
  <Paragraphs>67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Calibri</vt:lpstr>
      <vt:lpstr>Arial</vt:lpstr>
      <vt:lpstr>Times New Roman</vt:lpstr>
      <vt:lpstr>Book Antiqua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257</cp:revision>
  <dcterms:created xsi:type="dcterms:W3CDTF">2010-11-01T23:40:31Z</dcterms:created>
  <dcterms:modified xsi:type="dcterms:W3CDTF">2014-01-30T15:13:34Z</dcterms:modified>
</cp:coreProperties>
</file>