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65" r:id="rId5"/>
    <p:sldId id="266" r:id="rId6"/>
    <p:sldId id="267" r:id="rId7"/>
    <p:sldId id="271" r:id="rId8"/>
    <p:sldId id="268" r:id="rId9"/>
    <p:sldId id="269" r:id="rId10"/>
    <p:sldId id="270" r:id="rId11"/>
    <p:sldId id="276" r:id="rId12"/>
    <p:sldId id="274" r:id="rId13"/>
    <p:sldId id="273" r:id="rId14"/>
    <p:sldId id="277" r:id="rId15"/>
    <p:sldId id="275" r:id="rId16"/>
    <p:sldId id="278" r:id="rId17"/>
    <p:sldId id="272" r:id="rId18"/>
    <p:sldId id="261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F9A1"/>
    <a:srgbClr val="66FF66"/>
    <a:srgbClr val="FFCC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7309F6-FFE1-498E-87B9-8EAB1FC639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A07680-96D3-46F9-A62C-09727C09A4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C6CC69-D94C-4079-906D-744504900FA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064B9D-4AF2-4FEF-B030-407FB56D77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EB32FF-99A2-48CC-B9C7-6A415028538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0ED1F8-FB43-4BD7-BBC1-61B6328430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5513D7-B52C-4249-A034-CB0E45CC26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01D441-8163-4BF6-BCEB-0C668FD298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751933-F34E-4899-A942-3AEEA2CF97A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C7037-F94E-4FB9-A540-E9A30A1CE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25B86A-E2DA-4070-A27B-4EB62B2AB1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B8EEDE2-CF0E-44E5-AEDB-F51934FDA9E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UN_Human_Development_Report_2007_%281%29.sv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lk_obecn%C3%BD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ommons.wikimedia.org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84" name="Group 40"/>
          <p:cNvGraphicFramePr>
            <a:graphicFrameLocks noGrp="1"/>
          </p:cNvGraphicFramePr>
          <p:nvPr>
            <p:ph idx="4294967295"/>
          </p:nvPr>
        </p:nvGraphicFramePr>
        <p:xfrm>
          <a:off x="468313" y="1268413"/>
          <a:ext cx="8229600" cy="410972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VY_52_INOVACE_BI_KOD_22_GLOBALNI_EKOLOGICKE_PROBLEMY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Pavla Kodríková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EVVO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ročník, septima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5.1.2014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shrnuje základní okruhy globálních ekologických problémů současnosti.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80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618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4000" b="1" u="sng">
                <a:solidFill>
                  <a:srgbClr val="FF3300"/>
                </a:solidFill>
              </a:rPr>
              <a:t>GLOBÁLNÍ EKOLOGICKÉ PROBLÉMY</a:t>
            </a:r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9750" y="1700213"/>
            <a:ext cx="3097213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>
                <a:solidFill>
                  <a:schemeClr val="accent2"/>
                </a:solidFill>
              </a:rPr>
              <a:t>PROČ NASTALY?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3" name="Text Box 17"/>
          <p:cNvSpPr txBox="1">
            <a:spLocks noChangeArrowheads="1"/>
          </p:cNvSpPr>
          <p:nvPr/>
        </p:nvSpPr>
        <p:spPr bwMode="auto">
          <a:xfrm>
            <a:off x="2663825" y="2852738"/>
            <a:ext cx="6480175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rabicParenR"/>
            </a:pPr>
            <a:r>
              <a:rPr lang="cs-CZ" sz="2400">
                <a:solidFill>
                  <a:srgbClr val="FF3300"/>
                </a:solidFill>
              </a:rPr>
              <a:t>V souvislosti s</a:t>
            </a:r>
            <a:r>
              <a:rPr lang="cs-CZ" sz="2400"/>
              <a:t> </a:t>
            </a:r>
            <a:r>
              <a:rPr lang="cs-CZ" sz="2400">
                <a:solidFill>
                  <a:srgbClr val="FF3300"/>
                </a:solidFill>
              </a:rPr>
              <a:t>průmyslovou revolucí</a:t>
            </a:r>
            <a:r>
              <a:rPr lang="cs-CZ" sz="2400"/>
              <a:t> 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– 19. – začátek 20. století 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– v Evropě a Severní Americe </a:t>
            </a:r>
          </a:p>
        </p:txBody>
      </p:sp>
      <p:sp>
        <p:nvSpPr>
          <p:cNvPr id="4114" name="Rectangle 18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000" b="1" u="sng">
                <a:solidFill>
                  <a:srgbClr val="FF3300"/>
                </a:solidFill>
              </a:rPr>
              <a:t>GLOBÁLNÍ EKOLOGICKÉ PROBLÉMY</a:t>
            </a:r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539750" y="1700213"/>
            <a:ext cx="3097213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>
                <a:solidFill>
                  <a:schemeClr val="accent2"/>
                </a:solidFill>
              </a:rPr>
              <a:t>PROČ NASTALY? </a:t>
            </a:r>
          </a:p>
        </p:txBody>
      </p:sp>
      <p:sp>
        <p:nvSpPr>
          <p:cNvPr id="4116" name="Text Box 20"/>
          <p:cNvSpPr txBox="1">
            <a:spLocks noChangeArrowheads="1"/>
          </p:cNvSpPr>
          <p:nvPr/>
        </p:nvSpPr>
        <p:spPr bwMode="auto">
          <a:xfrm>
            <a:off x="0" y="3573463"/>
            <a:ext cx="2268538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Demografická revoluce: </a:t>
            </a:r>
          </a:p>
        </p:txBody>
      </p:sp>
      <p:sp>
        <p:nvSpPr>
          <p:cNvPr id="4117" name="Text Box 21"/>
          <p:cNvSpPr txBox="1">
            <a:spLocks noChangeArrowheads="1"/>
          </p:cNvSpPr>
          <p:nvPr/>
        </p:nvSpPr>
        <p:spPr bwMode="auto">
          <a:xfrm>
            <a:off x="2663825" y="4652963"/>
            <a:ext cx="6480175" cy="1938992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sz="2400" dirty="0">
                <a:solidFill>
                  <a:srgbClr val="FF3300"/>
                </a:solidFill>
              </a:rPr>
              <a:t>2)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3300"/>
                </a:solidFill>
              </a:rPr>
              <a:t>Přírůstek potravinových zdrojů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 dirty="0"/>
              <a:t>	 od 50</a:t>
            </a:r>
            <a:r>
              <a:rPr lang="cs-CZ" sz="2400" dirty="0" smtClean="0"/>
              <a:t>. let </a:t>
            </a:r>
            <a:r>
              <a:rPr lang="cs-CZ" sz="2400" dirty="0"/>
              <a:t>20. století  („zelená revoluce“)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 dirty="0"/>
              <a:t>	– v rozvojových zemích Asie, Afriky, Jižní a 	Střední Ameriky </a:t>
            </a:r>
          </a:p>
        </p:txBody>
      </p:sp>
      <p:sp>
        <p:nvSpPr>
          <p:cNvPr id="4118" name="Line 22"/>
          <p:cNvSpPr>
            <a:spLocks noChangeShapeType="1"/>
          </p:cNvSpPr>
          <p:nvPr/>
        </p:nvSpPr>
        <p:spPr bwMode="auto">
          <a:xfrm flipV="1">
            <a:off x="2124075" y="3716338"/>
            <a:ext cx="503238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19" name="Line 23"/>
          <p:cNvSpPr>
            <a:spLocks noChangeShapeType="1"/>
          </p:cNvSpPr>
          <p:nvPr/>
        </p:nvSpPr>
        <p:spPr bwMode="auto">
          <a:xfrm>
            <a:off x="2124075" y="4076700"/>
            <a:ext cx="503238" cy="15128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Rozvojové země: 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95288" y="1844675"/>
            <a:ext cx="8280400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Vlivem zdravotní péče a prevence se </a:t>
            </a:r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cs-CZ" sz="2400"/>
              <a:t> </a:t>
            </a:r>
            <a:r>
              <a:rPr lang="cs-CZ" sz="2400">
                <a:solidFill>
                  <a:srgbClr val="FF3300"/>
                </a:solidFill>
              </a:rPr>
              <a:t>podstatně snížila mortalita </a:t>
            </a:r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cs-CZ" sz="2400">
                <a:solidFill>
                  <a:srgbClr val="FF3300"/>
                </a:solidFill>
              </a:rPr>
              <a:t> nepoklesla natalita</a:t>
            </a:r>
            <a:r>
              <a:rPr lang="cs-CZ" sz="2400"/>
              <a:t>					</a:t>
            </a: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971550" y="4076700"/>
            <a:ext cx="5113338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Z jakých důvodů? </a:t>
            </a:r>
          </a:p>
        </p:txBody>
      </p:sp>
      <p:pic>
        <p:nvPicPr>
          <p:cNvPr id="13320" name="Picture 8" descr="File:Standard insulin syrin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3538538"/>
            <a:ext cx="4067175" cy="33194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Rozvojové země: </a:t>
            </a:r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395288" y="1844675"/>
            <a:ext cx="8280400" cy="155257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Vlivem zdravotní péče a prevence se </a:t>
            </a:r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cs-CZ" sz="2400"/>
              <a:t> </a:t>
            </a:r>
            <a:r>
              <a:rPr lang="cs-CZ" sz="2400">
                <a:solidFill>
                  <a:srgbClr val="FF3300"/>
                </a:solidFill>
              </a:rPr>
              <a:t>podstatně snížila mortalita </a:t>
            </a:r>
          </a:p>
          <a:p>
            <a:pPr lvl="1">
              <a:spcBef>
                <a:spcPct val="50000"/>
              </a:spcBef>
              <a:buFontTx/>
              <a:buChar char="-"/>
            </a:pPr>
            <a:r>
              <a:rPr lang="cs-CZ" sz="2400">
                <a:solidFill>
                  <a:srgbClr val="FF3300"/>
                </a:solidFill>
              </a:rPr>
              <a:t> nepoklesla natalita					</a:t>
            </a: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468313" y="3573463"/>
            <a:ext cx="8280400" cy="3231654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u="sng" dirty="0"/>
              <a:t>důvody: 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 dirty="0"/>
              <a:t>tradice početných rodin v oblasti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 dirty="0"/>
              <a:t>tamní náboženství neuznává antikoncepci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 dirty="0" smtClean="0"/>
              <a:t>nevzdělanost</a:t>
            </a:r>
            <a:endParaRPr lang="cs-CZ" sz="2400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 dirty="0"/>
              <a:t>chudoba – děti se starají o staré rodiče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cs-CZ" sz="2400" dirty="0"/>
              <a:t>využití levné dětské pracovní síly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4000" b="1" u="sng">
                <a:solidFill>
                  <a:srgbClr val="FF3300"/>
                </a:solidFill>
              </a:rPr>
              <a:t>GLOBÁLNÍ EKOLOGICKÉ PROBLÉMY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539750" y="1700213"/>
            <a:ext cx="3097213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>
                <a:solidFill>
                  <a:schemeClr val="accent2"/>
                </a:solidFill>
              </a:rPr>
              <a:t>PROČ NASTALY? </a:t>
            </a:r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0" y="3573463"/>
            <a:ext cx="2268538" cy="2100262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Sociálně ekonomické problémy 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-rozvojové země</a:t>
            </a:r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2843213" y="2205038"/>
            <a:ext cx="6119812" cy="118745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Přenášení euro-amerického způsobu života do  nových oblastí  - </a:t>
            </a:r>
            <a:r>
              <a:rPr lang="cs-CZ" sz="2400">
                <a:solidFill>
                  <a:srgbClr val="FF3300"/>
                </a:solidFill>
              </a:rPr>
              <a:t>rozrušování tradičních vazeb ve společenské organizaci</a:t>
            </a:r>
          </a:p>
        </p:txBody>
      </p:sp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2843213" y="3573463"/>
            <a:ext cx="6121400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změna hodnotových měřítek</a:t>
            </a:r>
            <a:r>
              <a:rPr lang="cs-CZ" sz="2400"/>
              <a:t> vlivem novodobého způsobu života</a:t>
            </a: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2843213" y="4581525"/>
            <a:ext cx="6121400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Evropský způsob moderního zemědělství </a:t>
            </a:r>
            <a:r>
              <a:rPr lang="cs-CZ" sz="2400"/>
              <a:t>v jiných přírodních podmínkách</a:t>
            </a: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2843213" y="5661025"/>
            <a:ext cx="6121400" cy="118745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Finanční pomoc vyspělých zemí </a:t>
            </a:r>
            <a:r>
              <a:rPr lang="cs-CZ" sz="2400"/>
              <a:t>je někdy problematicky využita – likvidace původních ekosystémů</a:t>
            </a:r>
          </a:p>
        </p:txBody>
      </p:sp>
      <p:sp>
        <p:nvSpPr>
          <p:cNvPr id="16393" name="Line 9"/>
          <p:cNvSpPr>
            <a:spLocks noChangeShapeType="1"/>
          </p:cNvSpPr>
          <p:nvPr/>
        </p:nvSpPr>
        <p:spPr bwMode="auto">
          <a:xfrm flipV="1">
            <a:off x="2051050" y="3141663"/>
            <a:ext cx="792163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394" name="Line 10"/>
          <p:cNvSpPr>
            <a:spLocks noChangeShapeType="1"/>
          </p:cNvSpPr>
          <p:nvPr/>
        </p:nvSpPr>
        <p:spPr bwMode="auto">
          <a:xfrm>
            <a:off x="2051050" y="3789363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395" name="Line 11"/>
          <p:cNvSpPr>
            <a:spLocks noChangeShapeType="1"/>
          </p:cNvSpPr>
          <p:nvPr/>
        </p:nvSpPr>
        <p:spPr bwMode="auto">
          <a:xfrm>
            <a:off x="2051050" y="3789363"/>
            <a:ext cx="792163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6396" name="Line 12"/>
          <p:cNvSpPr>
            <a:spLocks noChangeShapeType="1"/>
          </p:cNvSpPr>
          <p:nvPr/>
        </p:nvSpPr>
        <p:spPr bwMode="auto">
          <a:xfrm>
            <a:off x="2051050" y="3789363"/>
            <a:ext cx="792163" cy="2735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4000" b="1" u="sng">
                <a:solidFill>
                  <a:srgbClr val="FF3300"/>
                </a:solidFill>
              </a:rPr>
              <a:t>GLOBÁLNÍ EKOLOGICKÉ PROBLÉMY</a:t>
            </a:r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539750" y="1700213"/>
            <a:ext cx="3097213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>
                <a:solidFill>
                  <a:schemeClr val="accent2"/>
                </a:solidFill>
              </a:rPr>
              <a:t>PROČ NASTALY? </a:t>
            </a: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0" y="3573463"/>
            <a:ext cx="2268538" cy="1735137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Sociálně ekonomické problémy 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-vyspělé země</a:t>
            </a: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2843213" y="2205038"/>
            <a:ext cx="6119812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Nároky na bydlení</a:t>
            </a:r>
            <a:r>
              <a:rPr lang="cs-CZ" sz="2400"/>
              <a:t> (velikost, zařízení bytu)</a:t>
            </a:r>
            <a:endParaRPr lang="cs-CZ" sz="2400">
              <a:solidFill>
                <a:srgbClr val="FF3300"/>
              </a:solidFill>
            </a:endParaRPr>
          </a:p>
        </p:txBody>
      </p:sp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3022600" y="3213100"/>
            <a:ext cx="6121400" cy="457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Práce, doprava</a:t>
            </a:r>
            <a:endParaRPr lang="cs-CZ" sz="2400"/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 bwMode="auto">
          <a:xfrm>
            <a:off x="2843213" y="4149725"/>
            <a:ext cx="6121400" cy="118745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Sociálně kulturní zabezpečení </a:t>
            </a:r>
            <a:r>
              <a:rPr lang="cs-CZ" sz="2400"/>
              <a:t>(péče o zdraví, děti, seniory, možnost vzdělání, možnosti rekreace, kultury, …….)</a:t>
            </a:r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2843213" y="5661025"/>
            <a:ext cx="6121400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Úroveň uspokojení potřeb závisí na vysoké spotřebě energie a materiálů</a:t>
            </a:r>
            <a:endParaRPr lang="cs-CZ" sz="2400" b="1"/>
          </a:p>
        </p:txBody>
      </p:sp>
      <p:sp>
        <p:nvSpPr>
          <p:cNvPr id="22537" name="Line 9"/>
          <p:cNvSpPr>
            <a:spLocks noChangeShapeType="1"/>
          </p:cNvSpPr>
          <p:nvPr/>
        </p:nvSpPr>
        <p:spPr bwMode="auto">
          <a:xfrm flipV="1">
            <a:off x="2051050" y="2636838"/>
            <a:ext cx="1008063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38" name="Line 10"/>
          <p:cNvSpPr>
            <a:spLocks noChangeShapeType="1"/>
          </p:cNvSpPr>
          <p:nvPr/>
        </p:nvSpPr>
        <p:spPr bwMode="auto">
          <a:xfrm flipV="1">
            <a:off x="2051050" y="3429000"/>
            <a:ext cx="9366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39" name="Line 11"/>
          <p:cNvSpPr>
            <a:spLocks noChangeShapeType="1"/>
          </p:cNvSpPr>
          <p:nvPr/>
        </p:nvSpPr>
        <p:spPr bwMode="auto">
          <a:xfrm>
            <a:off x="2051050" y="3789363"/>
            <a:ext cx="792163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540" name="Line 12"/>
          <p:cNvSpPr>
            <a:spLocks noChangeShapeType="1"/>
          </p:cNvSpPr>
          <p:nvPr/>
        </p:nvSpPr>
        <p:spPr bwMode="auto">
          <a:xfrm>
            <a:off x="2051050" y="3789363"/>
            <a:ext cx="792163" cy="2232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755650" y="765175"/>
            <a:ext cx="7848600" cy="424815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Ve které části světa se nachází většina rozvojových zemí? </a:t>
            </a:r>
          </a:p>
          <a:p>
            <a:pPr>
              <a:spcBef>
                <a:spcPct val="50000"/>
              </a:spcBef>
            </a:pPr>
            <a:endParaRPr lang="cs-CZ" sz="2400">
              <a:solidFill>
                <a:schemeClr val="accent2"/>
              </a:solidFill>
            </a:endParaRPr>
          </a:p>
          <a:p>
            <a:pPr>
              <a:spcBef>
                <a:spcPct val="50000"/>
              </a:spcBef>
            </a:pPr>
            <a:endParaRPr lang="cs-CZ" sz="2400">
              <a:solidFill>
                <a:schemeClr val="accent2"/>
              </a:solidFill>
            </a:endParaRPr>
          </a:p>
          <a:p>
            <a:pPr>
              <a:spcBef>
                <a:spcPct val="50000"/>
              </a:spcBef>
            </a:pPr>
            <a:endParaRPr lang="cs-CZ" sz="2400">
              <a:solidFill>
                <a:schemeClr val="accent2"/>
              </a:solidFill>
            </a:endParaRPr>
          </a:p>
          <a:p>
            <a:pPr>
              <a:spcBef>
                <a:spcPct val="50000"/>
              </a:spcBef>
            </a:pPr>
            <a:r>
              <a:rPr lang="cs-CZ"/>
              <a:t>(</a:t>
            </a:r>
            <a:r>
              <a:rPr lang="cs-CZ">
                <a:hlinkClick r:id="rId2"/>
              </a:rPr>
              <a:t>http://commons.wikimedia.org/wiki/File:UN_Human_Development_Report_2007_%281%29.svg</a:t>
            </a:r>
            <a:endParaRPr lang="cs-CZ"/>
          </a:p>
          <a:p>
            <a:pPr>
              <a:spcBef>
                <a:spcPct val="50000"/>
              </a:spcBef>
            </a:pPr>
            <a:r>
              <a:rPr lang="cs-CZ"/>
              <a:t>Prohlédněte si obrázek na uvedené www adrese.)</a:t>
            </a:r>
            <a:r>
              <a:rPr lang="cs-CZ" sz="2400"/>
              <a:t> </a:t>
            </a:r>
          </a:p>
          <a:p>
            <a:pPr>
              <a:spcBef>
                <a:spcPct val="50000"/>
              </a:spcBef>
            </a:pPr>
            <a:endParaRPr lang="cs-CZ" sz="240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684213" y="1844675"/>
            <a:ext cx="7848600" cy="822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Ve které části světa se nachází většina rozvojových zemí? 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755650" y="3789363"/>
            <a:ext cx="7777163" cy="2100262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Na jižní polokouli, </a:t>
            </a:r>
          </a:p>
          <a:p>
            <a:pPr>
              <a:spcBef>
                <a:spcPct val="50000"/>
              </a:spcBef>
            </a:pPr>
            <a:r>
              <a:rPr lang="cs-CZ" sz="2400"/>
              <a:t>proto označení</a:t>
            </a:r>
          </a:p>
          <a:p>
            <a:pPr>
              <a:spcBef>
                <a:spcPct val="50000"/>
              </a:spcBef>
            </a:pPr>
            <a:r>
              <a:rPr lang="cs-CZ" sz="2400"/>
              <a:t>		</a:t>
            </a:r>
            <a:r>
              <a:rPr lang="cs-CZ" sz="2400">
                <a:solidFill>
                  <a:srgbClr val="FF3300"/>
                </a:solidFill>
              </a:rPr>
              <a:t>Bohatý Sever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		Chudý Jih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Oblasti globálních problémů: 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0" y="1557338"/>
            <a:ext cx="5219700" cy="3378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/>
            <a:endParaRPr lang="cs-CZ" sz="2400"/>
          </a:p>
          <a:p>
            <a:pPr marL="342900" indent="-342900"/>
            <a:r>
              <a:rPr lang="cs-CZ" sz="2400"/>
              <a:t>1) základní změny v biosféře</a:t>
            </a:r>
          </a:p>
          <a:p>
            <a:pPr marL="342900" indent="-342900"/>
            <a:endParaRPr lang="cs-CZ" sz="2400"/>
          </a:p>
          <a:p>
            <a:pPr marL="342900" indent="-342900"/>
            <a:r>
              <a:rPr lang="cs-CZ" sz="2400"/>
              <a:t>2) přímé ohrožování zdraví lidí</a:t>
            </a:r>
          </a:p>
          <a:p>
            <a:pPr marL="342900" indent="-342900"/>
            <a:endParaRPr lang="cs-CZ" sz="2400"/>
          </a:p>
          <a:p>
            <a:pPr marL="342900" indent="-342900"/>
            <a:r>
              <a:rPr lang="cs-CZ" sz="2400"/>
              <a:t>3) ohrožování biodiverzity na Zemi</a:t>
            </a:r>
          </a:p>
          <a:p>
            <a:pPr marL="342900" indent="-342900"/>
            <a:endParaRPr lang="cs-CZ" sz="2400"/>
          </a:p>
          <a:p>
            <a:pPr marL="342900" indent="-342900"/>
            <a:r>
              <a:rPr lang="cs-CZ" sz="2400"/>
              <a:t>4) nedostatek přírodních zdrojů</a:t>
            </a:r>
          </a:p>
          <a:p>
            <a:pPr marL="342900" indent="-342900"/>
            <a:endParaRPr lang="cs-CZ" sz="2400"/>
          </a:p>
        </p:txBody>
      </p:sp>
      <p:pic>
        <p:nvPicPr>
          <p:cNvPr id="20487" name="Picture 7" descr="File:Hole in the Ozone Layer Over Antarctica - GPN-2002-0001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888" y="1341438"/>
            <a:ext cx="2903537" cy="2655887"/>
          </a:xfrm>
          <a:prstGeom prst="rect">
            <a:avLst/>
          </a:prstGeom>
          <a:noFill/>
        </p:spPr>
      </p:pic>
      <p:pic>
        <p:nvPicPr>
          <p:cNvPr id="20489" name="Picture 9" descr="File:Maranda drin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4005263"/>
            <a:ext cx="2139950" cy="2852737"/>
          </a:xfrm>
          <a:prstGeom prst="rect">
            <a:avLst/>
          </a:prstGeom>
          <a:noFill/>
        </p:spPr>
      </p:pic>
      <p:pic>
        <p:nvPicPr>
          <p:cNvPr id="20491" name="Picture 11" descr="File:Canis lupus pack surrounding Bis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2500" y="4532313"/>
            <a:ext cx="2879725" cy="2325687"/>
          </a:xfrm>
          <a:prstGeom prst="rect">
            <a:avLst/>
          </a:prstGeom>
          <a:noFill/>
        </p:spPr>
      </p:pic>
      <p:sp>
        <p:nvSpPr>
          <p:cNvPr id="20492" name="Line 12"/>
          <p:cNvSpPr>
            <a:spLocks noChangeShapeType="1"/>
          </p:cNvSpPr>
          <p:nvPr/>
        </p:nvSpPr>
        <p:spPr bwMode="auto">
          <a:xfrm>
            <a:off x="4356100" y="2133600"/>
            <a:ext cx="15843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493" name="Line 13"/>
          <p:cNvSpPr>
            <a:spLocks noChangeShapeType="1"/>
          </p:cNvSpPr>
          <p:nvPr/>
        </p:nvSpPr>
        <p:spPr bwMode="auto">
          <a:xfrm>
            <a:off x="4787900" y="3789363"/>
            <a:ext cx="360363" cy="8651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494" name="Line 14"/>
          <p:cNvSpPr>
            <a:spLocks noChangeShapeType="1"/>
          </p:cNvSpPr>
          <p:nvPr/>
        </p:nvSpPr>
        <p:spPr bwMode="auto">
          <a:xfrm>
            <a:off x="4356100" y="2997200"/>
            <a:ext cx="2087563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Základní změny v biosféře:</a:t>
            </a: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468313" y="1628775"/>
            <a:ext cx="8207375" cy="5021263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sz="2400"/>
              <a:t>Narušení klimatu </a:t>
            </a:r>
            <a:r>
              <a:rPr lang="cs-CZ" sz="2400">
                <a:solidFill>
                  <a:srgbClr val="FF3300"/>
                </a:solidFill>
              </a:rPr>
              <a:t>vzrůstajícím skleníkovým jevem</a:t>
            </a:r>
          </a:p>
          <a:p>
            <a:pPr marL="342900" indent="-342900">
              <a:spcBef>
                <a:spcPct val="50000"/>
              </a:spcBef>
            </a:pPr>
            <a:endParaRPr lang="cs-CZ" sz="2400"/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b) </a:t>
            </a:r>
            <a:r>
              <a:rPr lang="cs-CZ" sz="2400">
                <a:solidFill>
                  <a:srgbClr val="FF3300"/>
                </a:solidFill>
              </a:rPr>
              <a:t>Snižování množství ozónu</a:t>
            </a:r>
            <a:r>
              <a:rPr lang="cs-CZ" sz="2400"/>
              <a:t> ve stratostéře</a:t>
            </a:r>
          </a:p>
          <a:p>
            <a:pPr marL="342900" indent="-342900">
              <a:spcBef>
                <a:spcPct val="50000"/>
              </a:spcBef>
            </a:pPr>
            <a:endParaRPr lang="cs-CZ" sz="2400"/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c) Narušování globálních biochemických cyklů </a:t>
            </a:r>
            <a:r>
              <a:rPr lang="cs-CZ" sz="2400">
                <a:solidFill>
                  <a:srgbClr val="FF3300"/>
                </a:solidFill>
              </a:rPr>
              <a:t>znečišťováním atmosféry, hydrosféry, pedosféry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- rozšiřování toxických a těžko rozložitelných látek</a:t>
            </a:r>
          </a:p>
          <a:p>
            <a:pPr marL="342900" indent="-342900">
              <a:spcBef>
                <a:spcPct val="50000"/>
              </a:spcBef>
            </a:pPr>
            <a:endParaRPr lang="cs-CZ" sz="2400"/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d) </a:t>
            </a:r>
            <a:r>
              <a:rPr lang="cs-CZ" sz="2400">
                <a:solidFill>
                  <a:srgbClr val="FF3300"/>
                </a:solidFill>
              </a:rPr>
              <a:t>Ohrožování velkých biomů</a:t>
            </a:r>
            <a:r>
              <a:rPr lang="cs-CZ" sz="2400"/>
              <a:t>, zejména tropických deštných lesů a oceánů – vliv na klima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Přímé ohrožování zdraví lidí:</a:t>
            </a: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468313" y="1654175"/>
            <a:ext cx="8135937" cy="52038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sz="2400">
                <a:solidFill>
                  <a:srgbClr val="FF3300"/>
                </a:solidFill>
              </a:rPr>
              <a:t>Mnoho negativních</a:t>
            </a:r>
            <a:r>
              <a:rPr lang="cs-CZ" sz="2400"/>
              <a:t> chemických, fyzikálních a biologických </a:t>
            </a:r>
            <a:r>
              <a:rPr lang="cs-CZ" sz="2400">
                <a:solidFill>
                  <a:srgbClr val="FF3300"/>
                </a:solidFill>
              </a:rPr>
              <a:t>jevů v prostředí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- hluk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- záření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- toxické látky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- šíření původců nemocí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b)</a:t>
            </a:r>
            <a:r>
              <a:rPr lang="cs-CZ" sz="2400"/>
              <a:t> </a:t>
            </a:r>
            <a:r>
              <a:rPr lang="cs-CZ" sz="2400">
                <a:solidFill>
                  <a:srgbClr val="FF3300"/>
                </a:solidFill>
              </a:rPr>
              <a:t>Zdravotně závadná voda využívaná k pití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c)</a:t>
            </a:r>
            <a:r>
              <a:rPr lang="cs-CZ" sz="2400"/>
              <a:t> </a:t>
            </a:r>
            <a:r>
              <a:rPr lang="cs-CZ" sz="2400">
                <a:solidFill>
                  <a:srgbClr val="FF3300"/>
                </a:solidFill>
              </a:rPr>
              <a:t>Ekologické katastrofy</a:t>
            </a:r>
            <a:r>
              <a:rPr lang="cs-CZ" sz="2400"/>
              <a:t>	- povodně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			- smrště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			- průmyslové havárie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 sz="4000">
                <a:solidFill>
                  <a:srgbClr val="FF3300"/>
                </a:solidFill>
              </a:rPr>
              <a:t>Ohrožování rozmanitosti na Zemi: </a:t>
            </a:r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468313" y="1700213"/>
            <a:ext cx="8208962" cy="4656137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sz="2400">
                <a:solidFill>
                  <a:srgbClr val="FF3300"/>
                </a:solidFill>
              </a:rPr>
              <a:t>Ničení a ztráta  původních ekosystémů a biotopů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>
                <a:solidFill>
                  <a:srgbClr val="FF3300"/>
                </a:solidFill>
              </a:rPr>
              <a:t>			</a:t>
            </a:r>
            <a:r>
              <a:rPr lang="cs-CZ" sz="2400"/>
              <a:t>- vysušováním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	- stavební činností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	- těžbou dřeva</a:t>
            </a:r>
          </a:p>
          <a:p>
            <a:pPr marL="342900" indent="-342900"/>
            <a:r>
              <a:rPr lang="cs-CZ" sz="2400">
                <a:solidFill>
                  <a:srgbClr val="FF3300"/>
                </a:solidFill>
              </a:rPr>
              <a:t>b)</a:t>
            </a:r>
            <a:r>
              <a:rPr lang="cs-CZ"/>
              <a:t> </a:t>
            </a:r>
            <a:r>
              <a:rPr lang="cs-CZ" sz="2400">
                <a:solidFill>
                  <a:srgbClr val="FF3300"/>
                </a:solidFill>
              </a:rPr>
              <a:t>Ohrožení a</a:t>
            </a:r>
            <a:r>
              <a:rPr lang="cs-CZ">
                <a:solidFill>
                  <a:srgbClr val="FF3300"/>
                </a:solidFill>
              </a:rPr>
              <a:t> </a:t>
            </a:r>
            <a:r>
              <a:rPr lang="cs-CZ" sz="2400">
                <a:solidFill>
                  <a:srgbClr val="FF3300"/>
                </a:solidFill>
              </a:rPr>
              <a:t>vymírání druhů</a:t>
            </a:r>
            <a:r>
              <a:rPr lang="cs-CZ" sz="2400"/>
              <a:t> změnou podmínek jejich 					prostředí</a:t>
            </a:r>
          </a:p>
          <a:p>
            <a:pPr marL="342900" indent="-342900"/>
            <a:r>
              <a:rPr lang="cs-CZ" sz="2400">
                <a:solidFill>
                  <a:srgbClr val="FF3300"/>
                </a:solidFill>
              </a:rPr>
              <a:t>c)</a:t>
            </a:r>
            <a:r>
              <a:rPr lang="cs-CZ"/>
              <a:t> </a:t>
            </a:r>
            <a:r>
              <a:rPr lang="cs-CZ" sz="2400">
                <a:solidFill>
                  <a:srgbClr val="FF3300"/>
                </a:solidFill>
              </a:rPr>
              <a:t>Redukce genetické základny</a:t>
            </a:r>
          </a:p>
          <a:p>
            <a:pPr marL="342900" indent="-342900"/>
            <a:r>
              <a:rPr lang="cs-CZ" sz="2400"/>
              <a:t>	- pokles či rozdrobení populace mnoha druhů 	- 	zúžení variability jejich genetické informace</a:t>
            </a:r>
          </a:p>
          <a:p>
            <a:pPr marL="342900" indent="-342900"/>
            <a:r>
              <a:rPr lang="cs-CZ" sz="2400"/>
              <a:t> 	- šlechtění organismů – mizení původních 		genofondů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DF9A1"/>
          </a:solidFill>
        </p:spPr>
        <p:txBody>
          <a:bodyPr/>
          <a:lstStyle/>
          <a:p>
            <a:r>
              <a:rPr lang="cs-CZ">
                <a:solidFill>
                  <a:srgbClr val="FF3300"/>
                </a:solidFill>
              </a:rPr>
              <a:t>Nedostatek přírodních zdrojů: </a:t>
            </a:r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395288" y="1773238"/>
            <a:ext cx="8353425" cy="3743325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sz="2400"/>
              <a:t>Nedostatek a ohrožování </a:t>
            </a:r>
            <a:r>
              <a:rPr lang="cs-CZ" sz="2400">
                <a:solidFill>
                  <a:srgbClr val="FF3300"/>
                </a:solidFill>
              </a:rPr>
              <a:t>zdrojů pitné vody</a:t>
            </a:r>
          </a:p>
          <a:p>
            <a:pPr marL="342900" indent="-342900">
              <a:spcBef>
                <a:spcPct val="50000"/>
              </a:spcBef>
              <a:buFontTx/>
              <a:buAutoNum type="alphaLcParenR"/>
            </a:pPr>
            <a:endParaRPr lang="cs-CZ" sz="2400"/>
          </a:p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sz="2400"/>
              <a:t>Snižování </a:t>
            </a:r>
            <a:r>
              <a:rPr lang="cs-CZ" sz="2400">
                <a:solidFill>
                  <a:srgbClr val="FF3300"/>
                </a:solidFill>
              </a:rPr>
              <a:t>rozlohy a úrodnosti obdělávané půdy</a:t>
            </a:r>
          </a:p>
          <a:p>
            <a:pPr marL="342900" indent="-342900">
              <a:spcBef>
                <a:spcPct val="50000"/>
              </a:spcBef>
              <a:buFontTx/>
              <a:buAutoNum type="alphaLcParenR"/>
            </a:pPr>
            <a:endParaRPr lang="cs-CZ" sz="2400"/>
          </a:p>
          <a:p>
            <a:pPr marL="342900" indent="-342900">
              <a:spcBef>
                <a:spcPct val="50000"/>
              </a:spcBef>
              <a:buFontTx/>
              <a:buAutoNum type="alphaLcParenR"/>
            </a:pPr>
            <a:r>
              <a:rPr lang="cs-CZ" sz="2400">
                <a:solidFill>
                  <a:srgbClr val="FF3300"/>
                </a:solidFill>
              </a:rPr>
              <a:t>Nadměrné čerpání živé přírody</a:t>
            </a:r>
            <a:r>
              <a:rPr lang="cs-CZ" sz="2400"/>
              <a:t> 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- opakované sklizně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		- lov, rybolov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Cvičení: </a:t>
            </a:r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250825" y="1341438"/>
            <a:ext cx="8497888" cy="5021262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rabicPeriod"/>
            </a:pPr>
            <a:r>
              <a:rPr lang="cs-CZ" sz="2400" b="1"/>
              <a:t>K  uvedeným jevům napište globální problém, který způsobují, vyvolávají či se na něm podílejí: 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a)  Freony jako hnací plyny sprejů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b) Vydatné deště nad územím Čech  v roce 2002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c)  Položení drenážních trubek pro odvod vody ze zamokřené louky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d) Kácení stromů v tropech pro dřevo, půdu, prostor pro sídla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e) Netěsnost mořského ropného vrtu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f</a:t>
            </a:r>
            <a:r>
              <a:rPr lang="cs-CZ" sz="2400">
                <a:solidFill>
                  <a:schemeClr val="accent2"/>
                </a:solidFill>
              </a:rPr>
              <a:t>) Budování čtyřproudé dálnice  Praha – České Budějovice</a:t>
            </a:r>
          </a:p>
          <a:p>
            <a:pPr marL="342900" indent="-342900">
              <a:spcBef>
                <a:spcPct val="50000"/>
              </a:spcBef>
            </a:pPr>
            <a:r>
              <a:rPr lang="cs-CZ" sz="2400"/>
              <a:t>g) Pití šťávy s kostkami ledu v Indii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395288" y="333375"/>
            <a:ext cx="8207375" cy="629920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g) Kontrola zdravotního stavu cestujících letadlem při  	návratu z oblasti s výskytem ptačí chřipky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h) Postavení nové betonárky</a:t>
            </a:r>
          </a:p>
          <a:p>
            <a:pPr>
              <a:spcBef>
                <a:spcPct val="50000"/>
              </a:spcBef>
            </a:pPr>
            <a:r>
              <a:rPr lang="cs-CZ" sz="2400"/>
              <a:t>i) Sledování populace modráska na loukách s kvetoucím 	totenem krvavcem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j)  Prosakování skládky popílku (- odkaliště)</a:t>
            </a:r>
          </a:p>
          <a:p>
            <a:pPr>
              <a:spcBef>
                <a:spcPct val="50000"/>
              </a:spcBef>
            </a:pPr>
            <a:r>
              <a:rPr lang="cs-CZ" sz="2400"/>
              <a:t>k) Bydlení blízko železniční trati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l) Ochrana čolků na území 	ČR</a:t>
            </a:r>
          </a:p>
          <a:p>
            <a:pPr>
              <a:spcBef>
                <a:spcPct val="50000"/>
              </a:spcBef>
            </a:pPr>
            <a:r>
              <a:rPr lang="cs-CZ" sz="2400"/>
              <a:t>m)  Zmenšení ploch pevninských horských ledovců v 	Evropě</a:t>
            </a:r>
          </a:p>
          <a:p>
            <a:pPr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</a:rPr>
              <a:t>n) Vysazování smíšených lesů s odolnými jehličnany na 	návětrných svazích našich severních hor</a:t>
            </a:r>
          </a:p>
          <a:p>
            <a:pPr>
              <a:spcBef>
                <a:spcPct val="50000"/>
              </a:spcBef>
            </a:pPr>
            <a:r>
              <a:rPr lang="cs-CZ" sz="2400"/>
              <a:t>o) Únik výrobního plynu do ovzduší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539750" y="1484313"/>
            <a:ext cx="7561263" cy="2101850"/>
          </a:xfrm>
          <a:prstGeom prst="rect">
            <a:avLst/>
          </a:prstGeom>
          <a:solidFill>
            <a:srgbClr val="FDF9A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  <a:p>
            <a:pPr>
              <a:spcBef>
                <a:spcPct val="50000"/>
              </a:spcBef>
            </a:pPr>
            <a:r>
              <a:rPr lang="cs-CZ" sz="2400"/>
              <a:t>2. Na uvedené www adrese srovnejte původní a současný areál vlka obecného. </a:t>
            </a:r>
            <a:r>
              <a:rPr lang="cs-CZ">
                <a:hlinkClick r:id="rId2"/>
              </a:rPr>
              <a:t>http://cs.wikipedia.org/wiki/Vlk_obecn%C3%BD</a:t>
            </a:r>
            <a:endParaRPr lang="cs-CZ"/>
          </a:p>
          <a:p>
            <a:pPr>
              <a:spcBef>
                <a:spcPct val="50000"/>
              </a:spcBef>
            </a:pPr>
            <a:r>
              <a:rPr lang="cs-CZ" sz="2400"/>
              <a:t>Pokuste se vyvodit příčiny rozdílu areálu.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z="3400" b="1"/>
              <a:t>Zdroje: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sz="1200"/>
              <a:t>NEZNÁMÝ. </a:t>
            </a:r>
            <a:r>
              <a:rPr lang="cs-CZ" sz="1200" i="1"/>
              <a:t>http://commons.wikimedia.org/wiki/File:Standard_insulin_syringe.jpg</a:t>
            </a:r>
            <a:r>
              <a:rPr lang="cs-CZ" sz="1200"/>
              <a:t> [online]. [cit. 5.1.2014]. Dostupný na WWW: </a:t>
            </a:r>
            <a:r>
              <a:rPr lang="cs-CZ" sz="1200">
                <a:hlinkClick r:id="rId2"/>
              </a:rPr>
              <a:t>http://commons.wikimedia.org</a:t>
            </a:r>
            <a:endParaRPr lang="cs-CZ" sz="1200"/>
          </a:p>
          <a:p>
            <a:pPr>
              <a:buFontTx/>
              <a:buNone/>
            </a:pPr>
            <a:endParaRPr lang="cs-CZ" sz="1200"/>
          </a:p>
          <a:p>
            <a:r>
              <a:rPr lang="cs-CZ" sz="1200"/>
              <a:t>NASA. </a:t>
            </a:r>
            <a:r>
              <a:rPr lang="cs-CZ" sz="1200" i="1"/>
              <a:t>http://commons.wikimedia.org/wiki/File:Hole_in_the_Ozone_Layer_Over_Antarctica_-_GPN-2002-000117.jpg</a:t>
            </a:r>
            <a:r>
              <a:rPr lang="cs-CZ" sz="1200"/>
              <a:t> [online]. [cit. 5.1.2014]. Dostupný na WWW: </a:t>
            </a:r>
            <a:r>
              <a:rPr lang="cs-CZ" sz="1200">
                <a:hlinkClick r:id="rId2"/>
              </a:rPr>
              <a:t>http://commons.wikimedia.org</a:t>
            </a:r>
            <a:endParaRPr lang="cs-CZ" sz="1200"/>
          </a:p>
          <a:p>
            <a:endParaRPr lang="cs-CZ" sz="1200"/>
          </a:p>
          <a:p>
            <a:r>
              <a:rPr lang="cs-CZ" sz="1200"/>
              <a:t>BABAKALTHY. </a:t>
            </a:r>
            <a:r>
              <a:rPr lang="cs-CZ" sz="1200" i="1"/>
              <a:t>http://commons.wikimedia.org/wiki/File:Maranda_drink.jpgdia.org/wiki/File:Hole_in_the_Ozone_Layer_Over_Antarctica_-_GPN-2002-000117.jpg</a:t>
            </a:r>
            <a:r>
              <a:rPr lang="cs-CZ" sz="1200"/>
              <a:t> [online]. [cit. 5.1.2014]. Dostupný na WWW: </a:t>
            </a:r>
            <a:r>
              <a:rPr lang="cs-CZ" sz="1200">
                <a:hlinkClick r:id="rId2"/>
              </a:rPr>
              <a:t>http://commons.wikimedia.org</a:t>
            </a:r>
            <a:endParaRPr lang="cs-CZ" sz="1200"/>
          </a:p>
          <a:p>
            <a:pPr>
              <a:buFontTx/>
              <a:buNone/>
            </a:pPr>
            <a:endParaRPr lang="cs-CZ" sz="1200"/>
          </a:p>
          <a:p>
            <a:r>
              <a:rPr lang="cs-CZ" sz="1200"/>
              <a:t>SMITH, Doug. </a:t>
            </a:r>
            <a:r>
              <a:rPr lang="cs-CZ" sz="1200" i="1"/>
              <a:t>http://commons.wikimedia.org/wiki/File:Canis_lupus_pack_surrounding_Bison.jpg</a:t>
            </a:r>
            <a:r>
              <a:rPr lang="cs-CZ" sz="1200"/>
              <a:t> [online]. [cit. 5.1.2014]. Dostupný na WWW: </a:t>
            </a:r>
            <a:r>
              <a:rPr lang="cs-CZ" sz="1200">
                <a:hlinkClick r:id="rId2"/>
              </a:rPr>
              <a:t>http://commons.wikimedia.org</a:t>
            </a:r>
            <a:endParaRPr lang="cs-CZ" sz="1200"/>
          </a:p>
          <a:p>
            <a:endParaRPr lang="cs-CZ" sz="1200"/>
          </a:p>
          <a:p>
            <a:r>
              <a:rPr lang="cs-CZ" sz="1200"/>
              <a:t>LANÍKOVÁ, Jana; KISLINGER, František; ŠLÉGR, Jiří. </a:t>
            </a:r>
            <a:r>
              <a:rPr lang="cs-CZ" sz="1200" i="1"/>
              <a:t>Ekologie a ochrana životního prostředí pro gymnázia</a:t>
            </a:r>
            <a:r>
              <a:rPr lang="cs-CZ" sz="1200"/>
              <a:t>. Praha: Fortuna, 2002, ISBN 80-7168-828-2.</a:t>
            </a:r>
          </a:p>
          <a:p>
            <a:pPr>
              <a:buFontTx/>
              <a:buNone/>
            </a:pPr>
            <a:r>
              <a:rPr lang="cs-CZ"/>
              <a:t> </a:t>
            </a:r>
            <a:endParaRPr lang="cs-CZ" sz="1200"/>
          </a:p>
          <a:p>
            <a:endParaRPr lang="cs-CZ" sz="1200"/>
          </a:p>
          <a:p>
            <a:endParaRPr lang="cs-CZ" sz="1200"/>
          </a:p>
          <a:p>
            <a:endParaRPr lang="cs-CZ" sz="1200"/>
          </a:p>
          <a:p>
            <a:endParaRPr lang="cs-CZ" sz="1200"/>
          </a:p>
        </p:txBody>
      </p:sp>
      <p:pic>
        <p:nvPicPr>
          <p:cNvPr id="8196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467</TotalTime>
  <Words>535</Words>
  <Application>Microsoft Office PowerPoint</Application>
  <PresentationFormat>Předvádění na obrazovce (4:3)</PresentationFormat>
  <Paragraphs>153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Times New Roman</vt:lpstr>
      <vt:lpstr>Wingdings</vt:lpstr>
      <vt:lpstr>Výchozí návrh</vt:lpstr>
      <vt:lpstr>Snímek 1</vt:lpstr>
      <vt:lpstr>GLOBÁLNÍ EKOLOGICKÉ PROBLÉMY</vt:lpstr>
      <vt:lpstr>Snímek 3</vt:lpstr>
      <vt:lpstr>Rozvojové země: </vt:lpstr>
      <vt:lpstr>Rozvojové země: </vt:lpstr>
      <vt:lpstr>GLOBÁLNÍ EKOLOGICKÉ PROBLÉMY</vt:lpstr>
      <vt:lpstr>GLOBÁLNÍ EKOLOGICKÉ PROBLÉMY</vt:lpstr>
      <vt:lpstr>Snímek 8</vt:lpstr>
      <vt:lpstr>Snímek 9</vt:lpstr>
      <vt:lpstr>Oblasti globálních problémů: </vt:lpstr>
      <vt:lpstr>Základní změny v biosféře:</vt:lpstr>
      <vt:lpstr>Přímé ohrožování zdraví lidí:</vt:lpstr>
      <vt:lpstr>Ohrožování rozmanitosti na Zemi: </vt:lpstr>
      <vt:lpstr>Nedostatek přírodních zdrojů: </vt:lpstr>
      <vt:lpstr>Cvičení: </vt:lpstr>
      <vt:lpstr>Snímek 16</vt:lpstr>
      <vt:lpstr>Snímek 17</vt:lpstr>
      <vt:lpstr>Zdroje: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Abiotické složky prostředí – sluneční záření</dc:title>
  <dc:creator>Kodrik</dc:creator>
  <cp:lastModifiedBy>Dum</cp:lastModifiedBy>
  <cp:revision>12</cp:revision>
  <dcterms:created xsi:type="dcterms:W3CDTF">2014-01-21T16:45:57Z</dcterms:created>
  <dcterms:modified xsi:type="dcterms:W3CDTF">2014-01-30T16:41:55Z</dcterms:modified>
</cp:coreProperties>
</file>