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95" r:id="rId3"/>
    <p:sldId id="257" r:id="rId4"/>
    <p:sldId id="299" r:id="rId5"/>
    <p:sldId id="281" r:id="rId6"/>
    <p:sldId id="282" r:id="rId7"/>
    <p:sldId id="285" r:id="rId8"/>
    <p:sldId id="286" r:id="rId9"/>
    <p:sldId id="300" r:id="rId10"/>
    <p:sldId id="287" r:id="rId11"/>
    <p:sldId id="289" r:id="rId12"/>
    <p:sldId id="292" r:id="rId13"/>
    <p:sldId id="296" r:id="rId14"/>
    <p:sldId id="29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157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30.1.2014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434732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Ústřední vytápění s nuceným oběhem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Vytápění, oběh, etáž, voda, regulace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16 – 17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Ústřední vytápění s nuceným oběhem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VY_32_INOVACE_18_362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Ústřední vytápění s nuceným oběhem</a:t>
            </a:r>
          </a:p>
        </p:txBody>
      </p:sp>
    </p:spTree>
    <p:extLst>
      <p:ext uri="{BB962C8B-B14F-4D97-AF65-F5344CB8AC3E}">
        <p14:creationId xmlns:p14="http://schemas.microsoft.com/office/powerpoint/2010/main" val="4018874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20580" y="2924944"/>
            <a:ext cx="87354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- oběh </a:t>
            </a:r>
            <a:r>
              <a:rPr lang="cs-CZ" sz="2000" dirty="0"/>
              <a:t>vody v otopné </a:t>
            </a:r>
            <a:r>
              <a:rPr lang="cs-CZ" sz="2000" dirty="0" smtClean="0"/>
              <a:t>soustavě </a:t>
            </a:r>
            <a:r>
              <a:rPr lang="cs-CZ" sz="2000" dirty="0"/>
              <a:t>je </a:t>
            </a:r>
            <a:r>
              <a:rPr lang="cs-CZ" sz="2000" dirty="0" smtClean="0"/>
              <a:t>zajišťován oběhovými čerpadly</a:t>
            </a:r>
            <a:r>
              <a:rPr lang="cs-CZ" sz="2000" dirty="0"/>
              <a:t>, která </a:t>
            </a:r>
            <a:r>
              <a:rPr lang="cs-CZ" sz="2000" dirty="0" smtClean="0"/>
              <a:t>překonávají</a:t>
            </a:r>
            <a:endParaRPr lang="cs-CZ" sz="2000" dirty="0"/>
          </a:p>
          <a:p>
            <a:r>
              <a:rPr lang="cs-CZ" sz="2000" dirty="0" smtClean="0"/>
              <a:t>mnohonásobně větší </a:t>
            </a:r>
            <a:r>
              <a:rPr lang="cs-CZ" sz="2000" dirty="0"/>
              <a:t>tlakové </a:t>
            </a:r>
            <a:r>
              <a:rPr lang="cs-CZ" sz="2000" dirty="0" smtClean="0"/>
              <a:t>ztráty</a:t>
            </a:r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1717" y="1484784"/>
            <a:ext cx="8735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Ústřední vytápění s nuceným oběhem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vody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20580" y="1628800"/>
            <a:ext cx="8735404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/>
          </a:p>
          <a:p>
            <a:r>
              <a:rPr lang="cs-CZ" sz="2000" b="1" dirty="0"/>
              <a:t>Výhody nuceného </a:t>
            </a:r>
            <a:r>
              <a:rPr lang="cs-CZ" sz="2000" b="1" dirty="0" smtClean="0"/>
              <a:t>oběhu</a:t>
            </a:r>
          </a:p>
          <a:p>
            <a:endParaRPr lang="cs-CZ" sz="2000" b="1" dirty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Jmenovité světlosti </a:t>
            </a:r>
            <a:r>
              <a:rPr lang="cs-CZ" sz="2000" dirty="0"/>
              <a:t>potrubí jsou menší – vyšší rychlosti potrubí, vyšší tlakové </a:t>
            </a:r>
            <a:r>
              <a:rPr lang="cs-CZ" sz="2000" dirty="0" smtClean="0"/>
              <a:t>ztráty hrazené čerpadlem</a:t>
            </a:r>
            <a:r>
              <a:rPr lang="cs-CZ" sz="2000" dirty="0"/>
              <a:t>, nižší </a:t>
            </a:r>
            <a:r>
              <a:rPr lang="cs-CZ" sz="2000" dirty="0" smtClean="0"/>
              <a:t>investiční náklady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Otopná tělesa </a:t>
            </a:r>
            <a:r>
              <a:rPr lang="cs-CZ" sz="2000" dirty="0"/>
              <a:t>i ve stejné úrovni jako zdroj </a:t>
            </a:r>
            <a:r>
              <a:rPr lang="cs-CZ" sz="2000" dirty="0" smtClean="0"/>
              <a:t>tepla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Menší </a:t>
            </a:r>
            <a:r>
              <a:rPr lang="cs-CZ" sz="2000" dirty="0"/>
              <a:t>objem vody v otopné </a:t>
            </a:r>
            <a:r>
              <a:rPr lang="cs-CZ" sz="2000" dirty="0" smtClean="0"/>
              <a:t>soustavě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Regulace </a:t>
            </a:r>
            <a:r>
              <a:rPr lang="cs-CZ" sz="2000" dirty="0"/>
              <a:t>soustavy i zátop jsou </a:t>
            </a:r>
            <a:r>
              <a:rPr lang="cs-CZ" sz="2000" dirty="0" smtClean="0"/>
              <a:t>rychlejší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Efektivní provoz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Výhodnější začlenění </a:t>
            </a:r>
            <a:r>
              <a:rPr lang="cs-CZ" sz="2000" dirty="0"/>
              <a:t>rozvodu do </a:t>
            </a:r>
            <a:r>
              <a:rPr lang="cs-CZ" sz="2000" dirty="0" smtClean="0"/>
              <a:t>interiéru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Použití </a:t>
            </a:r>
            <a:r>
              <a:rPr lang="cs-CZ" sz="2000" dirty="0"/>
              <a:t>více </a:t>
            </a:r>
            <a:r>
              <a:rPr lang="cs-CZ" sz="2000" dirty="0" smtClean="0"/>
              <a:t>druhů </a:t>
            </a:r>
            <a:r>
              <a:rPr lang="cs-CZ" sz="2000" dirty="0"/>
              <a:t>otopných soustav (jednotrubkové soustavy, ....)</a:t>
            </a:r>
          </a:p>
        </p:txBody>
      </p:sp>
    </p:spTree>
    <p:extLst>
      <p:ext uri="{BB962C8B-B14F-4D97-AF65-F5344CB8AC3E}">
        <p14:creationId xmlns:p14="http://schemas.microsoft.com/office/powerpoint/2010/main" val="332140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4660" y="1107436"/>
            <a:ext cx="873540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Nevýhody nuceného </a:t>
            </a:r>
            <a:r>
              <a:rPr lang="cs-CZ" sz="2000" b="1" dirty="0" smtClean="0"/>
              <a:t>oběhu</a:t>
            </a:r>
          </a:p>
          <a:p>
            <a:endParaRPr lang="cs-CZ" sz="2000" b="1" dirty="0"/>
          </a:p>
          <a:p>
            <a:pPr marL="285750" indent="-285750">
              <a:buFontTx/>
              <a:buChar char="-"/>
            </a:pPr>
            <a:r>
              <a:rPr lang="cs-CZ" sz="2000" dirty="0" smtClean="0"/>
              <a:t>Provoz </a:t>
            </a:r>
            <a:r>
              <a:rPr lang="cs-CZ" sz="2000" dirty="0"/>
              <a:t>je závislý na dodávce elektrické </a:t>
            </a:r>
            <a:r>
              <a:rPr lang="cs-CZ" sz="2000" dirty="0" smtClean="0"/>
              <a:t>energie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Soustava </a:t>
            </a:r>
            <a:r>
              <a:rPr lang="cs-CZ" sz="2000" dirty="0"/>
              <a:t>je </a:t>
            </a:r>
            <a:r>
              <a:rPr lang="cs-CZ" sz="2000" dirty="0" smtClean="0"/>
              <a:t>provozně nákladnější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Hluk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0521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4205" y="3895673"/>
            <a:ext cx="5409795" cy="2152327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14660" y="1786505"/>
            <a:ext cx="87354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Dvoutrubková soustava</a:t>
            </a:r>
          </a:p>
          <a:p>
            <a:endParaRPr lang="cs-CZ" b="1" dirty="0" smtClean="0"/>
          </a:p>
          <a:p>
            <a:r>
              <a:rPr lang="cs-CZ" b="1" dirty="0" smtClean="0"/>
              <a:t>Výhody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Výhodnější </a:t>
            </a:r>
            <a:r>
              <a:rPr lang="cs-CZ" dirty="0"/>
              <a:t>než samotížné (interiér </a:t>
            </a:r>
            <a:r>
              <a:rPr lang="cs-CZ" dirty="0" smtClean="0"/>
              <a:t>místnosti)</a:t>
            </a:r>
          </a:p>
          <a:p>
            <a:pPr marL="285750" indent="-285750">
              <a:buFontTx/>
              <a:buChar char="-"/>
            </a:pPr>
            <a:r>
              <a:rPr lang="pl-PL" dirty="0" smtClean="0"/>
              <a:t>Nezáleží </a:t>
            </a:r>
            <a:r>
              <a:rPr lang="pl-PL" dirty="0"/>
              <a:t>na poloze </a:t>
            </a:r>
            <a:r>
              <a:rPr lang="pl-PL" dirty="0" smtClean="0"/>
              <a:t>těles </a:t>
            </a:r>
            <a:r>
              <a:rPr lang="pl-PL" dirty="0"/>
              <a:t>a </a:t>
            </a:r>
            <a:r>
              <a:rPr lang="pl-PL" dirty="0" smtClean="0"/>
              <a:t>kotle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Kotle </a:t>
            </a:r>
            <a:r>
              <a:rPr lang="cs-CZ" dirty="0"/>
              <a:t>bývají </a:t>
            </a:r>
            <a:r>
              <a:rPr lang="cs-CZ" dirty="0" smtClean="0"/>
              <a:t>nástěnné </a:t>
            </a:r>
            <a:r>
              <a:rPr lang="cs-CZ" dirty="0"/>
              <a:t>(lepší vzhled </a:t>
            </a:r>
            <a:r>
              <a:rPr lang="cs-CZ" dirty="0" smtClean="0"/>
              <a:t>interiéru)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Můžeme </a:t>
            </a:r>
            <a:r>
              <a:rPr lang="cs-CZ" dirty="0"/>
              <a:t>použít jednotrubkovou </a:t>
            </a:r>
            <a:r>
              <a:rPr lang="cs-CZ" dirty="0" smtClean="0"/>
              <a:t>soustavu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Automatická </a:t>
            </a:r>
            <a:r>
              <a:rPr lang="cs-CZ" dirty="0"/>
              <a:t>regulace (plyn, el.) </a:t>
            </a:r>
            <a:r>
              <a:rPr lang="cs-CZ" dirty="0" smtClean="0"/>
              <a:t> </a:t>
            </a:r>
            <a:r>
              <a:rPr lang="cs-CZ" dirty="0"/>
              <a:t>komfortní a hospodárné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0580" y="1196752"/>
            <a:ext cx="8735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Etážové vytápění s nuceným oběhem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vody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18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4297" y="1628800"/>
            <a:ext cx="8735404" cy="38948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Jednotrubková </a:t>
            </a:r>
            <a:r>
              <a:rPr lang="cs-CZ" sz="2000" b="1" dirty="0" smtClean="0"/>
              <a:t>soustava</a:t>
            </a:r>
          </a:p>
          <a:p>
            <a:pPr marL="0" indent="0">
              <a:buNone/>
            </a:pPr>
            <a:endParaRPr lang="pl-PL" sz="2000" dirty="0" smtClean="0"/>
          </a:p>
          <a:p>
            <a:pPr>
              <a:buFontTx/>
              <a:buChar char="-"/>
            </a:pPr>
            <a:r>
              <a:rPr lang="pl-PL" sz="2000" dirty="0" smtClean="0"/>
              <a:t>V </a:t>
            </a:r>
            <a:r>
              <a:rPr lang="pl-PL" sz="2000" dirty="0"/>
              <a:t>rozvodu je použita pouze jedna </a:t>
            </a:r>
            <a:r>
              <a:rPr lang="pl-PL" sz="2000" dirty="0" smtClean="0"/>
              <a:t>trubka</a:t>
            </a:r>
          </a:p>
          <a:p>
            <a:pPr>
              <a:buFontTx/>
              <a:buChar char="-"/>
            </a:pPr>
            <a:r>
              <a:rPr lang="cs-CZ" sz="2000" dirty="0" smtClean="0"/>
              <a:t>Soustava </a:t>
            </a:r>
            <a:r>
              <a:rPr lang="cs-CZ" sz="2000" dirty="0"/>
              <a:t>vykazuje větší tepelné </a:t>
            </a:r>
            <a:r>
              <a:rPr lang="cs-CZ" sz="2000" dirty="0" smtClean="0"/>
              <a:t>ztráty</a:t>
            </a:r>
          </a:p>
          <a:p>
            <a:pPr>
              <a:buFontTx/>
              <a:buChar char="-"/>
            </a:pPr>
            <a:r>
              <a:rPr lang="cs-CZ" sz="2000" dirty="0" smtClean="0"/>
              <a:t>Tělesa </a:t>
            </a:r>
            <a:r>
              <a:rPr lang="cs-CZ" sz="2000" dirty="0"/>
              <a:t>jsou zapojena </a:t>
            </a:r>
            <a:r>
              <a:rPr lang="cs-CZ" sz="2000" dirty="0" smtClean="0"/>
              <a:t>sériově</a:t>
            </a:r>
          </a:p>
          <a:p>
            <a:pPr>
              <a:buFontTx/>
              <a:buChar char="-"/>
            </a:pPr>
            <a:r>
              <a:rPr lang="cs-CZ" sz="2000" dirty="0" smtClean="0"/>
              <a:t>Teplota </a:t>
            </a:r>
            <a:r>
              <a:rPr lang="cs-CZ" sz="2000" dirty="0"/>
              <a:t>vody se průtokem otopnými tělesy postupně snižuje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294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630950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Rozdělení soustav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2564904"/>
            <a:ext cx="8735404" cy="3268960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s-CZ" sz="2000" b="1" dirty="0" smtClean="0"/>
              <a:t>Průtočná</a:t>
            </a:r>
          </a:p>
          <a:p>
            <a:pPr>
              <a:buFontTx/>
              <a:buChar char="-"/>
            </a:pPr>
            <a:endParaRPr lang="cs-CZ" sz="2000" b="1" dirty="0" smtClean="0"/>
          </a:p>
          <a:p>
            <a:pPr>
              <a:buFontTx/>
              <a:buChar char="-"/>
            </a:pPr>
            <a:r>
              <a:rPr lang="cs-CZ" sz="2000" b="1" dirty="0" smtClean="0"/>
              <a:t>S </a:t>
            </a:r>
            <a:r>
              <a:rPr lang="cs-CZ" sz="2000" b="1" dirty="0" smtClean="0"/>
              <a:t>obtokem</a:t>
            </a:r>
          </a:p>
          <a:p>
            <a:pPr>
              <a:buFontTx/>
              <a:buChar char="-"/>
            </a:pPr>
            <a:endParaRPr lang="cs-CZ" sz="2000" b="1" dirty="0" smtClean="0"/>
          </a:p>
          <a:p>
            <a:pPr>
              <a:buFontTx/>
              <a:buChar char="-"/>
            </a:pPr>
            <a:r>
              <a:rPr lang="cs-CZ" sz="2000" b="1" dirty="0" smtClean="0"/>
              <a:t>Se </a:t>
            </a:r>
            <a:r>
              <a:rPr lang="cs-CZ" sz="2000" b="1" dirty="0"/>
              <a:t>speciální </a:t>
            </a:r>
            <a:r>
              <a:rPr lang="cs-CZ" sz="2000" b="1" dirty="0" smtClean="0"/>
              <a:t>armaturou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514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268760"/>
            <a:ext cx="8735404" cy="4277072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endParaRPr lang="cs-CZ" sz="2000" dirty="0" smtClean="0"/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800" b="1" dirty="0"/>
              <a:t>Průtočná jednotrubková </a:t>
            </a:r>
            <a:r>
              <a:rPr lang="cs-CZ" sz="2800" b="1" dirty="0" smtClean="0"/>
              <a:t>soustava</a:t>
            </a:r>
          </a:p>
          <a:p>
            <a:pPr marL="0" indent="0">
              <a:buNone/>
            </a:pPr>
            <a:endParaRPr lang="cs-CZ" sz="2800" b="1" dirty="0"/>
          </a:p>
          <a:p>
            <a:pPr>
              <a:buFontTx/>
              <a:buChar char="-"/>
            </a:pPr>
            <a:r>
              <a:rPr lang="cs-CZ" sz="2000" dirty="0" smtClean="0"/>
              <a:t>Nejjednodušší varianta</a:t>
            </a:r>
          </a:p>
          <a:p>
            <a:pPr>
              <a:buFontTx/>
              <a:buChar char="-"/>
            </a:pPr>
            <a:r>
              <a:rPr lang="cs-CZ" sz="2000" dirty="0" smtClean="0"/>
              <a:t>Celý </a:t>
            </a:r>
            <a:r>
              <a:rPr lang="cs-CZ" sz="2000" dirty="0"/>
              <a:t>okruh se chová jako jedno </a:t>
            </a:r>
            <a:r>
              <a:rPr lang="cs-CZ" sz="2000" dirty="0" smtClean="0"/>
              <a:t>těleso s </a:t>
            </a:r>
            <a:r>
              <a:rPr lang="cs-CZ" sz="2000" dirty="0"/>
              <a:t>proměnnou </a:t>
            </a:r>
            <a:r>
              <a:rPr lang="cs-CZ" sz="2000" dirty="0" smtClean="0"/>
              <a:t>teplotou</a:t>
            </a:r>
          </a:p>
          <a:p>
            <a:pPr>
              <a:buFontTx/>
              <a:buChar char="-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Použití</a:t>
            </a:r>
            <a:r>
              <a:rPr lang="cs-CZ" sz="2000" b="1" dirty="0"/>
              <a:t>: </a:t>
            </a: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>
              <a:buFontTx/>
              <a:buChar char="-"/>
            </a:pPr>
            <a:r>
              <a:rPr lang="cs-CZ" sz="2000" dirty="0" smtClean="0"/>
              <a:t>Tělesa </a:t>
            </a:r>
            <a:r>
              <a:rPr lang="cs-CZ" sz="2000" dirty="0"/>
              <a:t>v jedné velké </a:t>
            </a:r>
            <a:r>
              <a:rPr lang="cs-CZ" sz="2000" dirty="0" smtClean="0"/>
              <a:t>místnosti</a:t>
            </a:r>
          </a:p>
          <a:p>
            <a:pPr>
              <a:buFontTx/>
              <a:buChar char="-"/>
            </a:pPr>
            <a:r>
              <a:rPr lang="pl-PL" sz="2000" dirty="0" smtClean="0"/>
              <a:t>Zóny </a:t>
            </a:r>
            <a:r>
              <a:rPr lang="pl-PL" sz="2000" dirty="0"/>
              <a:t>v administrativní budově </a:t>
            </a:r>
            <a:r>
              <a:rPr lang="pl-PL" sz="2000" dirty="0" smtClean="0"/>
              <a:t>bez </a:t>
            </a:r>
            <a:r>
              <a:rPr lang="cs-CZ" sz="2000" dirty="0" smtClean="0"/>
              <a:t>požadavku </a:t>
            </a:r>
            <a:r>
              <a:rPr lang="cs-CZ" sz="2000" dirty="0"/>
              <a:t>na individuální </a:t>
            </a:r>
            <a:r>
              <a:rPr lang="cs-CZ" sz="2000" dirty="0" smtClean="0"/>
              <a:t>regulaci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790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5024" y="2588208"/>
            <a:ext cx="8640960" cy="3613968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69" y="1052736"/>
            <a:ext cx="7975460" cy="1912519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9522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366" y="4294986"/>
            <a:ext cx="6097336" cy="186736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152202"/>
            <a:ext cx="8735404" cy="4826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2400" b="1" dirty="0"/>
              <a:t>Jednotrubková soustava se speciální </a:t>
            </a:r>
            <a:r>
              <a:rPr lang="pt-BR" sz="2400" b="1" dirty="0" smtClean="0"/>
              <a:t>armaturou</a:t>
            </a:r>
            <a:endParaRPr lang="pt-BR" sz="2400" b="1" dirty="0"/>
          </a:p>
          <a:p>
            <a:pPr>
              <a:buFontTx/>
              <a:buChar char="-"/>
            </a:pPr>
            <a:r>
              <a:rPr lang="cs-CZ" sz="2000" dirty="0" smtClean="0"/>
              <a:t>jedná </a:t>
            </a:r>
            <a:r>
              <a:rPr lang="cs-CZ" sz="2000" dirty="0"/>
              <a:t>se vlastně o zapojení s </a:t>
            </a:r>
            <a:r>
              <a:rPr lang="cs-CZ" sz="2000" dirty="0" smtClean="0"/>
              <a:t>obtokem</a:t>
            </a:r>
          </a:p>
          <a:p>
            <a:pPr>
              <a:buFontTx/>
              <a:buChar char="-"/>
            </a:pPr>
            <a:r>
              <a:rPr lang="cs-CZ" sz="2000" dirty="0" smtClean="0"/>
              <a:t>čtyřcestné </a:t>
            </a:r>
            <a:r>
              <a:rPr lang="cs-CZ" sz="2000" dirty="0"/>
              <a:t>a trojcestné armatury umožňují nastavit poměr protékající a </a:t>
            </a:r>
            <a:r>
              <a:rPr lang="cs-CZ" sz="2000" dirty="0" smtClean="0"/>
              <a:t>zatékající otopné </a:t>
            </a:r>
            <a:r>
              <a:rPr lang="cs-CZ" sz="2000" dirty="0"/>
              <a:t>vody pro dané </a:t>
            </a:r>
            <a:r>
              <a:rPr lang="cs-CZ" sz="2000" dirty="0" smtClean="0"/>
              <a:t>těleso</a:t>
            </a:r>
          </a:p>
          <a:p>
            <a:pPr>
              <a:buFontTx/>
              <a:buChar char="-"/>
            </a:pPr>
            <a:r>
              <a:rPr lang="cs-CZ" sz="2000" dirty="0" smtClean="0"/>
              <a:t>možnost </a:t>
            </a:r>
            <a:r>
              <a:rPr lang="cs-CZ" sz="2000" dirty="0"/>
              <a:t>použití termostatických </a:t>
            </a:r>
            <a:r>
              <a:rPr lang="cs-CZ" sz="2000" dirty="0" smtClean="0"/>
              <a:t>hlavic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1" name="Zástupný symbol pro obsah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1488" y="2953661"/>
            <a:ext cx="5901022" cy="155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4073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052736"/>
            <a:ext cx="856622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Výhody jednotrubkových </a:t>
            </a:r>
            <a:r>
              <a:rPr lang="cs-CZ" sz="2000" b="1" dirty="0" smtClean="0"/>
              <a:t>soustav</a:t>
            </a:r>
          </a:p>
          <a:p>
            <a:pPr>
              <a:buFontTx/>
              <a:buChar char="-"/>
            </a:pPr>
            <a:r>
              <a:rPr lang="cs-CZ" sz="2000" dirty="0" smtClean="0"/>
              <a:t>Samostatné </a:t>
            </a:r>
            <a:r>
              <a:rPr lang="cs-CZ" sz="2000" dirty="0"/>
              <a:t>napojení bytů a </a:t>
            </a:r>
            <a:r>
              <a:rPr lang="cs-CZ" sz="2000" dirty="0" smtClean="0"/>
              <a:t>zón</a:t>
            </a:r>
          </a:p>
          <a:p>
            <a:pPr>
              <a:buFontTx/>
              <a:buChar char="-"/>
            </a:pPr>
            <a:r>
              <a:rPr lang="cs-CZ" sz="2000" dirty="0" smtClean="0"/>
              <a:t>Nezávislá </a:t>
            </a:r>
            <a:r>
              <a:rPr lang="cs-CZ" sz="2000" dirty="0"/>
              <a:t>regulace v bytech a zónách podle okamžité potřeby tepla v </a:t>
            </a:r>
            <a:r>
              <a:rPr lang="cs-CZ" sz="2000" dirty="0" smtClean="0"/>
              <a:t>bytě</a:t>
            </a:r>
          </a:p>
          <a:p>
            <a:pPr>
              <a:buFontTx/>
              <a:buChar char="-"/>
            </a:pPr>
            <a:r>
              <a:rPr lang="cs-CZ" sz="2000" dirty="0" smtClean="0"/>
              <a:t>Lepší </a:t>
            </a:r>
            <a:r>
              <a:rPr lang="cs-CZ" sz="2000" dirty="0"/>
              <a:t>vzhled interiéru - potrubí pod tělesy nebo ve </a:t>
            </a:r>
            <a:r>
              <a:rPr lang="cs-CZ" sz="2000" dirty="0" smtClean="0"/>
              <a:t>zdi</a:t>
            </a:r>
          </a:p>
          <a:p>
            <a:pPr>
              <a:buFontTx/>
              <a:buChar char="-"/>
            </a:pPr>
            <a:r>
              <a:rPr lang="cs-CZ" sz="2000" dirty="0" smtClean="0"/>
              <a:t>Soustavy </a:t>
            </a:r>
            <a:r>
              <a:rPr lang="cs-CZ" sz="2000" dirty="0"/>
              <a:t>snadno instalujeme do starší </a:t>
            </a:r>
            <a:r>
              <a:rPr lang="cs-CZ" sz="2000" dirty="0" smtClean="0"/>
              <a:t>zástavby</a:t>
            </a:r>
          </a:p>
          <a:p>
            <a:pPr>
              <a:buFontTx/>
              <a:buChar char="-"/>
            </a:pPr>
            <a:r>
              <a:rPr lang="cs-CZ" sz="2000" dirty="0" smtClean="0"/>
              <a:t>Kratší rozvody</a:t>
            </a:r>
          </a:p>
          <a:p>
            <a:pPr>
              <a:buFontTx/>
              <a:buChar char="-"/>
            </a:pPr>
            <a:r>
              <a:rPr lang="cs-CZ" sz="2000" dirty="0" smtClean="0"/>
              <a:t>Minimální </a:t>
            </a:r>
            <a:r>
              <a:rPr lang="cs-CZ" sz="2000" dirty="0"/>
              <a:t>počet svislých potrubí v objektu, jednodušší rozvod v technickém </a:t>
            </a:r>
            <a:r>
              <a:rPr lang="cs-CZ" sz="2000" dirty="0" smtClean="0"/>
              <a:t>podlaží</a:t>
            </a:r>
          </a:p>
          <a:p>
            <a:pPr>
              <a:buFontTx/>
              <a:buChar char="-"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Nevýhody jednotrubkových soustav</a:t>
            </a:r>
          </a:p>
          <a:p>
            <a:pPr>
              <a:buFontTx/>
              <a:buChar char="-"/>
            </a:pPr>
            <a:r>
              <a:rPr lang="cs-CZ" sz="2000" dirty="0"/>
              <a:t>Nestejná střední teplota těles ⇒ obtížný výpočet</a:t>
            </a:r>
          </a:p>
          <a:p>
            <a:pPr>
              <a:buFontTx/>
              <a:buChar char="-"/>
            </a:pPr>
            <a:r>
              <a:rPr lang="cs-CZ" sz="2000" dirty="0"/>
              <a:t>Odvzdušnění každého tělesa</a:t>
            </a:r>
          </a:p>
          <a:p>
            <a:pPr>
              <a:buFontTx/>
              <a:buChar char="-"/>
            </a:pPr>
            <a:r>
              <a:rPr lang="cs-CZ" sz="2000" dirty="0"/>
              <a:t>Speciální připojovací armatury</a:t>
            </a:r>
          </a:p>
          <a:p>
            <a:pPr>
              <a:buFontTx/>
              <a:buChar char="-"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762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580" y="1152202"/>
            <a:ext cx="8735404" cy="54860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Otázky k opakování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2420888"/>
            <a:ext cx="8735404" cy="3318764"/>
          </a:xfrm>
        </p:spPr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000" dirty="0"/>
              <a:t>Popiš rozdělení otopných soustav. </a:t>
            </a:r>
            <a:endParaRPr lang="cs-CZ" sz="2000" dirty="0" smtClean="0"/>
          </a:p>
          <a:p>
            <a:pPr marL="514350" indent="-514350">
              <a:buFont typeface="Arial" pitchFamily="34" charset="0"/>
              <a:buAutoNum type="arabicPeriod"/>
            </a:pPr>
            <a:endParaRPr lang="cs-CZ" sz="2000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000" dirty="0" smtClean="0"/>
              <a:t>Popiš </a:t>
            </a:r>
            <a:r>
              <a:rPr lang="cs-CZ" sz="2000" dirty="0" smtClean="0"/>
              <a:t>výhody otopné soustavy</a:t>
            </a:r>
            <a:r>
              <a:rPr lang="cs-CZ" sz="2000" dirty="0" smtClean="0"/>
              <a:t>.</a:t>
            </a:r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r>
              <a:rPr lang="cs-CZ" sz="2000" dirty="0" smtClean="0"/>
              <a:t>Popiš nevýhody otopné soustavy.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476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0580" y="1152202"/>
            <a:ext cx="8735404" cy="54860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Zdroje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0580" y="1770056"/>
            <a:ext cx="8735404" cy="3969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Jelínek V., Kabele K.: Technická zařízení budov 20 (2001)</a:t>
            </a:r>
          </a:p>
          <a:p>
            <a:pPr marL="0" indent="0">
              <a:buNone/>
            </a:pPr>
            <a:r>
              <a:rPr lang="cs-CZ" sz="2000" dirty="0" smtClean="0"/>
              <a:t>Kolektiv autorů: Topenářská příručka (2000)</a:t>
            </a:r>
          </a:p>
          <a:p>
            <a:pPr marL="0" indent="0">
              <a:buNone/>
            </a:pPr>
            <a:r>
              <a:rPr lang="cs-CZ" sz="2000" dirty="0" smtClean="0"/>
              <a:t>Firemní podklady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8734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2064</TotalTime>
  <Words>528</Words>
  <Application>Microsoft Office PowerPoint</Application>
  <PresentationFormat>Předvádění na obrazovce (4:3)</PresentationFormat>
  <Paragraphs>141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Ústřední vytápění s nuceným oběhem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Rozdělení soustav</vt:lpstr>
      <vt:lpstr>Prezentace aplikace PowerPoint</vt:lpstr>
      <vt:lpstr>Prezentace aplikace PowerPoint</vt:lpstr>
      <vt:lpstr>Prezentace aplikace PowerPoint</vt:lpstr>
      <vt:lpstr>Prezentace aplikace PowerPoint</vt:lpstr>
      <vt:lpstr>Otázky k opakování</vt:lpstr>
      <vt:lpstr>Zdroje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279</cp:revision>
  <dcterms:created xsi:type="dcterms:W3CDTF">2010-11-01T23:40:31Z</dcterms:created>
  <dcterms:modified xsi:type="dcterms:W3CDTF">2014-01-30T09:23:52Z</dcterms:modified>
</cp:coreProperties>
</file>