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sldIdLst>
    <p:sldId id="256" r:id="rId2"/>
    <p:sldId id="277" r:id="rId3"/>
    <p:sldId id="279" r:id="rId4"/>
    <p:sldId id="283" r:id="rId5"/>
    <p:sldId id="292" r:id="rId6"/>
    <p:sldId id="282" r:id="rId7"/>
    <p:sldId id="281" r:id="rId8"/>
    <p:sldId id="280" r:id="rId9"/>
    <p:sldId id="293" r:id="rId10"/>
    <p:sldId id="278" r:id="rId11"/>
    <p:sldId id="286" r:id="rId12"/>
    <p:sldId id="285" r:id="rId13"/>
    <p:sldId id="294" r:id="rId14"/>
    <p:sldId id="284" r:id="rId15"/>
    <p:sldId id="287" r:id="rId16"/>
    <p:sldId id="288" r:id="rId17"/>
    <p:sldId id="295" r:id="rId18"/>
    <p:sldId id="272" r:id="rId19"/>
    <p:sldId id="28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69" autoAdjust="0"/>
    <p:restoredTop sz="94660"/>
  </p:normalViewPr>
  <p:slideViewPr>
    <p:cSldViewPr snapToGrid="0">
      <p:cViewPr>
        <p:scale>
          <a:sx n="110" d="100"/>
          <a:sy n="110" d="100"/>
        </p:scale>
        <p:origin x="-154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i.idnes.cz/07/111/cl6/SPI1ec633_ropa5.jpg" TargetMode="External"/><Relationship Id="rId13" Type="http://schemas.openxmlformats.org/officeDocument/2006/relationships/hyperlink" Target="http://upload.wikimedia.org/wikipedia/commons/f/f6/REKORD_Brikett_-_Viertelstein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komenskeho66.cz/materialy/chemie/WEB-CHEMIE9/paliva.html" TargetMode="External"/><Relationship Id="rId12" Type="http://schemas.openxmlformats.org/officeDocument/2006/relationships/hyperlink" Target="http://upload.wikimedia.org/wikipedia/commons/a/aa/REKORD_Brikett_-_Ganzstein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bcanskymonitoring.cz/wp-content/uploads/2013/04/MUS.jpg" TargetMode="External"/><Relationship Id="rId11" Type="http://schemas.openxmlformats.org/officeDocument/2006/relationships/hyperlink" Target="http://upload.wikimedia.org/wikipedia/commons/6/69/Straw-hay-briquettes.jpg" TargetMode="External"/><Relationship Id="rId5" Type="http://schemas.openxmlformats.org/officeDocument/2006/relationships/hyperlink" Target="http://img.radio.cz/pictures/prumysl/uhli_tezba.jpg" TargetMode="External"/><Relationship Id="rId10" Type="http://schemas.openxmlformats.org/officeDocument/2006/relationships/hyperlink" Target="http://www.zemniplyn.cz/img/f/809/76.jpg" TargetMode="External"/><Relationship Id="rId4" Type="http://schemas.openxmlformats.org/officeDocument/2006/relationships/hyperlink" Target="http://files.uhli-zeman.webnode.cz/200000005-82bef84b69/%C4%8Dern%C3%A9%20uhl%C3%AD.jpg" TargetMode="External"/><Relationship Id="rId9" Type="http://schemas.openxmlformats.org/officeDocument/2006/relationships/hyperlink" Target="http://media.novinky.cz/413/134134-original-ph12j.jpg" TargetMode="External"/><Relationship Id="rId14" Type="http://schemas.openxmlformats.org/officeDocument/2006/relationships/hyperlink" Target="http://img.ceskyinternet.cz/clanky/odstavce/21054-544202-1_600-shutterstock_357974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495787" cy="80463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Vlastnosti </a:t>
            </a:r>
            <a:r>
              <a:rPr lang="cs-CZ" sz="2400" b="1" smtClean="0"/>
              <a:t>paliv </a:t>
            </a:r>
            <a:r>
              <a:rPr lang="cs-CZ" sz="2400" b="1" smtClean="0"/>
              <a:t>I.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VY_32_INOVACE_18_363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39459"/>
              </p:ext>
            </p:extLst>
          </p:nvPr>
        </p:nvGraphicFramePr>
        <p:xfrm>
          <a:off x="742437" y="2208011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fosilními palivy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Fosilní paliva, ropa, zemní plyn, uhlí, brikety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–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873884" y="1768830"/>
            <a:ext cx="47357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Vlastnosti paliv I.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24732" y="3228570"/>
            <a:ext cx="400561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accent1"/>
                </a:solidFill>
              </a:rPr>
              <a:t>Fosilní paliva a brikety</a:t>
            </a:r>
            <a:endParaRPr lang="cs-CZ" sz="2800" dirty="0">
              <a:solidFill>
                <a:schemeClr val="accent1"/>
              </a:solidFill>
            </a:endParaRP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07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03189" y="1248032"/>
            <a:ext cx="769826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Fosilní </a:t>
            </a:r>
            <a:r>
              <a:rPr lang="cs-CZ" sz="2800" b="1" dirty="0" smtClean="0"/>
              <a:t>paliva</a:t>
            </a:r>
          </a:p>
          <a:p>
            <a:endParaRPr lang="cs-CZ" sz="2800" b="1" dirty="0"/>
          </a:p>
          <a:p>
            <a:pPr>
              <a:buFontTx/>
              <a:buChar char="-"/>
            </a:pPr>
            <a:r>
              <a:rPr lang="cs-CZ" b="1" dirty="0" smtClean="0"/>
              <a:t> uhlí </a:t>
            </a:r>
            <a:r>
              <a:rPr lang="cs-CZ" dirty="0"/>
              <a:t>(hnědé uhlí/ černé uhlí, antracit – druh černého uhlí, koks), </a:t>
            </a:r>
            <a:r>
              <a:rPr lang="cs-CZ" b="1" dirty="0"/>
              <a:t>rašelina</a:t>
            </a:r>
            <a:r>
              <a:rPr lang="cs-CZ" dirty="0"/>
              <a:t>, </a:t>
            </a:r>
            <a:r>
              <a:rPr lang="cs-CZ" dirty="0" err="1"/>
              <a:t>agát</a:t>
            </a:r>
            <a:endParaRPr lang="cs-CZ" dirty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b="1" dirty="0" smtClean="0"/>
              <a:t> ropa</a:t>
            </a:r>
            <a:r>
              <a:rPr lang="cs-CZ" dirty="0" smtClean="0"/>
              <a:t> </a:t>
            </a:r>
            <a:r>
              <a:rPr lang="cs-CZ" dirty="0"/>
              <a:t>(konvenční ropa, lehká – sladká/těžká – kyselá, nekonvenční ropa), </a:t>
            </a:r>
            <a:r>
              <a:rPr lang="cs-CZ" b="1" dirty="0"/>
              <a:t>ropné produkty </a:t>
            </a:r>
            <a:r>
              <a:rPr lang="cs-CZ" dirty="0"/>
              <a:t>(nafta, benzín, petrolej, LPG – propan, butan)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b="1" dirty="0" smtClean="0"/>
              <a:t> zemní </a:t>
            </a:r>
            <a:r>
              <a:rPr lang="cs-CZ" b="1" dirty="0"/>
              <a:t>plyn </a:t>
            </a:r>
            <a:r>
              <a:rPr lang="cs-CZ" dirty="0"/>
              <a:t>(stlačený CNG, zkapalněný LNG, </a:t>
            </a:r>
            <a:r>
              <a:rPr lang="cs-CZ" dirty="0" err="1"/>
              <a:t>methan</a:t>
            </a:r>
            <a:r>
              <a:rPr lang="cs-CZ" dirty="0"/>
              <a:t>)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b="1" dirty="0" smtClean="0"/>
              <a:t> živice</a:t>
            </a:r>
            <a:r>
              <a:rPr lang="cs-CZ" dirty="0" smtClean="0"/>
              <a:t> </a:t>
            </a:r>
            <a:r>
              <a:rPr lang="cs-CZ" dirty="0"/>
              <a:t>(dehtové písky, kerogen – ropné břidlice)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b="1" dirty="0" smtClean="0"/>
              <a:t> briketa</a:t>
            </a:r>
            <a:r>
              <a:rPr lang="cs-CZ" dirty="0"/>
              <a:t>, saze, oxid uhelnatý - </a:t>
            </a:r>
            <a:r>
              <a:rPr lang="cs-CZ" b="1" dirty="0"/>
              <a:t>generátorový plyn </a:t>
            </a:r>
            <a:r>
              <a:rPr lang="cs-CZ" dirty="0"/>
              <a:t>(vodní plyn, koksárenský plyn, svítiplyn)</a:t>
            </a:r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47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3401" y="1203569"/>
            <a:ext cx="845807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Uhlí</a:t>
            </a:r>
          </a:p>
          <a:p>
            <a:endParaRPr lang="cs-CZ" sz="2400" b="1" dirty="0"/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b="1" dirty="0"/>
              <a:t>hořlavá hornina </a:t>
            </a:r>
            <a:r>
              <a:rPr lang="cs-CZ" dirty="0"/>
              <a:t>vzniklá v průběhu </a:t>
            </a:r>
            <a:r>
              <a:rPr lang="cs-CZ" b="1" dirty="0"/>
              <a:t>desítek</a:t>
            </a:r>
            <a:r>
              <a:rPr lang="cs-CZ" dirty="0"/>
              <a:t> až </a:t>
            </a:r>
            <a:r>
              <a:rPr lang="cs-CZ" b="1" dirty="0"/>
              <a:t>milionů let </a:t>
            </a:r>
            <a:r>
              <a:rPr lang="cs-CZ" dirty="0"/>
              <a:t>složitými procesy z </a:t>
            </a:r>
            <a:r>
              <a:rPr lang="cs-CZ" b="1" dirty="0"/>
              <a:t>odumřelých </a:t>
            </a:r>
            <a:r>
              <a:rPr lang="cs-CZ" b="1" dirty="0" smtClean="0"/>
              <a:t>rostlin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b="1" dirty="0"/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/>
              <a:t>je to </a:t>
            </a:r>
            <a:r>
              <a:rPr lang="cs-CZ" b="1" dirty="0"/>
              <a:t>složitá směs látek</a:t>
            </a:r>
            <a:r>
              <a:rPr lang="cs-CZ" dirty="0"/>
              <a:t>, jejichž podstatnou složkou je </a:t>
            </a:r>
            <a:r>
              <a:rPr lang="cs-CZ" b="1" dirty="0"/>
              <a:t>vázaný uhlík </a:t>
            </a:r>
            <a:r>
              <a:rPr lang="cs-CZ" dirty="0"/>
              <a:t>a některé další vázané prvky (vodík, kyslík, dusík, síra a jiné</a:t>
            </a:r>
            <a:r>
              <a:rPr lang="cs-CZ" dirty="0" smtClean="0"/>
              <a:t>)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dirty="0"/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/>
              <a:t>popel, který zůstane po spálení uhlí dokazuje, že jeho složkou jsou i </a:t>
            </a:r>
            <a:r>
              <a:rPr lang="cs-CZ" b="1" dirty="0"/>
              <a:t>nespalitelné minerální látky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/>
              <a:t>Kvalita uhlí </a:t>
            </a:r>
            <a:r>
              <a:rPr lang="cs-CZ" sz="2400" dirty="0"/>
              <a:t>závisí především na obsahu uhlíku</a:t>
            </a:r>
            <a:r>
              <a:rPr lang="cs-CZ" dirty="0" smtClean="0"/>
              <a:t>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/>
              <a:t>černé uhlí ( </a:t>
            </a:r>
            <a:r>
              <a:rPr lang="cs-CZ" b="1" dirty="0"/>
              <a:t>75% - 95% uhlíku</a:t>
            </a:r>
            <a:r>
              <a:rPr lang="cs-CZ" dirty="0"/>
              <a:t>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/>
              <a:t>hnědé uhlí ( </a:t>
            </a:r>
            <a:r>
              <a:rPr lang="cs-CZ" b="1" dirty="0"/>
              <a:t>60% - 75% uhlíku</a:t>
            </a:r>
            <a:r>
              <a:rPr lang="cs-CZ" dirty="0"/>
              <a:t>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0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620" y="1594126"/>
            <a:ext cx="896709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/>
              <a:t/>
            </a:r>
            <a:br>
              <a:rPr lang="cs-CZ" dirty="0"/>
            </a:br>
            <a:r>
              <a:rPr lang="cs-CZ" sz="2400" b="1" dirty="0"/>
              <a:t>Karbonizace</a:t>
            </a:r>
            <a:r>
              <a:rPr lang="cs-CZ" sz="2400" dirty="0"/>
              <a:t> (zuhelnatění) </a:t>
            </a:r>
            <a:r>
              <a:rPr lang="cs-CZ" dirty="0"/>
              <a:t>= tepelný rozklad uhlí při teplotě kolem 900°C za nepřístupu vzduchu</a:t>
            </a:r>
            <a:r>
              <a:rPr lang="cs-CZ" dirty="0" smtClean="0"/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>Průmyslově se provádí v koksárnách a plynárnách, jejichž hlavními produkty jsou</a:t>
            </a:r>
            <a:r>
              <a:rPr lang="cs-CZ" dirty="0"/>
              <a:t>: </a:t>
            </a:r>
            <a:endParaRPr lang="cs-CZ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 smtClean="0"/>
              <a:t> plyn </a:t>
            </a:r>
            <a:r>
              <a:rPr lang="cs-CZ" dirty="0"/>
              <a:t>(koksárenský nebo svítiplyn), který obsahuje hlavně vodík a jedovatý oxid uhelnatý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 smtClean="0"/>
              <a:t> černouhelný </a:t>
            </a:r>
            <a:r>
              <a:rPr lang="cs-CZ" dirty="0"/>
              <a:t>dehet, který obsahuje několik set různých látek (získává se z něj např. benzen a naftalen)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 smtClean="0"/>
              <a:t> koks</a:t>
            </a:r>
            <a:r>
              <a:rPr lang="cs-CZ" dirty="0"/>
              <a:t>, který obsahuje téměř čistý uhlík (používá se při výrobě železa a jako palivo)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 smtClean="0"/>
              <a:t> k vedlejším </a:t>
            </a:r>
            <a:r>
              <a:rPr lang="cs-CZ" dirty="0"/>
              <a:t>produktům patří amoniaková voda, která se používá při výrobě dusíkatých hnojiv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29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136" y="1695150"/>
            <a:ext cx="7174602" cy="3869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270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646" y="1509860"/>
            <a:ext cx="6988842" cy="3853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08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26255" y="1036489"/>
            <a:ext cx="7710617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Ropa</a:t>
            </a:r>
          </a:p>
          <a:p>
            <a:endParaRPr lang="cs-CZ" sz="2400" b="1" dirty="0"/>
          </a:p>
          <a:p>
            <a:pPr marL="285750" indent="-285750">
              <a:buFontTx/>
              <a:buChar char="-"/>
            </a:pPr>
            <a:r>
              <a:rPr lang="cs-CZ" dirty="0" smtClean="0"/>
              <a:t>(</a:t>
            </a:r>
            <a:r>
              <a:rPr lang="cs-CZ" dirty="0"/>
              <a:t>dříve nazývaná "naftou", ve starších dobách "zemním olejem" a dnes "černým zlatem") je směs sloučenin uhlíku a vodíku - </a:t>
            </a:r>
            <a:r>
              <a:rPr lang="cs-CZ" b="1" dirty="0"/>
              <a:t>uhlovodíků</a:t>
            </a:r>
            <a:r>
              <a:rPr lang="cs-CZ" dirty="0"/>
              <a:t> (obsahuje však i sloučeniny dusíku, kyslíku a síry</a:t>
            </a:r>
            <a:r>
              <a:rPr lang="cs-CZ" dirty="0" smtClean="0"/>
              <a:t>)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složení </a:t>
            </a:r>
            <a:r>
              <a:rPr lang="cs-CZ" dirty="0"/>
              <a:t>ropy je </a:t>
            </a:r>
            <a:r>
              <a:rPr lang="cs-CZ" b="1" dirty="0"/>
              <a:t>různé podle naleziště </a:t>
            </a:r>
            <a:r>
              <a:rPr lang="cs-CZ" dirty="0"/>
              <a:t>(metan (70-90%), dále plynné uhlovodíky (</a:t>
            </a:r>
            <a:r>
              <a:rPr lang="cs-CZ" dirty="0" err="1"/>
              <a:t>ethan</a:t>
            </a:r>
            <a:r>
              <a:rPr lang="cs-CZ" dirty="0"/>
              <a:t>, propan, butan) a jiné látky (např. oxid uhličitý a sulfan</a:t>
            </a:r>
            <a:r>
              <a:rPr lang="cs-CZ" dirty="0" smtClean="0"/>
              <a:t>))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ropa </a:t>
            </a:r>
            <a:r>
              <a:rPr lang="cs-CZ" dirty="0"/>
              <a:t>je hnědá až černá </a:t>
            </a:r>
            <a:r>
              <a:rPr lang="cs-CZ" b="1" dirty="0"/>
              <a:t>olejovitá kapalina</a:t>
            </a:r>
            <a:r>
              <a:rPr lang="cs-CZ" dirty="0"/>
              <a:t>, která má </a:t>
            </a:r>
            <a:r>
              <a:rPr lang="cs-CZ" b="1" dirty="0"/>
              <a:t>charakteristický </a:t>
            </a:r>
            <a:r>
              <a:rPr lang="cs-CZ" b="1" dirty="0" smtClean="0"/>
              <a:t>zápach</a:t>
            </a:r>
          </a:p>
          <a:p>
            <a:pPr marL="285750" indent="-285750">
              <a:buFontTx/>
              <a:buChar char="-"/>
            </a:pPr>
            <a:endParaRPr lang="cs-CZ" b="1" dirty="0"/>
          </a:p>
          <a:p>
            <a:pPr marL="285750" indent="-285750">
              <a:buFontTx/>
              <a:buChar char="-"/>
            </a:pPr>
            <a:r>
              <a:rPr lang="cs-CZ" dirty="0" smtClean="0"/>
              <a:t>ve </a:t>
            </a:r>
            <a:r>
              <a:rPr lang="cs-CZ" dirty="0"/>
              <a:t>vodě je </a:t>
            </a:r>
            <a:r>
              <a:rPr lang="cs-CZ" b="1" dirty="0"/>
              <a:t>nerozpustná</a:t>
            </a:r>
            <a:r>
              <a:rPr lang="cs-CZ" dirty="0"/>
              <a:t> a má </a:t>
            </a:r>
            <a:r>
              <a:rPr lang="cs-CZ" b="1" dirty="0"/>
              <a:t>menší hustotu </a:t>
            </a:r>
            <a:r>
              <a:rPr lang="cs-CZ" dirty="0"/>
              <a:t>(na vodě "plave"- čehož se využívá i při těžbě</a:t>
            </a:r>
            <a:r>
              <a:rPr lang="cs-CZ" dirty="0" smtClean="0"/>
              <a:t>)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/>
              <a:t>hoří </a:t>
            </a:r>
            <a:r>
              <a:rPr lang="cs-CZ" b="1" dirty="0"/>
              <a:t>čadivým </a:t>
            </a:r>
            <a:r>
              <a:rPr lang="cs-CZ" b="1" dirty="0" smtClean="0"/>
              <a:t>plamenem</a:t>
            </a:r>
          </a:p>
          <a:p>
            <a:pPr>
              <a:buFontTx/>
              <a:buChar char="-"/>
            </a:pPr>
            <a:endParaRPr lang="cs-CZ" b="1" dirty="0"/>
          </a:p>
          <a:p>
            <a:pPr>
              <a:buFontTx/>
              <a:buChar char="-"/>
            </a:pPr>
            <a:r>
              <a:rPr lang="cs-CZ" dirty="0"/>
              <a:t>dopravuje se </a:t>
            </a:r>
            <a:r>
              <a:rPr lang="cs-CZ" b="1" dirty="0"/>
              <a:t>ropovody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051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82563" y="1974335"/>
            <a:ext cx="77106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vytěžená </a:t>
            </a:r>
            <a:r>
              <a:rPr lang="cs-CZ" dirty="0"/>
              <a:t>ropa se nejdříve zbavuje hrubých příměsí (písku) a vody, potom se zpracovává metodou frakční destilace, která probíhá v průmyslových destilačních kolonách (rafinériích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/>
              <a:t>během frakční destilace se na základě rozdílné teploty varu oddělují v destilační koloně směsi uhlovodíků s blízkou teplotou varu - frakce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116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45207" y="1082578"/>
            <a:ext cx="800717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Frakční destilací ropy se získávají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pPr marL="457200" indent="-457200">
              <a:buAutoNum type="alphaLcParenR"/>
            </a:pPr>
            <a:r>
              <a:rPr lang="cs-CZ" b="1" dirty="0"/>
              <a:t>plynné produkty </a:t>
            </a:r>
            <a:r>
              <a:rPr lang="cs-CZ" dirty="0"/>
              <a:t>- používají se jako </a:t>
            </a:r>
            <a:r>
              <a:rPr lang="cs-CZ" dirty="0" err="1"/>
              <a:t>chem</a:t>
            </a:r>
            <a:r>
              <a:rPr lang="cs-CZ" dirty="0"/>
              <a:t>. suroviny a paliva, např. směs propan-butan</a:t>
            </a:r>
          </a:p>
          <a:p>
            <a:pPr marL="457200" indent="-457200">
              <a:buAutoNum type="alphaLcParenR"/>
            </a:pPr>
            <a:r>
              <a:rPr lang="cs-CZ" b="1" dirty="0"/>
              <a:t>benzín</a:t>
            </a:r>
            <a:r>
              <a:rPr lang="cs-CZ" dirty="0"/>
              <a:t> - je použitelný jak jako palivo do zážehových motorů, tak jako rozpouštědlo barev a laků</a:t>
            </a:r>
          </a:p>
          <a:p>
            <a:pPr marL="457200" indent="-457200">
              <a:buAutoNum type="alphaLcParenR"/>
            </a:pPr>
            <a:r>
              <a:rPr lang="cs-CZ" b="1" dirty="0"/>
              <a:t>petrolej</a:t>
            </a:r>
            <a:r>
              <a:rPr lang="cs-CZ" dirty="0"/>
              <a:t> - je palivem do proudových a tryskových letadel, je rozpouštědlem, vyrábí se z něj benzin a další látky, používá se také ještě ke svícení</a:t>
            </a:r>
          </a:p>
          <a:p>
            <a:pPr marL="457200" indent="-457200">
              <a:buAutoNum type="alphaLcParenR"/>
            </a:pPr>
            <a:r>
              <a:rPr lang="cs-CZ" b="1" dirty="0"/>
              <a:t>plynový olej </a:t>
            </a:r>
            <a:r>
              <a:rPr lang="cs-CZ" dirty="0"/>
              <a:t>- je ve směsi s petrolejem surovinou zvaná nafta, která se používá pro Dieselovy motory (v traktorech a automobilech), uplatní se i jako topná nafta v průmyslu a v domácnostech</a:t>
            </a:r>
          </a:p>
          <a:p>
            <a:pPr marL="457200" indent="-457200">
              <a:buAutoNum type="alphaLcParenR"/>
            </a:pPr>
            <a:r>
              <a:rPr lang="cs-CZ" b="1" dirty="0"/>
              <a:t>mazut</a:t>
            </a:r>
            <a:r>
              <a:rPr lang="cs-CZ" dirty="0"/>
              <a:t> - používá se k topení, např. v teplárnách a na lodích, nebo se dále destiluje</a:t>
            </a:r>
          </a:p>
          <a:p>
            <a:pPr marL="457200" indent="-457200">
              <a:buAutoNum type="alphaLcParenR"/>
            </a:pPr>
            <a:r>
              <a:rPr lang="cs-CZ" b="1" dirty="0"/>
              <a:t>asfalt</a:t>
            </a:r>
            <a:r>
              <a:rPr lang="cs-CZ" dirty="0"/>
              <a:t> - je izolačním materiálem a materiálem k úpravě vozovek</a:t>
            </a:r>
          </a:p>
          <a:p>
            <a:pPr marL="457200" indent="-457200">
              <a:buAutoNum type="alphaLcParenR"/>
            </a:pPr>
            <a:r>
              <a:rPr lang="cs-CZ" b="1" dirty="0"/>
              <a:t>těžké oleje</a:t>
            </a:r>
            <a:r>
              <a:rPr lang="cs-CZ" dirty="0"/>
              <a:t>, mazadla, syntetický kaučuk, dehet, umělá vlákna, kosmetické výrobky, barviva, výbušniny, umělá hnojiva atd.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448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197" y="1023849"/>
            <a:ext cx="4006803" cy="22778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002" y="3360765"/>
            <a:ext cx="4006802" cy="2635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1652" y="1064394"/>
            <a:ext cx="3903308" cy="4869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21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11623" y="1027407"/>
            <a:ext cx="7895967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/>
              <a:t>Zemní </a:t>
            </a:r>
            <a:r>
              <a:rPr lang="cs-CZ" sz="2400" b="1" dirty="0" smtClean="0"/>
              <a:t>plyn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dirty="0"/>
              <a:t>zemní plyn řadíme mezi ušlechtilá fosilní paliva</a:t>
            </a:r>
          </a:p>
          <a:p>
            <a:pPr marL="342900" indent="-342900">
              <a:buFontTx/>
              <a:buChar char="-"/>
            </a:pPr>
            <a:r>
              <a:rPr lang="cs-CZ" dirty="0"/>
              <a:t>skládá se ze směsi plynných uhlovodíků zejména metanu a nehořlavých složek, dusíku a oxidu </a:t>
            </a:r>
            <a:r>
              <a:rPr lang="cs-CZ" dirty="0" smtClean="0"/>
              <a:t>uhličitého</a:t>
            </a:r>
          </a:p>
          <a:p>
            <a:pPr marL="342900" indent="-342900">
              <a:buFontTx/>
              <a:buChar char="-"/>
            </a:pPr>
            <a:endParaRPr lang="cs-CZ" dirty="0"/>
          </a:p>
          <a:p>
            <a:r>
              <a:rPr lang="cs-CZ" b="1" dirty="0" smtClean="0"/>
              <a:t>vlastnosti </a:t>
            </a:r>
            <a:r>
              <a:rPr lang="cs-CZ" b="1" dirty="0"/>
              <a:t>zemního </a:t>
            </a:r>
            <a:r>
              <a:rPr lang="cs-CZ" b="1" dirty="0" smtClean="0"/>
              <a:t>plynu:</a:t>
            </a:r>
          </a:p>
          <a:p>
            <a:endParaRPr lang="cs-CZ" dirty="0"/>
          </a:p>
          <a:p>
            <a:r>
              <a:rPr lang="cs-CZ" dirty="0"/>
              <a:t>	- má vysokou výhřevnost (tranzitní – výhřevnost 35,87 MJ/m3, spalné teplo 39,77 MJ/m3)</a:t>
            </a:r>
          </a:p>
          <a:p>
            <a:r>
              <a:rPr lang="cs-CZ" dirty="0"/>
              <a:t>	- jedná se o poměrně čistou surovinu, která se před spotřebou nemusí výrazně upravovat</a:t>
            </a:r>
          </a:p>
          <a:p>
            <a:r>
              <a:rPr lang="cs-CZ" dirty="0"/>
              <a:t>	- snadno a s minimálními ztrátami se transportuje.</a:t>
            </a:r>
          </a:p>
          <a:p>
            <a:r>
              <a:rPr lang="cs-CZ" b="1" dirty="0"/>
              <a:t>	</a:t>
            </a:r>
            <a:r>
              <a:rPr lang="cs-CZ" dirty="0"/>
              <a:t>-</a:t>
            </a:r>
            <a:r>
              <a:rPr lang="cs-CZ" b="1" dirty="0"/>
              <a:t> je ekologickým palivem</a:t>
            </a:r>
            <a:r>
              <a:rPr lang="cs-CZ" dirty="0"/>
              <a:t>, protože jeho spalováním vzniká poměrně malé množství škodlivin ve srovnání s 	černým či hnědým uhlím</a:t>
            </a:r>
          </a:p>
          <a:p>
            <a:r>
              <a:rPr lang="cs-CZ" dirty="0"/>
              <a:t>	- prakticky neobsahuje sloučeniny síry, proto spaliny z topenišť na zemní plyn jsou téměř bez SO2</a:t>
            </a:r>
          </a:p>
          <a:p>
            <a:pPr marL="342900" indent="-342900">
              <a:buFontTx/>
              <a:buChar char="-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2673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66119" y="1136822"/>
            <a:ext cx="7895967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endParaRPr lang="cs-CZ" dirty="0"/>
          </a:p>
          <a:p>
            <a:r>
              <a:rPr lang="cs-CZ" sz="2400" b="1" dirty="0"/>
              <a:t>Použití: </a:t>
            </a:r>
            <a:endParaRPr lang="cs-CZ" sz="2400" b="1" dirty="0" smtClean="0"/>
          </a:p>
          <a:p>
            <a:endParaRPr lang="cs-CZ" b="1" dirty="0"/>
          </a:p>
          <a:p>
            <a:r>
              <a:rPr lang="cs-CZ" b="1" dirty="0"/>
              <a:t>Palivo</a:t>
            </a:r>
            <a:r>
              <a:rPr lang="cs-CZ" dirty="0"/>
              <a:t> - jehož výhodou je, že při jeho hoření nevzniká popel ani saze a v porovnání s hořením uhlí nevytváří tolik škodlivých plynných produktů. </a:t>
            </a:r>
            <a:endParaRPr lang="cs-CZ" dirty="0" smtClean="0"/>
          </a:p>
          <a:p>
            <a:endParaRPr lang="cs-CZ" dirty="0"/>
          </a:p>
          <a:p>
            <a:r>
              <a:rPr lang="cs-CZ" b="1" dirty="0"/>
              <a:t>Chemická surovina </a:t>
            </a:r>
            <a:r>
              <a:rPr lang="cs-CZ" dirty="0"/>
              <a:t>- k výrobě vodíku, sazí (pro gumárenský průmysl), acetylenu a syntézního plynu (směs oxidu </a:t>
            </a:r>
            <a:r>
              <a:rPr lang="cs-CZ" dirty="0" smtClean="0"/>
              <a:t>uhelnatého </a:t>
            </a:r>
            <a:r>
              <a:rPr lang="cs-CZ" dirty="0"/>
              <a:t>a vodíku)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00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478" y="1596878"/>
            <a:ext cx="4631043" cy="36042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591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105" y="1412065"/>
            <a:ext cx="5362663" cy="3815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73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654908" y="1260389"/>
            <a:ext cx="774768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Brikety</a:t>
            </a:r>
          </a:p>
          <a:p>
            <a:endParaRPr lang="cs-CZ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mechanicky zhutněný </a:t>
            </a:r>
            <a:r>
              <a:rPr lang="cs-CZ" dirty="0"/>
              <a:t>drobný hořlavý materiál, ten může mít formu válečku o různém průměru, může se ale jednat i o oválný tvar, kulovité těleso, kvádr či </a:t>
            </a:r>
            <a:r>
              <a:rPr lang="cs-CZ" dirty="0" smtClean="0"/>
              <a:t>kostku</a:t>
            </a:r>
          </a:p>
          <a:p>
            <a:pPr>
              <a:buFontTx/>
              <a:buChar char="-"/>
            </a:pP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tvar </a:t>
            </a:r>
            <a:r>
              <a:rPr lang="cs-CZ" b="1" dirty="0"/>
              <a:t>brikety je pro samotný proces spalování fakticky </a:t>
            </a:r>
            <a:r>
              <a:rPr lang="cs-CZ" b="1" dirty="0" smtClean="0"/>
              <a:t>nepodstatný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slouží </a:t>
            </a:r>
            <a:r>
              <a:rPr lang="cs-CZ" dirty="0"/>
              <a:t>jako tuhé palivo a spalují se obvykle v kamnech či v kotelnách</a:t>
            </a:r>
          </a:p>
          <a:p>
            <a:pPr>
              <a:buFontTx/>
              <a:buChar char="-"/>
            </a:pPr>
            <a:r>
              <a:rPr lang="cs-CZ" dirty="0" smtClean="0"/>
              <a:t> brikety </a:t>
            </a:r>
            <a:r>
              <a:rPr lang="cs-CZ" dirty="0"/>
              <a:t>z biomasy se stávají populárním </a:t>
            </a:r>
            <a:r>
              <a:rPr lang="cs-CZ" b="1" dirty="0"/>
              <a:t>ekologickým palivem</a:t>
            </a:r>
          </a:p>
          <a:p>
            <a:pPr>
              <a:buFontTx/>
              <a:buChar char="-"/>
            </a:pPr>
            <a:endParaRPr lang="cs-CZ" b="1" dirty="0"/>
          </a:p>
          <a:p>
            <a:pPr>
              <a:buFontTx/>
              <a:buChar char="-"/>
            </a:pP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327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84570" y="1088451"/>
            <a:ext cx="77476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/>
          </a:p>
          <a:p>
            <a:r>
              <a:rPr lang="cs-CZ" sz="2400" b="1" dirty="0"/>
              <a:t>Druhy </a:t>
            </a:r>
            <a:r>
              <a:rPr lang="cs-CZ" sz="2400" b="1" dirty="0" smtClean="0"/>
              <a:t>briket</a:t>
            </a:r>
          </a:p>
          <a:p>
            <a:endParaRPr lang="cs-CZ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Dřevěné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Slaměné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Uhelné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ovové </a:t>
            </a:r>
            <a:r>
              <a:rPr lang="cs-CZ" dirty="0"/>
              <a:t>- litinové, železné, měděné, mosazné, hliníkové </a:t>
            </a:r>
            <a:r>
              <a:rPr lang="cs-CZ" dirty="0" smtClean="0"/>
              <a:t>atd.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apírové</a:t>
            </a:r>
            <a:r>
              <a:rPr lang="cs-CZ" dirty="0"/>
              <a:t>, z drcených </a:t>
            </a:r>
            <a:r>
              <a:rPr lang="cs-CZ" dirty="0" smtClean="0"/>
              <a:t>kartonů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Polyuretanové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Z energetických </a:t>
            </a:r>
            <a:r>
              <a:rPr lang="cs-CZ" dirty="0"/>
              <a:t>rostlin</a:t>
            </a:r>
          </a:p>
          <a:p>
            <a:pPr>
              <a:buFontTx/>
              <a:buChar char="-"/>
            </a:pPr>
            <a:endParaRPr lang="cs-CZ" b="1" dirty="0"/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7045" y="1502062"/>
            <a:ext cx="2457974" cy="164869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407" y="4089817"/>
            <a:ext cx="2457974" cy="1648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85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984" y="1301054"/>
            <a:ext cx="2733515" cy="110851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Opakování: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/>
          <a:lstStyle/>
          <a:p>
            <a:pPr lvl="1"/>
            <a:endParaRPr lang="cs-CZ" dirty="0"/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5453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18984" y="2409568"/>
            <a:ext cx="788361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Uveďte </a:t>
            </a:r>
            <a:r>
              <a:rPr lang="cs-CZ" dirty="0"/>
              <a:t>alespoň 3 druhy fosilních paliv</a:t>
            </a:r>
            <a:r>
              <a:rPr lang="cs-CZ" dirty="0" smtClean="0"/>
              <a:t>.</a:t>
            </a:r>
          </a:p>
          <a:p>
            <a:pPr marL="342900" indent="-342900">
              <a:buAutoNum type="arabicParenR"/>
            </a:pPr>
            <a:endParaRPr lang="cs-CZ" dirty="0"/>
          </a:p>
          <a:p>
            <a:r>
              <a:rPr lang="cs-CZ" dirty="0"/>
              <a:t>2) Jaký je rozdíl mezi černým a hnědým uhlím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/>
              <a:t>3) Uveďte alespoň 2 příklady produktů, získávaných z ropy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4) Které dvě země mají největší zásoby zemního plynu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/>
              <a:t>5) Uveďte alespoň 2druhy briket a účel jejich využití.</a:t>
            </a:r>
          </a:p>
          <a:p>
            <a:pPr algn="ctr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32486" y="1173892"/>
            <a:ext cx="2834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8411" y="1692876"/>
            <a:ext cx="7018638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TAJBR, Stanislav. </a:t>
            </a:r>
            <a:r>
              <a:rPr lang="cs-CZ" sz="1100" i="1" dirty="0"/>
              <a:t>Vytápění</a:t>
            </a:r>
            <a:r>
              <a:rPr lang="cs-CZ" sz="1100" dirty="0"/>
              <a:t>. Mostecká 9 Praha 1:Sobotáles, 1998, ISBN 80-85920-53-0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4"/>
              </a:rPr>
              <a:t>http</a:t>
            </a:r>
            <a:r>
              <a:rPr lang="cs-CZ" sz="1100" dirty="0">
                <a:hlinkClick r:id="rId4"/>
              </a:rPr>
              <a:t>://files.uhli-zeman.webnode.cz/200000005-82bef84b69/%</a:t>
            </a:r>
            <a:r>
              <a:rPr lang="cs-CZ" sz="1100" dirty="0" smtClean="0">
                <a:hlinkClick r:id="rId4"/>
              </a:rPr>
              <a:t>C4%8Dern%C3%A9%20uhl%C3%AD.jpg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5"/>
              </a:rPr>
              <a:t>http</a:t>
            </a:r>
            <a:r>
              <a:rPr lang="cs-CZ" sz="1100" dirty="0">
                <a:hlinkClick r:id="rId5"/>
              </a:rPr>
              <a:t>://</a:t>
            </a:r>
            <a:r>
              <a:rPr lang="cs-CZ" sz="1100" dirty="0" smtClean="0">
                <a:hlinkClick r:id="rId5"/>
              </a:rPr>
              <a:t>img.radio.cz/pictures/prumysl/uhli_tezba.jpg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6"/>
              </a:rPr>
              <a:t>http</a:t>
            </a:r>
            <a:r>
              <a:rPr lang="cs-CZ" sz="1100" dirty="0">
                <a:hlinkClick r:id="rId6"/>
              </a:rPr>
              <a:t>://</a:t>
            </a:r>
            <a:r>
              <a:rPr lang="cs-CZ" sz="1100" dirty="0" smtClean="0">
                <a:hlinkClick r:id="rId6"/>
              </a:rPr>
              <a:t>obcanskymonitoring.cz/wp-content/uploads/2013/04/MUS.jpg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7"/>
              </a:rPr>
              <a:t>http</a:t>
            </a:r>
            <a:r>
              <a:rPr lang="cs-CZ" sz="1100" dirty="0">
                <a:hlinkClick r:id="rId7"/>
              </a:rPr>
              <a:t>://</a:t>
            </a:r>
            <a:r>
              <a:rPr lang="cs-CZ" sz="1100" dirty="0" smtClean="0">
                <a:hlinkClick r:id="rId7"/>
              </a:rPr>
              <a:t>www.komenskeho66.cz/materialy/chemie/WEB-CHEMIE9/paliva.html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8"/>
              </a:rPr>
              <a:t>http</a:t>
            </a:r>
            <a:r>
              <a:rPr lang="cs-CZ" sz="1100" dirty="0">
                <a:hlinkClick r:id="rId8"/>
              </a:rPr>
              <a:t>://</a:t>
            </a:r>
            <a:r>
              <a:rPr lang="cs-CZ" sz="1100" dirty="0" smtClean="0">
                <a:hlinkClick r:id="rId8"/>
              </a:rPr>
              <a:t>i.idnes.cz/07/111/cl6/SPI1ec633_ropa5.jpg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9"/>
              </a:rPr>
              <a:t>http</a:t>
            </a:r>
            <a:r>
              <a:rPr lang="cs-CZ" sz="1100" dirty="0">
                <a:hlinkClick r:id="rId9"/>
              </a:rPr>
              <a:t>://</a:t>
            </a:r>
            <a:r>
              <a:rPr lang="cs-CZ" sz="1100" dirty="0" smtClean="0">
                <a:hlinkClick r:id="rId9"/>
              </a:rPr>
              <a:t>media.novinky.cz/413/134134-original-ph12j.jpg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10"/>
              </a:rPr>
              <a:t>http</a:t>
            </a:r>
            <a:r>
              <a:rPr lang="cs-CZ" sz="1100" dirty="0">
                <a:hlinkClick r:id="rId10"/>
              </a:rPr>
              <a:t>://</a:t>
            </a:r>
            <a:r>
              <a:rPr lang="cs-CZ" sz="1100" dirty="0" smtClean="0">
                <a:hlinkClick r:id="rId10"/>
              </a:rPr>
              <a:t>www.zemniplyn.cz/img/f/809/76.jpg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11"/>
              </a:rPr>
              <a:t>http</a:t>
            </a:r>
            <a:r>
              <a:rPr lang="cs-CZ" sz="1100" dirty="0">
                <a:hlinkClick r:id="rId11"/>
              </a:rPr>
              <a:t>://</a:t>
            </a:r>
            <a:r>
              <a:rPr lang="cs-CZ" sz="1100" dirty="0" smtClean="0">
                <a:hlinkClick r:id="rId11"/>
              </a:rPr>
              <a:t>upload.wikimedia.org/wikipedia/commons/6/69/Straw-hay-briquettes.jpg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12"/>
              </a:rPr>
              <a:t>http</a:t>
            </a:r>
            <a:r>
              <a:rPr lang="cs-CZ" sz="1100" dirty="0">
                <a:hlinkClick r:id="rId12"/>
              </a:rPr>
              <a:t>://upload.wikimedia.org/wikipedia/commons/a/aa/REKORD_Brikett_-_</a:t>
            </a:r>
            <a:r>
              <a:rPr lang="cs-CZ" sz="1100" dirty="0" smtClean="0">
                <a:hlinkClick r:id="rId12"/>
              </a:rPr>
              <a:t>Ganzstein.jpg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13"/>
              </a:rPr>
              <a:t>http</a:t>
            </a:r>
            <a:r>
              <a:rPr lang="cs-CZ" sz="1100" dirty="0">
                <a:hlinkClick r:id="rId13"/>
              </a:rPr>
              <a:t>://upload.wikimedia.org/wikipedia/commons/f/f6/REKORD_Brikett_-_</a:t>
            </a:r>
            <a:r>
              <a:rPr lang="cs-CZ" sz="1100" dirty="0" smtClean="0">
                <a:hlinkClick r:id="rId13"/>
              </a:rPr>
              <a:t>Viertelstein.jpg</a:t>
            </a:r>
            <a:endParaRPr lang="cs-CZ" sz="11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100" dirty="0" smtClean="0">
                <a:hlinkClick r:id="rId14"/>
              </a:rPr>
              <a:t>http</a:t>
            </a:r>
            <a:r>
              <a:rPr lang="cs-CZ" sz="1100" dirty="0">
                <a:hlinkClick r:id="rId14"/>
              </a:rPr>
              <a:t>://img.ceskyinternet.cz/clanky/odstavce/21054-544202-1_600-shutterstock_3579746.jpg</a:t>
            </a:r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07875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</TotalTime>
  <Words>982</Words>
  <Application>Microsoft Office PowerPoint</Application>
  <PresentationFormat>Předvádění na obrazovce (4:3)</PresentationFormat>
  <Paragraphs>183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Karel Filas, Ing.</cp:lastModifiedBy>
  <cp:revision>48</cp:revision>
  <dcterms:created xsi:type="dcterms:W3CDTF">2013-03-29T17:42:25Z</dcterms:created>
  <dcterms:modified xsi:type="dcterms:W3CDTF">2014-01-30T19:12:52Z</dcterms:modified>
</cp:coreProperties>
</file>