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7" r:id="rId2"/>
    <p:sldId id="268" r:id="rId3"/>
    <p:sldId id="310" r:id="rId4"/>
    <p:sldId id="312" r:id="rId5"/>
    <p:sldId id="309" r:id="rId6"/>
    <p:sldId id="311" r:id="rId7"/>
    <p:sldId id="315" r:id="rId8"/>
    <p:sldId id="314" r:id="rId9"/>
    <p:sldId id="313" r:id="rId10"/>
    <p:sldId id="316" r:id="rId11"/>
    <p:sldId id="317" r:id="rId12"/>
    <p:sldId id="274" r:id="rId13"/>
    <p:sldId id="294" r:id="rId14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33"/>
    <a:srgbClr val="0033CC"/>
    <a:srgbClr val="99CC00"/>
    <a:srgbClr val="33CC33"/>
    <a:srgbClr val="FF3399"/>
    <a:srgbClr val="CC00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1" d="100"/>
          <a:sy n="91" d="100"/>
        </p:scale>
        <p:origin x="-1210" y="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E2DD58E-01C9-4AA7-943C-60249C2992F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19543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6A0B58D-095C-4834-8DF0-FA486C0C326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38132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0B58D-095C-4834-8DF0-FA486C0C326E}" type="slidenum">
              <a:rPr lang="cs-CZ" altLang="cs-CZ" smtClean="0"/>
              <a:pPr>
                <a:defRPr/>
              </a:pPr>
              <a:t>8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3924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0B58D-095C-4834-8DF0-FA486C0C326E}" type="slidenum">
              <a:rPr lang="cs-CZ" altLang="cs-CZ" smtClean="0"/>
              <a:pPr>
                <a:defRPr/>
              </a:pPr>
              <a:t>9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3924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0B58D-095C-4834-8DF0-FA486C0C326E}" type="slidenum">
              <a:rPr lang="cs-CZ" altLang="cs-CZ" smtClean="0"/>
              <a:pPr>
                <a:defRPr/>
              </a:pPr>
              <a:t>10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3924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A0B58D-095C-4834-8DF0-FA486C0C326E}" type="slidenum">
              <a:rPr lang="cs-CZ" altLang="cs-CZ" smtClean="0"/>
              <a:pPr>
                <a:defRPr/>
              </a:pPr>
              <a:t>11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3924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BDE3F-8100-4EC5-BE1D-0757D51669C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860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82509-5CA7-4109-A041-352F50A0C50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96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7C9C5-58C9-4AC8-A736-89850A65878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15555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3F6F3-8F9D-4FA8-8C43-51E351840A0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8146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2FB54-2BB8-4689-8388-B9C22EB8CDC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8482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13FF9-DBAA-4CE2-A994-8E9E006CF83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76944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40573-39AA-492A-85E1-F45050D911B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0277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01AAE-82D2-4D27-B98C-AA52A8BC734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6548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5B6D4-2ABF-4BE1-BD2C-4F4A403E852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9358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B980E-95A7-481B-B09B-34085B6A118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1908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1BAD6-3FDE-4003-AD2E-2C58F8D5D8D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4545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72499DF-BCDB-4B83-83D1-F6985901940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026566"/>
              </p:ext>
            </p:extLst>
          </p:nvPr>
        </p:nvGraphicFramePr>
        <p:xfrm>
          <a:off x="750888" y="2060575"/>
          <a:ext cx="7614514" cy="3686364"/>
        </p:xfrm>
        <a:graphic>
          <a:graphicData uri="http://schemas.openxmlformats.org/drawingml/2006/table">
            <a:tbl>
              <a:tblPr/>
              <a:tblGrid>
                <a:gridCol w="2268537"/>
                <a:gridCol w="5345977"/>
              </a:tblGrid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Regulátory proporcionální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Regulátor, zesilovač, zpětná vazba, přenos, zesílení, pásmo proporcionality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Mechatronika, Automatizace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96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Josef Sýkora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prezentace, vyhledávání informací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škola, učiliště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ročník, žáci 17 – 18 let, obor </a:t>
                      </a:r>
                      <a:r>
                        <a:rPr kumimoji="0" lang="cs-CZ" alt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Mechatronik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Vlastní zdroje - viz poslední strana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 smtClean="0"/>
              <a:t>Regulátory proporcionální</a:t>
            </a:r>
          </a:p>
        </p:txBody>
      </p:sp>
      <p:sp>
        <p:nvSpPr>
          <p:cNvPr id="210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6336B0F9-8685-47AA-A485-322CDDDFBAB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cs-CZ" altLang="cs-CZ" sz="2400" b="1" dirty="0" smtClean="0"/>
              <a:t>VY_32_INOVACE_37_738</a:t>
            </a:r>
            <a:endParaRPr lang="cs-CZ" alt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65163" y="414338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b="1" i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MECHATRONIKA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06299" y="2447009"/>
            <a:ext cx="8337550" cy="264475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66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Regulátory</a:t>
            </a:r>
          </a:p>
          <a:p>
            <a:pPr eaLnBrk="1" hangingPunct="1">
              <a:defRPr/>
            </a:pPr>
            <a:r>
              <a:rPr lang="cs-CZ" altLang="cs-CZ" sz="66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proporcionální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5538" y="1518720"/>
            <a:ext cx="6592923" cy="4547102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Výstupní signál je přímo úměrný signálu vstupnímu. </a:t>
            </a:r>
          </a:p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Vyznačuje se dobrou stabilitou.</a:t>
            </a: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000" b="1" i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000" b="1" i="1" dirty="0">
                <a:solidFill>
                  <a:srgbClr val="663300"/>
                </a:solidFill>
                <a:latin typeface="Calibri" panose="020F0502020204030204" pitchFamily="34" charset="0"/>
              </a:rPr>
              <a:t>	</a:t>
            </a:r>
            <a:r>
              <a:rPr lang="cs-CZ" sz="2000" b="1" i="1" dirty="0" smtClean="0">
                <a:solidFill>
                  <a:srgbClr val="663300"/>
                </a:solidFill>
                <a:latin typeface="Calibri" panose="020F0502020204030204" pitchFamily="34" charset="0"/>
              </a:rPr>
              <a:t>	Přechodová charakteristika</a:t>
            </a: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060" y="2869441"/>
            <a:ext cx="2741880" cy="2488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30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5920" y="1881348"/>
            <a:ext cx="7012160" cy="1631398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Získáme </a:t>
            </a:r>
            <a:r>
              <a:rPr lang="cs-CZ" sz="2400" dirty="0">
                <a:latin typeface="Calibri" panose="020F0502020204030204" pitchFamily="34" charset="0"/>
              </a:rPr>
              <a:t>ho, použijeme-li zesilovač s </a:t>
            </a:r>
            <a:r>
              <a:rPr lang="cs-CZ" sz="2400" b="1" i="1" dirty="0">
                <a:latin typeface="Calibri" panose="020F0502020204030204" pitchFamily="34" charset="0"/>
              </a:rPr>
              <a:t>pevnou </a:t>
            </a:r>
            <a:r>
              <a:rPr lang="cs-CZ" sz="2400" b="1" i="1" dirty="0" smtClean="0">
                <a:latin typeface="Calibri" panose="020F0502020204030204" pitchFamily="34" charset="0"/>
              </a:rPr>
              <a:t>zpětnou vazbou</a:t>
            </a:r>
            <a:r>
              <a:rPr lang="cs-CZ" sz="2400" dirty="0" smtClean="0">
                <a:latin typeface="Calibri" panose="020F0502020204030204" pitchFamily="34" charset="0"/>
              </a:rPr>
              <a:t>, která je realizována rezistorem </a:t>
            </a:r>
            <a:r>
              <a:rPr lang="cs-CZ" sz="2400" i="1" dirty="0" smtClean="0"/>
              <a:t>R</a:t>
            </a:r>
            <a:r>
              <a:rPr lang="cs-CZ" sz="2400" i="1" baseline="-25000" dirty="0" smtClean="0"/>
              <a:t>2 </a:t>
            </a:r>
            <a:r>
              <a:rPr lang="cs-CZ" sz="2400" dirty="0" smtClean="0">
                <a:latin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Používá se proměnný odpor (potenciometr), kterým se nastavuje zesílení regulátoru (pásmo proporcionality).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129" y="3661559"/>
            <a:ext cx="3342282" cy="201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20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86451" y="1792166"/>
            <a:ext cx="6362903" cy="4063457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b="1" i="1" u="sng" dirty="0">
                <a:latin typeface="Calibri" panose="020F0502020204030204" pitchFamily="34" charset="0"/>
              </a:rPr>
              <a:t>Ideální P </a:t>
            </a:r>
            <a:r>
              <a:rPr lang="cs-CZ" sz="2400" b="1" i="1" u="sng" dirty="0" smtClean="0">
                <a:latin typeface="Calibri" panose="020F0502020204030204" pitchFamily="34" charset="0"/>
              </a:rPr>
              <a:t>– regulátor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Regulátor je popsán diferenciální rovnicí</a:t>
            </a:r>
          </a:p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	 	</a:t>
            </a:r>
            <a:r>
              <a:rPr lang="cs-CZ" sz="2400" dirty="0" smtClean="0">
                <a:latin typeface="Calibri" panose="020F0502020204030204" pitchFamily="34" charset="0"/>
              </a:rPr>
              <a:t>	</a:t>
            </a:r>
            <a:r>
              <a:rPr lang="cs-CZ" sz="2400" i="1" dirty="0" smtClean="0">
                <a:latin typeface="Calibri" panose="020F0502020204030204" pitchFamily="34" charset="0"/>
              </a:rPr>
              <a:t>y(t</a:t>
            </a:r>
            <a:r>
              <a:rPr lang="cs-CZ" sz="2400" i="1" dirty="0">
                <a:latin typeface="Calibri" panose="020F0502020204030204" pitchFamily="34" charset="0"/>
              </a:rPr>
              <a:t>) = r</a:t>
            </a:r>
            <a:r>
              <a:rPr lang="cs-CZ" sz="2400" i="1" baseline="-25000" dirty="0">
                <a:latin typeface="Calibri" panose="020F0502020204030204" pitchFamily="34" charset="0"/>
              </a:rPr>
              <a:t>0 </a:t>
            </a:r>
            <a:r>
              <a:rPr lang="cs-CZ" sz="2400" i="1" dirty="0">
                <a:latin typeface="Calibri" panose="020F0502020204030204" pitchFamily="34" charset="0"/>
              </a:rPr>
              <a:t>. x(t)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1000" dirty="0">
                <a:latin typeface="Calibri" panose="020F0502020204030204" pitchFamily="34" charset="0"/>
              </a:rPr>
              <a:t> </a:t>
            </a:r>
            <a:r>
              <a:rPr lang="cs-CZ" sz="1000" dirty="0" smtClean="0">
                <a:latin typeface="Calibri" panose="020F0502020204030204" pitchFamily="34" charset="0"/>
              </a:rPr>
              <a:t>   </a:t>
            </a: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Přenos regulátoru</a:t>
            </a: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latin typeface="Calibri" panose="020F0502020204030204" pitchFamily="34" charset="0"/>
              </a:rPr>
              <a:t>kde</a:t>
            </a:r>
          </a:p>
          <a:p>
            <a:pPr algn="just"/>
            <a:r>
              <a:rPr lang="cs-CZ" sz="2200" i="1" dirty="0">
                <a:latin typeface="Calibri" panose="020F0502020204030204" pitchFamily="34" charset="0"/>
              </a:rPr>
              <a:t>r</a:t>
            </a:r>
            <a:r>
              <a:rPr lang="cs-CZ" sz="2200" i="1" baseline="-25000" dirty="0">
                <a:latin typeface="Calibri" panose="020F0502020204030204" pitchFamily="34" charset="0"/>
              </a:rPr>
              <a:t>0</a:t>
            </a:r>
            <a:r>
              <a:rPr lang="cs-CZ" sz="2200" dirty="0">
                <a:latin typeface="Calibri" panose="020F0502020204030204" pitchFamily="34" charset="0"/>
              </a:rPr>
              <a:t> </a:t>
            </a:r>
            <a:r>
              <a:rPr lang="cs-CZ" sz="2200" dirty="0" smtClean="0">
                <a:latin typeface="Calibri" panose="020F0502020204030204" pitchFamily="34" charset="0"/>
              </a:rPr>
              <a:t>  je proporcionální konstanta </a:t>
            </a:r>
            <a:r>
              <a:rPr lang="cs-CZ" sz="2200" dirty="0">
                <a:latin typeface="Calibri" panose="020F0502020204030204" pitchFamily="34" charset="0"/>
              </a:rPr>
              <a:t>(součinitel přenosu</a:t>
            </a:r>
            <a:r>
              <a:rPr lang="cs-CZ" sz="2200" dirty="0" smtClean="0">
                <a:latin typeface="Calibri" panose="020F0502020204030204" pitchFamily="34" charset="0"/>
              </a:rPr>
              <a:t>)</a:t>
            </a:r>
          </a:p>
          <a:p>
            <a:pPr algn="just"/>
            <a:r>
              <a:rPr lang="cs-CZ" sz="2200" i="1" dirty="0" smtClean="0">
                <a:latin typeface="Calibri" panose="020F0502020204030204" pitchFamily="34" charset="0"/>
              </a:rPr>
              <a:t>K</a:t>
            </a:r>
            <a:r>
              <a:rPr lang="cs-CZ" sz="2200" i="1" baseline="-25000" dirty="0" smtClean="0">
                <a:latin typeface="Calibri" panose="020F0502020204030204" pitchFamily="34" charset="0"/>
              </a:rPr>
              <a:t>R</a:t>
            </a:r>
            <a:r>
              <a:rPr lang="cs-CZ" sz="2200" dirty="0" smtClean="0">
                <a:latin typeface="Calibri" panose="020F0502020204030204" pitchFamily="34" charset="0"/>
              </a:rPr>
              <a:t>  je zesílení regulátoru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249" y="3823895"/>
            <a:ext cx="2722068" cy="85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92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4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2009" y="1545880"/>
            <a:ext cx="6939982" cy="3895253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i="1" u="sng" dirty="0">
                <a:latin typeface="Calibri" panose="020F0502020204030204" pitchFamily="34" charset="0"/>
              </a:rPr>
              <a:t>Nevýhoda</a:t>
            </a:r>
            <a:r>
              <a:rPr lang="cs-CZ" sz="2400" dirty="0">
                <a:latin typeface="Calibri" panose="020F0502020204030204" pitchFamily="34" charset="0"/>
              </a:rPr>
              <a:t>: </a:t>
            </a:r>
          </a:p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po skončení regulačního pochodu </a:t>
            </a:r>
            <a:r>
              <a:rPr lang="cs-CZ" sz="2400" b="1" i="1" dirty="0">
                <a:latin typeface="Calibri" panose="020F0502020204030204" pitchFamily="34" charset="0"/>
              </a:rPr>
              <a:t>zanechává</a:t>
            </a:r>
            <a:r>
              <a:rPr lang="cs-CZ" sz="2400" i="1" dirty="0">
                <a:latin typeface="Calibri" panose="020F0502020204030204" pitchFamily="34" charset="0"/>
              </a:rPr>
              <a:t> vždy určitou </a:t>
            </a:r>
            <a:r>
              <a:rPr lang="cs-CZ" sz="2400" b="1" i="1" dirty="0">
                <a:latin typeface="Calibri" panose="020F0502020204030204" pitchFamily="34" charset="0"/>
              </a:rPr>
              <a:t>trvalou regulační </a:t>
            </a:r>
            <a:r>
              <a:rPr lang="cs-CZ" sz="2400" b="1" i="1" dirty="0" smtClean="0">
                <a:latin typeface="Calibri" panose="020F0502020204030204" pitchFamily="34" charset="0"/>
              </a:rPr>
              <a:t>odchylku</a:t>
            </a:r>
            <a:r>
              <a:rPr lang="cs-CZ" sz="2400" dirty="0" smtClean="0">
                <a:latin typeface="Calibri" panose="020F0502020204030204" pitchFamily="34" charset="0"/>
              </a:rPr>
              <a:t>, kterou lze ovlivnit </a:t>
            </a:r>
            <a:r>
              <a:rPr lang="cs-CZ" sz="2400" dirty="0">
                <a:latin typeface="Calibri" panose="020F0502020204030204" pitchFamily="34" charset="0"/>
              </a:rPr>
              <a:t>volbou zesílení </a:t>
            </a:r>
            <a:r>
              <a:rPr lang="cs-CZ" sz="2400" i="1" dirty="0">
                <a:latin typeface="Calibri" panose="020F0502020204030204" pitchFamily="34" charset="0"/>
              </a:rPr>
              <a:t>K</a:t>
            </a:r>
            <a:r>
              <a:rPr lang="cs-CZ" sz="2400" i="1" baseline="-25000" dirty="0">
                <a:latin typeface="Calibri" panose="020F0502020204030204" pitchFamily="34" charset="0"/>
              </a:rPr>
              <a:t>R</a:t>
            </a:r>
            <a:r>
              <a:rPr lang="cs-CZ" sz="2400" dirty="0">
                <a:latin typeface="Calibri" panose="020F0502020204030204" pitchFamily="34" charset="0"/>
              </a:rPr>
              <a:t>, tj. volbou konstanty </a:t>
            </a:r>
            <a:r>
              <a:rPr lang="cs-CZ" sz="2400" i="1" dirty="0">
                <a:latin typeface="Calibri" panose="020F0502020204030204" pitchFamily="34" charset="0"/>
              </a:rPr>
              <a:t>r</a:t>
            </a:r>
            <a:r>
              <a:rPr lang="cs-CZ" sz="2400" i="1" baseline="-25000" dirty="0">
                <a:latin typeface="Calibri" panose="020F0502020204030204" pitchFamily="34" charset="0"/>
              </a:rPr>
              <a:t>0 </a:t>
            </a:r>
            <a:r>
              <a:rPr lang="cs-CZ" sz="2400" dirty="0" smtClean="0">
                <a:latin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Změnou </a:t>
            </a:r>
            <a:r>
              <a:rPr lang="cs-CZ" sz="2400" dirty="0">
                <a:latin typeface="Calibri" panose="020F0502020204030204" pitchFamily="34" charset="0"/>
              </a:rPr>
              <a:t>zesílení </a:t>
            </a:r>
            <a:r>
              <a:rPr lang="cs-CZ" sz="2400" i="1" dirty="0" smtClean="0">
                <a:latin typeface="Calibri" panose="020F0502020204030204" pitchFamily="34" charset="0"/>
              </a:rPr>
              <a:t>K</a:t>
            </a:r>
            <a:r>
              <a:rPr lang="cs-CZ" sz="2400" i="1" baseline="-25000" dirty="0" smtClean="0">
                <a:latin typeface="Calibri" panose="020F0502020204030204" pitchFamily="34" charset="0"/>
              </a:rPr>
              <a:t>R</a:t>
            </a:r>
            <a:r>
              <a:rPr lang="cs-CZ" sz="2400" dirty="0" smtClean="0">
                <a:latin typeface="Calibri" panose="020F0502020204030204" pitchFamily="34" charset="0"/>
              </a:rPr>
              <a:t>, ovlivňujeme vlastnosti regulátoru: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citlivost regulátoru 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trvalou regulační odchylku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Calibri" panose="020F0502020204030204" pitchFamily="34" charset="0"/>
              </a:rPr>
              <a:t>stabilitu regulátoru </a:t>
            </a: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000" b="1" i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000" b="1" i="1" dirty="0">
                <a:solidFill>
                  <a:srgbClr val="663300"/>
                </a:solidFill>
                <a:latin typeface="Calibri" panose="020F0502020204030204" pitchFamily="34" charset="0"/>
              </a:rPr>
              <a:t>	</a:t>
            </a:r>
            <a:r>
              <a:rPr lang="cs-CZ" sz="2000" b="1" i="1" dirty="0" smtClean="0">
                <a:solidFill>
                  <a:srgbClr val="663300"/>
                </a:solidFill>
                <a:latin typeface="Calibri" panose="020F0502020204030204" pitchFamily="34" charset="0"/>
              </a:rPr>
              <a:t>	</a:t>
            </a: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134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22995" y="1690737"/>
            <a:ext cx="6253931" cy="4293604"/>
          </a:xfrm>
        </p:spPr>
        <p:txBody>
          <a:bodyPr/>
          <a:lstStyle/>
          <a:p>
            <a:pPr algn="just"/>
            <a:r>
              <a:rPr lang="cs-CZ" sz="2400" i="1" dirty="0" smtClean="0">
                <a:latin typeface="Calibri" panose="020F0502020204030204" pitchFamily="34" charset="0"/>
              </a:rPr>
              <a:t>velké </a:t>
            </a:r>
            <a:r>
              <a:rPr lang="cs-CZ" sz="2400" i="1" dirty="0">
                <a:latin typeface="Calibri" panose="020F0502020204030204" pitchFamily="34" charset="0"/>
              </a:rPr>
              <a:t>zesílení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</a:p>
          <a:p>
            <a:pPr lvl="1" algn="just"/>
            <a:r>
              <a:rPr lang="cs-CZ" sz="2400" dirty="0" smtClean="0">
                <a:latin typeface="Calibri" panose="020F0502020204030204" pitchFamily="34" charset="0"/>
              </a:rPr>
              <a:t>regulátor </a:t>
            </a:r>
            <a:r>
              <a:rPr lang="cs-CZ" sz="2400" dirty="0">
                <a:latin typeface="Calibri" panose="020F0502020204030204" pitchFamily="34" charset="0"/>
              </a:rPr>
              <a:t>je citlivější (rychleji reaguje</a:t>
            </a:r>
            <a:r>
              <a:rPr lang="cs-CZ" sz="2400" dirty="0" smtClean="0">
                <a:latin typeface="Calibri" panose="020F0502020204030204" pitchFamily="34" charset="0"/>
              </a:rPr>
              <a:t>)</a:t>
            </a:r>
          </a:p>
          <a:p>
            <a:pPr lvl="1" algn="just"/>
            <a:r>
              <a:rPr lang="cs-CZ" sz="2400" dirty="0" smtClean="0">
                <a:latin typeface="Calibri" panose="020F0502020204030204" pitchFamily="34" charset="0"/>
              </a:rPr>
              <a:t>regulační </a:t>
            </a:r>
            <a:r>
              <a:rPr lang="cs-CZ" sz="2400" dirty="0">
                <a:latin typeface="Calibri" panose="020F0502020204030204" pitchFamily="34" charset="0"/>
              </a:rPr>
              <a:t>odchylka je </a:t>
            </a:r>
            <a:r>
              <a:rPr lang="cs-CZ" sz="2400" dirty="0" smtClean="0">
                <a:latin typeface="Calibri" panose="020F0502020204030204" pitchFamily="34" charset="0"/>
              </a:rPr>
              <a:t>malá</a:t>
            </a:r>
          </a:p>
          <a:p>
            <a:pPr lvl="1" algn="just"/>
            <a:r>
              <a:rPr lang="cs-CZ" sz="2400" dirty="0" smtClean="0">
                <a:latin typeface="Calibri" panose="020F0502020204030204" pitchFamily="34" charset="0"/>
              </a:rPr>
              <a:t>zhoršuje </a:t>
            </a:r>
            <a:r>
              <a:rPr lang="cs-CZ" sz="2400" dirty="0">
                <a:latin typeface="Calibri" panose="020F0502020204030204" pitchFamily="34" charset="0"/>
              </a:rPr>
              <a:t>se stabilita </a:t>
            </a:r>
            <a:r>
              <a:rPr lang="cs-CZ" sz="2400" dirty="0" smtClean="0">
                <a:latin typeface="Calibri" panose="020F0502020204030204" pitchFamily="34" charset="0"/>
              </a:rPr>
              <a:t>regulátoru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Nestabilita regulátoru  vzniká při velkém zesílení regulátoru, kdy při relativně malých změnách regulované veličiny, dochází k velkým změnám výstupní (</a:t>
            </a:r>
            <a:r>
              <a:rPr lang="cs-CZ" sz="2400" dirty="0">
                <a:latin typeface="Calibri" panose="020F0502020204030204" pitchFamily="34" charset="0"/>
              </a:rPr>
              <a:t>akční) </a:t>
            </a:r>
            <a:r>
              <a:rPr lang="cs-CZ" sz="2400" dirty="0" smtClean="0">
                <a:latin typeface="Calibri" panose="020F0502020204030204" pitchFamily="34" charset="0"/>
              </a:rPr>
              <a:t>veličiny regulátoru.</a:t>
            </a: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To způsobuje nestabilitu regulačního obvodu.</a:t>
            </a: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000" b="1" i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000" b="1" i="1" dirty="0">
                <a:solidFill>
                  <a:srgbClr val="663300"/>
                </a:solidFill>
                <a:latin typeface="Calibri" panose="020F0502020204030204" pitchFamily="34" charset="0"/>
              </a:rPr>
              <a:t>	</a:t>
            </a:r>
            <a:r>
              <a:rPr lang="cs-CZ" sz="2000" b="1" i="1" dirty="0" smtClean="0">
                <a:solidFill>
                  <a:srgbClr val="663300"/>
                </a:solidFill>
                <a:latin typeface="Calibri" panose="020F0502020204030204" pitchFamily="34" charset="0"/>
              </a:rPr>
              <a:t>	</a:t>
            </a: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89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2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2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38223" y="1754111"/>
            <a:ext cx="6867554" cy="4547102"/>
          </a:xfrm>
        </p:spPr>
        <p:txBody>
          <a:bodyPr/>
          <a:lstStyle/>
          <a:p>
            <a:pPr algn="just"/>
            <a:r>
              <a:rPr lang="cs-CZ" sz="2400" i="1" dirty="0" smtClean="0">
                <a:latin typeface="Calibri" panose="020F0502020204030204" pitchFamily="34" charset="0"/>
              </a:rPr>
              <a:t>malé zesílení</a:t>
            </a:r>
            <a:r>
              <a:rPr lang="cs-CZ" sz="2400" dirty="0" smtClean="0">
                <a:latin typeface="Calibri" panose="020F0502020204030204" pitchFamily="34" charset="0"/>
              </a:rPr>
              <a:t> </a:t>
            </a:r>
          </a:p>
          <a:p>
            <a:pPr lvl="1" algn="just"/>
            <a:r>
              <a:rPr lang="cs-CZ" sz="2400" dirty="0">
                <a:latin typeface="Calibri" panose="020F0502020204030204" pitchFamily="34" charset="0"/>
              </a:rPr>
              <a:t>stabilita regulátoru </a:t>
            </a:r>
            <a:r>
              <a:rPr lang="cs-CZ" sz="2400" dirty="0" smtClean="0">
                <a:latin typeface="Calibri" panose="020F0502020204030204" pitchFamily="34" charset="0"/>
              </a:rPr>
              <a:t>je větší</a:t>
            </a:r>
          </a:p>
          <a:p>
            <a:pPr lvl="1" algn="just"/>
            <a:r>
              <a:rPr lang="cs-CZ" sz="2400" dirty="0" smtClean="0">
                <a:latin typeface="Calibri" panose="020F0502020204030204" pitchFamily="34" charset="0"/>
              </a:rPr>
              <a:t>rychlost </a:t>
            </a:r>
            <a:r>
              <a:rPr lang="cs-CZ" sz="2400" dirty="0">
                <a:latin typeface="Calibri" panose="020F0502020204030204" pitchFamily="34" charset="0"/>
              </a:rPr>
              <a:t>reakce (citlivost) se </a:t>
            </a:r>
            <a:r>
              <a:rPr lang="cs-CZ" sz="2400" dirty="0" smtClean="0">
                <a:latin typeface="Calibri" panose="020F0502020204030204" pitchFamily="34" charset="0"/>
              </a:rPr>
              <a:t>zmenšuje</a:t>
            </a:r>
          </a:p>
          <a:p>
            <a:pPr lvl="1" algn="just"/>
            <a:r>
              <a:rPr lang="cs-CZ" sz="2400" dirty="0" smtClean="0">
                <a:latin typeface="Calibri" panose="020F0502020204030204" pitchFamily="34" charset="0"/>
              </a:rPr>
              <a:t>regulační </a:t>
            </a:r>
            <a:r>
              <a:rPr lang="cs-CZ" sz="2400" dirty="0">
                <a:latin typeface="Calibri" panose="020F0502020204030204" pitchFamily="34" charset="0"/>
              </a:rPr>
              <a:t>odchylka je </a:t>
            </a:r>
            <a:r>
              <a:rPr lang="cs-CZ" sz="2400" dirty="0" smtClean="0">
                <a:latin typeface="Calibri" panose="020F0502020204030204" pitchFamily="34" charset="0"/>
              </a:rPr>
              <a:t>větší</a:t>
            </a:r>
          </a:p>
          <a:p>
            <a:pPr marL="5715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5715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Při nastavování </a:t>
            </a:r>
            <a:r>
              <a:rPr lang="cs-CZ" sz="2400" i="1" dirty="0" smtClean="0">
                <a:latin typeface="Calibri" panose="020F0502020204030204" pitchFamily="34" charset="0"/>
              </a:rPr>
              <a:t>K</a:t>
            </a:r>
            <a:r>
              <a:rPr lang="cs-CZ" sz="2400" i="1" baseline="-25000" dirty="0" smtClean="0">
                <a:latin typeface="Calibri" panose="020F0502020204030204" pitchFamily="34" charset="0"/>
              </a:rPr>
              <a:t>R</a:t>
            </a:r>
            <a:r>
              <a:rPr lang="cs-CZ" sz="2400" i="1" dirty="0" smtClean="0">
                <a:latin typeface="Calibri" panose="020F0502020204030204" pitchFamily="34" charset="0"/>
              </a:rPr>
              <a:t> </a:t>
            </a:r>
            <a:r>
              <a:rPr lang="cs-CZ" sz="2400" dirty="0" smtClean="0">
                <a:latin typeface="Calibri" panose="020F0502020204030204" pitchFamily="34" charset="0"/>
              </a:rPr>
              <a:t>musíme tedy vždy volit </a:t>
            </a:r>
            <a:r>
              <a:rPr lang="cs-CZ" sz="2400" b="1" i="1" dirty="0" smtClean="0">
                <a:latin typeface="Calibri" panose="020F0502020204030204" pitchFamily="34" charset="0"/>
              </a:rPr>
              <a:t>kompromis</a:t>
            </a:r>
            <a:r>
              <a:rPr lang="cs-CZ" sz="2400" dirty="0" smtClean="0">
                <a:latin typeface="Calibri" panose="020F0502020204030204" pitchFamily="34" charset="0"/>
              </a:rPr>
              <a:t> mezi těmito protichůdnými hledisky –  regulátor musí být citlivý, ale zároveň také stabilní. </a:t>
            </a: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121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0238" y="1645470"/>
            <a:ext cx="6523523" cy="4528993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Při </a:t>
            </a:r>
            <a:r>
              <a:rPr lang="cs-CZ" sz="2400" dirty="0">
                <a:latin typeface="Calibri" panose="020F0502020204030204" pitchFamily="34" charset="0"/>
              </a:rPr>
              <a:t>příliš </a:t>
            </a:r>
            <a:r>
              <a:rPr lang="cs-CZ" sz="2400" dirty="0" smtClean="0">
                <a:latin typeface="Calibri" panose="020F0502020204030204" pitchFamily="34" charset="0"/>
              </a:rPr>
              <a:t>velkém zesílení </a:t>
            </a:r>
            <a:r>
              <a:rPr lang="cs-CZ" sz="2400" i="1" dirty="0">
                <a:latin typeface="Calibri" panose="020F0502020204030204" pitchFamily="34" charset="0"/>
              </a:rPr>
              <a:t>K</a:t>
            </a:r>
            <a:r>
              <a:rPr lang="cs-CZ" sz="2400" i="1" baseline="-25000" dirty="0">
                <a:latin typeface="Calibri" panose="020F0502020204030204" pitchFamily="34" charset="0"/>
              </a:rPr>
              <a:t>R</a:t>
            </a:r>
            <a:r>
              <a:rPr lang="cs-CZ" sz="2400" dirty="0">
                <a:latin typeface="Calibri" panose="020F0502020204030204" pitchFamily="34" charset="0"/>
              </a:rPr>
              <a:t> může dojít k </a:t>
            </a:r>
            <a:r>
              <a:rPr lang="cs-CZ" sz="2400" dirty="0" smtClean="0">
                <a:latin typeface="Calibri" panose="020F0502020204030204" pitchFamily="34" charset="0"/>
              </a:rPr>
              <a:t>nestabilitě regulačního obvodu (pochodu).</a:t>
            </a:r>
          </a:p>
          <a:p>
            <a:pPr marL="0" indent="0" algn="just">
              <a:buNone/>
            </a:pPr>
            <a:r>
              <a:rPr lang="cs-CZ" sz="1000" dirty="0" smtClean="0">
                <a:latin typeface="Calibri" panose="020F0502020204030204" pitchFamily="34" charset="0"/>
              </a:rPr>
              <a:t>    </a:t>
            </a:r>
          </a:p>
          <a:p>
            <a:pPr marL="0" indent="0" algn="just">
              <a:buNone/>
            </a:pPr>
            <a:r>
              <a:rPr lang="cs-CZ" sz="2400" b="1" i="1" dirty="0" smtClean="0">
                <a:latin typeface="Calibri" panose="020F0502020204030204" pitchFamily="34" charset="0"/>
              </a:rPr>
              <a:t>Nestabilita regulačního obvodu </a:t>
            </a:r>
            <a:r>
              <a:rPr lang="cs-CZ" sz="2400" dirty="0" smtClean="0">
                <a:latin typeface="Calibri" panose="020F0502020204030204" pitchFamily="34" charset="0"/>
              </a:rPr>
              <a:t>znamená, že regulovaná </a:t>
            </a:r>
            <a:r>
              <a:rPr lang="cs-CZ" sz="2400" dirty="0">
                <a:latin typeface="Calibri" panose="020F0502020204030204" pitchFamily="34" charset="0"/>
              </a:rPr>
              <a:t>veličina kolísá okolo žádané hodnoty a amplituda </a:t>
            </a:r>
            <a:r>
              <a:rPr lang="cs-CZ" sz="2400" dirty="0" smtClean="0">
                <a:latin typeface="Calibri" panose="020F0502020204030204" pitchFamily="34" charset="0"/>
              </a:rPr>
              <a:t>kmitů (rozkmit) </a:t>
            </a:r>
            <a:r>
              <a:rPr lang="cs-CZ" sz="2400" dirty="0">
                <a:latin typeface="Calibri" panose="020F0502020204030204" pitchFamily="34" charset="0"/>
              </a:rPr>
              <a:t>se neustále </a:t>
            </a:r>
            <a:r>
              <a:rPr lang="cs-CZ" sz="2400" dirty="0" smtClean="0">
                <a:latin typeface="Calibri" panose="020F0502020204030204" pitchFamily="34" charset="0"/>
              </a:rPr>
              <a:t>zvětšuje </a:t>
            </a:r>
            <a:r>
              <a:rPr lang="cs-CZ" sz="2400" dirty="0">
                <a:latin typeface="Calibri" panose="020F0502020204030204" pitchFamily="34" charset="0"/>
              </a:rPr>
              <a:t>– regulátor přestává plnit svou </a:t>
            </a:r>
            <a:r>
              <a:rPr lang="cs-CZ" sz="2400" dirty="0" smtClean="0">
                <a:latin typeface="Calibri" panose="020F0502020204030204" pitchFamily="34" charset="0"/>
              </a:rPr>
              <a:t>funkci.</a:t>
            </a:r>
          </a:p>
          <a:p>
            <a:pPr marL="0" indent="0" algn="just">
              <a:buNone/>
            </a:pPr>
            <a:r>
              <a:rPr lang="cs-CZ" sz="1000" dirty="0" smtClean="0">
                <a:latin typeface="Calibri" panose="020F0502020204030204" pitchFamily="34" charset="0"/>
              </a:rPr>
              <a:t>    </a:t>
            </a:r>
          </a:p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Zesílení je v praxi často nahrazováno pásmem proporcionality </a:t>
            </a:r>
            <a:r>
              <a:rPr lang="cs-CZ" sz="2400" i="1" dirty="0" smtClean="0">
                <a:latin typeface="Calibri" panose="020F0502020204030204" pitchFamily="34" charset="0"/>
              </a:rPr>
              <a:t>pp</a:t>
            </a:r>
            <a:r>
              <a:rPr lang="cs-CZ" sz="2400" dirty="0" smtClean="0">
                <a:latin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cs-CZ" sz="1000" dirty="0" smtClean="0">
                <a:latin typeface="Calibri" panose="020F0502020204030204" pitchFamily="34" charset="0"/>
              </a:rPr>
              <a:t>   </a:t>
            </a:r>
            <a:endParaRPr lang="cs-CZ" sz="10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					[%]</a:t>
            </a:r>
            <a:endParaRPr lang="cs-CZ" sz="24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7063180"/>
              </p:ext>
            </p:extLst>
          </p:nvPr>
        </p:nvGraphicFramePr>
        <p:xfrm>
          <a:off x="4037846" y="5133316"/>
          <a:ext cx="1831378" cy="968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Rovnice" r:id="rId4" imgW="825500" imgH="431800" progId="Equation.3">
                  <p:embed/>
                </p:oleObj>
              </mc:Choice>
              <mc:Fallback>
                <p:oleObj name="Rovnice" r:id="rId4" imgW="825500" imgH="431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7846" y="5133316"/>
                        <a:ext cx="1831378" cy="9687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434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7707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7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7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7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7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7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7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7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7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1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0238" y="1582096"/>
            <a:ext cx="6523523" cy="4755330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i="1" u="sng" dirty="0">
                <a:latin typeface="Calibri" panose="020F0502020204030204" pitchFamily="34" charset="0"/>
              </a:rPr>
              <a:t>Pásmo proporcionality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je </a:t>
            </a:r>
            <a:r>
              <a:rPr lang="cs-CZ" sz="2400" dirty="0">
                <a:latin typeface="Calibri" panose="020F0502020204030204" pitchFamily="34" charset="0"/>
              </a:rPr>
              <a:t>rozsah, ve kterém se musí změnit regulovaná veličina, aby se regulační orgán přestavil z jedné krajní polohy do krajní polohy druhé.</a:t>
            </a: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 smtClean="0">
                <a:latin typeface="Calibri" panose="020F0502020204030204" pitchFamily="34" charset="0"/>
              </a:rPr>
              <a:t>  Větší  </a:t>
            </a:r>
            <a:r>
              <a:rPr lang="cs-CZ" sz="2400" i="1" dirty="0">
                <a:latin typeface="Calibri" panose="020F0502020204030204" pitchFamily="34" charset="0"/>
              </a:rPr>
              <a:t>pp</a:t>
            </a:r>
            <a:r>
              <a:rPr lang="cs-CZ" sz="2400" dirty="0">
                <a:latin typeface="Calibri" panose="020F0502020204030204" pitchFamily="34" charset="0"/>
              </a:rPr>
              <a:t>  </a:t>
            </a:r>
            <a:r>
              <a:rPr lang="cs-CZ" sz="2400" dirty="0">
                <a:latin typeface="Calibri" panose="020F0502020204030204" pitchFamily="34" charset="0"/>
                <a:sym typeface="Symbol"/>
              </a:rPr>
              <a:t></a:t>
            </a:r>
            <a:r>
              <a:rPr lang="cs-CZ" sz="2400" dirty="0">
                <a:latin typeface="Calibri" panose="020F0502020204030204" pitchFamily="34" charset="0"/>
              </a:rPr>
              <a:t>  menší  zesílení regulátoru a naopak.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618" y="3356965"/>
            <a:ext cx="4557406" cy="2355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693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3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37420" y="1760090"/>
            <a:ext cx="5869160" cy="4523016"/>
          </a:xfrm>
        </p:spPr>
        <p:txBody>
          <a:bodyPr/>
          <a:lstStyle/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Diferenciální rovnice: 	 </a:t>
            </a:r>
            <a:r>
              <a:rPr lang="cs-CZ" sz="2400" i="1" dirty="0">
                <a:latin typeface="Calibri" panose="020F0502020204030204" pitchFamily="34" charset="0"/>
              </a:rPr>
              <a:t>T</a:t>
            </a:r>
            <a:r>
              <a:rPr lang="cs-CZ" sz="2400" i="1" baseline="-25000" dirty="0">
                <a:latin typeface="Calibri" panose="020F0502020204030204" pitchFamily="34" charset="0"/>
              </a:rPr>
              <a:t>1</a:t>
            </a:r>
            <a:r>
              <a:rPr lang="cs-CZ" sz="2400" i="1" dirty="0">
                <a:latin typeface="Calibri" panose="020F0502020204030204" pitchFamily="34" charset="0"/>
              </a:rPr>
              <a:t> . y´(t) + y(t) = r</a:t>
            </a:r>
            <a:r>
              <a:rPr lang="cs-CZ" sz="2400" i="1" baseline="-25000" dirty="0">
                <a:latin typeface="Calibri" panose="020F0502020204030204" pitchFamily="34" charset="0"/>
              </a:rPr>
              <a:t>0  </a:t>
            </a:r>
            <a:r>
              <a:rPr lang="cs-CZ" sz="2400" i="1" dirty="0">
                <a:latin typeface="Calibri" panose="020F0502020204030204" pitchFamily="34" charset="0"/>
              </a:rPr>
              <a:t>. x(t</a:t>
            </a:r>
            <a:r>
              <a:rPr lang="cs-CZ" sz="2400" i="1" dirty="0" smtClean="0">
                <a:latin typeface="Calibri" panose="020F050202020403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cs-CZ" sz="1600" i="1" dirty="0" smtClean="0">
                <a:latin typeface="Calibri" panose="020F0502020204030204" pitchFamily="34" charset="0"/>
              </a:rPr>
              <a:t>   </a:t>
            </a:r>
            <a:r>
              <a:rPr lang="cs-CZ" sz="1600" i="1" dirty="0">
                <a:latin typeface="Calibri" panose="020F0502020204030204" pitchFamily="34" charset="0"/>
              </a:rPr>
              <a:t>	</a:t>
            </a:r>
            <a:endParaRPr lang="cs-CZ" sz="1600" i="1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cs-CZ" sz="2400" dirty="0">
                <a:latin typeface="Calibri" panose="020F0502020204030204" pitchFamily="34" charset="0"/>
              </a:rPr>
              <a:t>Přenos: </a:t>
            </a: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cs-CZ" sz="2400" dirty="0" smtClean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endParaRPr lang="cs-CZ" sz="2000" b="1" i="1" dirty="0" smtClean="0">
              <a:solidFill>
                <a:srgbClr val="66330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cs-CZ" sz="2000" b="1" i="1" dirty="0" smtClean="0">
                <a:solidFill>
                  <a:srgbClr val="663300"/>
                </a:solidFill>
                <a:latin typeface="Calibri" panose="020F0502020204030204" pitchFamily="34" charset="0"/>
              </a:rPr>
              <a:t>Přechodová </a:t>
            </a:r>
            <a:r>
              <a:rPr lang="cs-CZ" sz="2000" b="1" i="1" dirty="0">
                <a:solidFill>
                  <a:srgbClr val="663300"/>
                </a:solidFill>
                <a:latin typeface="Calibri" panose="020F0502020204030204" pitchFamily="34" charset="0"/>
              </a:rPr>
              <a:t>charakteristika</a:t>
            </a:r>
            <a:endParaRPr lang="cs-CZ" sz="2000" dirty="0">
              <a:latin typeface="Calibri" panose="020F0502020204030204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4317" y="588474"/>
            <a:ext cx="6835366" cy="597529"/>
          </a:xfr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b="1" i="1" dirty="0" smtClean="0">
                <a:latin typeface="Calibri" panose="020F0502020204030204" pitchFamily="34" charset="0"/>
              </a:rPr>
              <a:t>PROPORCIONÁLNÍ REGULÁTOR (P-regulátor)</a:t>
            </a:r>
            <a:endParaRPr lang="cs-CZ" sz="2800" b="1" u="sng" dirty="0">
              <a:latin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617310" y="1220724"/>
            <a:ext cx="27192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u="sng" dirty="0">
                <a:latin typeface="Calibri" panose="020F0502020204030204" pitchFamily="34" charset="0"/>
              </a:rPr>
              <a:t>Reálný P - regulátor</a:t>
            </a:r>
            <a:r>
              <a:rPr lang="cs-CZ" sz="24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757921"/>
              </p:ext>
            </p:extLst>
          </p:nvPr>
        </p:nvGraphicFramePr>
        <p:xfrm>
          <a:off x="3786415" y="2381061"/>
          <a:ext cx="3671158" cy="823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Rovnice" r:id="rId4" imgW="1981200" imgH="444500" progId="Equation.3">
                  <p:embed/>
                </p:oleObj>
              </mc:Choice>
              <mc:Fallback>
                <p:oleObj name="Rovnice" r:id="rId4" imgW="1981200" imgH="4445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415" y="2381061"/>
                        <a:ext cx="3671158" cy="8238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123" y="3358833"/>
            <a:ext cx="3143751" cy="2497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799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688" y="1039012"/>
            <a:ext cx="7772400" cy="653987"/>
          </a:xfrm>
        </p:spPr>
        <p:txBody>
          <a:bodyPr/>
          <a:lstStyle/>
          <a:p>
            <a:pPr algn="ctr"/>
            <a:r>
              <a:rPr lang="cs-CZ" sz="3200" cap="none" dirty="0" smtClean="0"/>
              <a:t>Souhrn učiva</a:t>
            </a:r>
            <a:endParaRPr lang="cs-CZ" sz="3200" cap="none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03666" y="1828800"/>
            <a:ext cx="6818116" cy="3802455"/>
          </a:xfrm>
        </p:spPr>
        <p:txBody>
          <a:bodyPr/>
          <a:lstStyle/>
          <a:p>
            <a:pPr lvl="0"/>
            <a:r>
              <a:rPr lang="cs-CZ" sz="2400" b="1" dirty="0" smtClean="0">
                <a:latin typeface="Calibri" panose="020F0502020204030204" pitchFamily="34" charset="0"/>
              </a:rPr>
              <a:t>Kontrolní otázky: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cs-CZ" sz="2400" i="1" dirty="0" smtClean="0">
                <a:latin typeface="Calibri" panose="020F0502020204030204" pitchFamily="34" charset="0"/>
              </a:rPr>
              <a:t>Jak vytvoříme proporcionální regulátor?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cs-CZ" sz="2400" i="1" dirty="0" smtClean="0">
                <a:latin typeface="Calibri" panose="020F0502020204030204" pitchFamily="34" charset="0"/>
              </a:rPr>
              <a:t>Jaké jsou charakteristické vlastnosti P-regulátoru?</a:t>
            </a:r>
            <a:endParaRPr lang="cs-CZ" sz="2400" dirty="0">
              <a:latin typeface="Calibri" panose="020F0502020204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cs-CZ" sz="2400" i="1" dirty="0" smtClean="0">
                <a:latin typeface="Calibri" panose="020F0502020204030204" pitchFamily="34" charset="0"/>
              </a:rPr>
              <a:t>Co vše ovlivňuje změna zesílení regulátoru a jak se provádí?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400" i="1" dirty="0" smtClean="0">
                <a:latin typeface="Calibri" panose="020F0502020204030204" pitchFamily="34" charset="0"/>
              </a:rPr>
              <a:t>Jak může vzniknout nestabilita regulátoru a jak se projevuje?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400" i="1" dirty="0" smtClean="0">
                <a:latin typeface="Calibri" panose="020F0502020204030204" pitchFamily="34" charset="0"/>
              </a:rPr>
              <a:t>Co to je pásmo proporcionality a jaký vliv má jeho velikost na vlastnosti regulátoru?</a:t>
            </a:r>
          </a:p>
        </p:txBody>
      </p:sp>
    </p:spTree>
    <p:extLst>
      <p:ext uri="{BB962C8B-B14F-4D97-AF65-F5344CB8AC3E}">
        <p14:creationId xmlns:p14="http://schemas.microsoft.com/office/powerpoint/2010/main" val="3303713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8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8F4639E-68AB-49AB-96BC-90548363AADD}" type="slidenum">
              <a:rPr lang="cs-CZ" altLang="cs-CZ" sz="1400" smtClean="0"/>
              <a:pPr algn="r"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cs-CZ" altLang="cs-CZ" sz="1400" smtClean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 eaLnBrk="1" hangingPunct="1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ovéPole 9"/>
          <p:cNvSpPr txBox="1">
            <a:spLocks noChangeArrowheads="1"/>
          </p:cNvSpPr>
          <p:nvPr/>
        </p:nvSpPr>
        <p:spPr bwMode="auto">
          <a:xfrm>
            <a:off x="3054350" y="2510399"/>
            <a:ext cx="3035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 dirty="0"/>
              <a:t>Použité zdroje</a:t>
            </a:r>
          </a:p>
        </p:txBody>
      </p:sp>
      <p:sp>
        <p:nvSpPr>
          <p:cNvPr id="2" name="Obdélník 1"/>
          <p:cNvSpPr/>
          <p:nvPr/>
        </p:nvSpPr>
        <p:spPr>
          <a:xfrm>
            <a:off x="2933322" y="3237080"/>
            <a:ext cx="3675707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cs-CZ" altLang="cs-CZ" sz="2800" b="1" dirty="0">
                <a:latin typeface="Calibri" panose="020F0502020204030204" pitchFamily="34" charset="0"/>
              </a:rPr>
              <a:t>Text i </a:t>
            </a:r>
            <a:r>
              <a:rPr lang="cs-CZ" altLang="cs-CZ" sz="2800" b="1" dirty="0" smtClean="0">
                <a:latin typeface="Calibri" panose="020F0502020204030204" pitchFamily="34" charset="0"/>
              </a:rPr>
              <a:t>obrázky vlastní </a:t>
            </a:r>
          </a:p>
        </p:txBody>
      </p:sp>
    </p:spTree>
    <p:extLst>
      <p:ext uri="{BB962C8B-B14F-4D97-AF65-F5344CB8AC3E}">
        <p14:creationId xmlns:p14="http://schemas.microsoft.com/office/powerpoint/2010/main" val="2868020789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7300</TotalTime>
  <Words>422</Words>
  <Application>Microsoft Office PowerPoint</Application>
  <PresentationFormat>Předvádění na obrazovce (4:3)</PresentationFormat>
  <Paragraphs>145</Paragraphs>
  <Slides>13</Slides>
  <Notes>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Výchozí návrh</vt:lpstr>
      <vt:lpstr>Rovnice</vt:lpstr>
      <vt:lpstr>STŘEDNÍ ŠKOLA STAVEBNÍ A TECHNICKÁ Ústí nad Labem, Čelakovského 5, příspěvková organizace Páteřní škola Ústeckého kraje</vt:lpstr>
      <vt:lpstr>MECHATRONIKA</vt:lpstr>
      <vt:lpstr>PROPORCIONÁLNÍ REGULÁTOR (P-regulátor)</vt:lpstr>
      <vt:lpstr>PROPORCIONÁLNÍ REGULÁTOR (P-regulátor)</vt:lpstr>
      <vt:lpstr>PROPORCIONÁLNÍ REGULÁTOR (P-regulátor)</vt:lpstr>
      <vt:lpstr>PROPORCIONÁLNÍ REGULÁTOR (P-regulátor)</vt:lpstr>
      <vt:lpstr>PROPORCIONÁLNÍ REGULÁTOR (P-regulátor)</vt:lpstr>
      <vt:lpstr>PROPORCIONÁLNÍ REGULÁTOR (P-regulátor)</vt:lpstr>
      <vt:lpstr>PROPORCIONÁLNÍ REGULÁTOR (P-regulátor)</vt:lpstr>
      <vt:lpstr>PROPORCIONÁLNÍ REGULÁTOR (P-regulátor)</vt:lpstr>
      <vt:lpstr>PROPORCIONÁLNÍ REGULÁTOR (P-regulátor)</vt:lpstr>
      <vt:lpstr>Souhrn učiva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ELEKTROTECHNIKY</dc:title>
  <dc:creator>Pepýk</dc:creator>
  <cp:lastModifiedBy>Josef Sýkora, Ing.</cp:lastModifiedBy>
  <cp:revision>291</cp:revision>
  <dcterms:created xsi:type="dcterms:W3CDTF">2006-12-09T22:12:50Z</dcterms:created>
  <dcterms:modified xsi:type="dcterms:W3CDTF">2014-01-30T10:47:32Z</dcterms:modified>
</cp:coreProperties>
</file>