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67" r:id="rId2"/>
    <p:sldId id="268" r:id="rId3"/>
    <p:sldId id="318" r:id="rId4"/>
    <p:sldId id="319" r:id="rId5"/>
    <p:sldId id="320" r:id="rId6"/>
    <p:sldId id="321" r:id="rId7"/>
    <p:sldId id="322" r:id="rId8"/>
    <p:sldId id="323" r:id="rId9"/>
    <p:sldId id="274" r:id="rId10"/>
    <p:sldId id="294" r:id="rId11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1" d="100"/>
          <a:sy n="91" d="100"/>
        </p:scale>
        <p:origin x="-1210" y="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5" Type="http://schemas.openxmlformats.org/officeDocument/2006/relationships/oleObject" Target="../embeddings/oleObject1.bin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8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10.png"/><Relationship Id="rId4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2253463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Regulátory integrační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Regulátor, zesilovač, zpětná vazba, přenos, časová konstanta, RC člen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3. ročník, žáci 17 – 18 let, obor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Regulátory </a:t>
            </a:r>
            <a:r>
              <a:rPr lang="cs-CZ" altLang="cs-CZ" sz="2400" b="1" dirty="0"/>
              <a:t>integrační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smtClean="0"/>
              <a:t>VY_32_INOVACE_37_746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06299" y="2447009"/>
            <a:ext cx="8337550" cy="264475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Regulátory</a:t>
            </a:r>
          </a:p>
          <a:p>
            <a:pPr eaLnBrk="1" hangingPunct="1">
              <a:defRPr/>
            </a:pPr>
            <a:r>
              <a:rPr lang="cs-CZ" altLang="cs-CZ" sz="66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integrační</a:t>
            </a:r>
            <a:endParaRPr lang="cs-CZ" altLang="cs-CZ" sz="6600" b="1" i="1" dirty="0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71099" y="1410078"/>
            <a:ext cx="6401801" cy="474627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Výstupní signál  se mění rychlostí, která je úměrná </a:t>
            </a:r>
            <a:r>
              <a:rPr lang="cs-CZ" sz="2400" dirty="0">
                <a:latin typeface="Calibri" panose="020F0502020204030204" pitchFamily="34" charset="0"/>
              </a:rPr>
              <a:t>velikosti vstupního signálu.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Reguluje </a:t>
            </a:r>
            <a:r>
              <a:rPr lang="cs-CZ" sz="2400" i="1" dirty="0" smtClean="0">
                <a:latin typeface="Calibri" panose="020F0502020204030204" pitchFamily="34" charset="0"/>
              </a:rPr>
              <a:t>bez trvalé regulační odchylky</a:t>
            </a:r>
            <a:r>
              <a:rPr lang="cs-CZ" sz="2400" dirty="0" smtClean="0">
                <a:latin typeface="Calibri" panose="020F0502020204030204" pitchFamily="34" charset="0"/>
              </a:rPr>
              <a:t> – lze jím dosáhnout </a:t>
            </a:r>
            <a:r>
              <a:rPr lang="cs-CZ" sz="2400" i="1" dirty="0" smtClean="0">
                <a:latin typeface="Calibri" panose="020F0502020204030204" pitchFamily="34" charset="0"/>
              </a:rPr>
              <a:t>vysoké přesnosti</a:t>
            </a:r>
            <a:r>
              <a:rPr lang="cs-CZ" sz="2400" dirty="0" smtClean="0">
                <a:latin typeface="Calibri" panose="020F0502020204030204" pitchFamily="34" charset="0"/>
              </a:rPr>
              <a:t> regulace. 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b="1" i="1" dirty="0" smtClean="0">
              <a:solidFill>
                <a:srgbClr val="663300"/>
              </a:solidFill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b="1" i="1" dirty="0">
                <a:solidFill>
                  <a:srgbClr val="663300"/>
                </a:solidFill>
                <a:latin typeface="Calibri" panose="020F0502020204030204" pitchFamily="34" charset="0"/>
              </a:rPr>
              <a:t>	</a:t>
            </a:r>
            <a:r>
              <a:rPr lang="cs-CZ" sz="20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	Přechodová charakteristika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INTEGRAČNÍ REGULÁTOR (I-regulátor)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3323" y="3223034"/>
            <a:ext cx="3116272" cy="23629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1043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1635" y="1509667"/>
            <a:ext cx="6088664" cy="454710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Získáme ho, zavedeme-li v zesilovači </a:t>
            </a:r>
            <a:r>
              <a:rPr lang="cs-CZ" sz="2400" b="1" i="1" dirty="0" smtClean="0">
                <a:latin typeface="Calibri" panose="020F0502020204030204" pitchFamily="34" charset="0"/>
              </a:rPr>
              <a:t>pružnou zpětnou vazbu</a:t>
            </a:r>
            <a:r>
              <a:rPr lang="cs-CZ" sz="2400" dirty="0" smtClean="0">
                <a:latin typeface="Calibri" panose="020F0502020204030204" pitchFamily="34" charset="0"/>
              </a:rPr>
              <a:t>. Jedna součástka RC členu bývá proměnná – její změnou se nastavuje  časová integrační konstanta.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Vzhledem </a:t>
            </a:r>
            <a:r>
              <a:rPr lang="cs-CZ" sz="2400" dirty="0">
                <a:latin typeface="Calibri" panose="020F0502020204030204" pitchFamily="34" charset="0"/>
              </a:rPr>
              <a:t>k jeho </a:t>
            </a:r>
            <a:r>
              <a:rPr lang="cs-CZ" sz="2400" dirty="0" err="1">
                <a:latin typeface="Calibri" panose="020F0502020204030204" pitchFamily="34" charset="0"/>
              </a:rPr>
              <a:t>astatičnosti</a:t>
            </a:r>
            <a:r>
              <a:rPr lang="cs-CZ" sz="2400" dirty="0">
                <a:latin typeface="Calibri" panose="020F0502020204030204" pitchFamily="34" charset="0"/>
              </a:rPr>
              <a:t> není vhodný pro regulaci astatických RS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INTEGRAČNÍ REGULÁTOR (I-regulátor)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617" y="3093581"/>
            <a:ext cx="3682091" cy="1994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4508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8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8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7668" y="1786663"/>
            <a:ext cx="6088664" cy="434253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Je popsán diferenciální rovnicí </a:t>
            </a: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Rovnici můžeme psát také ve tvaru: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800" dirty="0" smtClean="0">
                <a:latin typeface="Calibri" panose="020F0502020204030204" pitchFamily="34" charset="0"/>
              </a:rPr>
              <a:t>    </a:t>
            </a:r>
          </a:p>
          <a:p>
            <a:pPr lvl="1"/>
            <a:r>
              <a:rPr lang="cs-CZ" sz="22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cs-CZ" sz="22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-1</a:t>
            </a:r>
            <a:r>
              <a:rPr lang="cs-CZ" sz="2200" dirty="0" smtClean="0">
                <a:latin typeface="Calibri" panose="020F0502020204030204" pitchFamily="34" charset="0"/>
              </a:rPr>
              <a:t>  </a:t>
            </a:r>
            <a:r>
              <a:rPr lang="cs-CZ" sz="2200" dirty="0">
                <a:latin typeface="Calibri" panose="020F0502020204030204" pitchFamily="34" charset="0"/>
              </a:rPr>
              <a:t>je integrační konstanta</a:t>
            </a:r>
          </a:p>
          <a:p>
            <a:pPr lvl="1"/>
            <a:r>
              <a:rPr lang="cs-CZ" sz="22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cs-CZ" sz="2200" i="1" baseline="-25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cs-CZ" sz="2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cs-CZ" sz="2200" dirty="0">
                <a:latin typeface="Calibri" panose="020F0502020204030204" pitchFamily="34" charset="0"/>
              </a:rPr>
              <a:t>je integrační časová konstanta</a:t>
            </a:r>
          </a:p>
          <a:p>
            <a:pPr marL="0" indent="0" algn="just">
              <a:buNone/>
            </a:pPr>
            <a:r>
              <a:rPr lang="cs-CZ" sz="1800" dirty="0" smtClean="0">
                <a:latin typeface="Calibri" panose="020F0502020204030204" pitchFamily="34" charset="0"/>
              </a:rPr>
              <a:t>  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Přenos regulátoru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INTEGRAČNÍ REGULÁTOR (I-regulátor)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429923" y="1324998"/>
            <a:ext cx="25173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u="sng" dirty="0">
                <a:latin typeface="Calibri" panose="020F0502020204030204" pitchFamily="34" charset="0"/>
              </a:rPr>
              <a:t>Ideální </a:t>
            </a:r>
            <a:r>
              <a:rPr lang="cs-CZ" sz="2400" b="1" i="1" u="sng" dirty="0" smtClean="0">
                <a:latin typeface="Calibri" panose="020F0502020204030204" pitchFamily="34" charset="0"/>
              </a:rPr>
              <a:t>I-regulátor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732" y="2254296"/>
            <a:ext cx="2570828" cy="613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3235" y="5104890"/>
            <a:ext cx="1411325" cy="8535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71745656"/>
              </p:ext>
            </p:extLst>
          </p:nvPr>
        </p:nvGraphicFramePr>
        <p:xfrm>
          <a:off x="2272224" y="3422209"/>
          <a:ext cx="4683954" cy="7967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6" name="Rovnice" r:id="rId5" imgW="2197100" imgH="431800" progId="Equation.3">
                  <p:embed/>
                </p:oleObj>
              </mc:Choice>
              <mc:Fallback>
                <p:oleObj name="Rovnice" r:id="rId5" imgW="2197100" imgH="431800" progId="Equation.3">
                  <p:embed/>
                  <p:pic>
                    <p:nvPicPr>
                      <p:cNvPr id="0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2224" y="3422209"/>
                        <a:ext cx="4683954" cy="79670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0" y="66357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266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31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31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1" presetClass="entr" presetSubtype="0" fill="hold" nodeType="with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163372" y="1330851"/>
            <a:ext cx="6912320" cy="1575311"/>
          </a:xfrm>
        </p:spPr>
        <p:txBody>
          <a:bodyPr/>
          <a:lstStyle/>
          <a:p>
            <a:pPr algn="just"/>
            <a:r>
              <a:rPr lang="cs-CZ" sz="2400" b="1" i="1" u="sng" dirty="0">
                <a:latin typeface="Calibri" panose="020F0502020204030204" pitchFamily="34" charset="0"/>
              </a:rPr>
              <a:t>Integrační časová konstanta</a:t>
            </a:r>
            <a:r>
              <a:rPr lang="cs-CZ" sz="2400" b="1" dirty="0">
                <a:latin typeface="Calibri" panose="020F0502020204030204" pitchFamily="34" charset="0"/>
              </a:rPr>
              <a:t> </a:t>
            </a:r>
            <a:endParaRPr lang="cs-CZ" sz="2400" b="1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je </a:t>
            </a:r>
            <a:r>
              <a:rPr lang="cs-CZ" sz="2400" dirty="0">
                <a:latin typeface="Calibri" panose="020F0502020204030204" pitchFamily="34" charset="0"/>
              </a:rPr>
              <a:t>doba, za kterou výstupní signál regulátoru dosáhne stejné hodnoty, jaké by dosáhl ihned, kdyby přenos regulátoru byl proporcionální s </a:t>
            </a:r>
            <a:r>
              <a:rPr lang="cs-CZ" sz="2400" i="1" dirty="0">
                <a:latin typeface="Calibri" panose="020F0502020204030204" pitchFamily="34" charset="0"/>
              </a:rPr>
              <a:t>pp = 100 %.</a:t>
            </a:r>
            <a:endParaRPr lang="cs-CZ" sz="2400" dirty="0">
              <a:latin typeface="Calibri" panose="020F0502020204030204" pitchFamily="34" charset="0"/>
            </a:endParaRPr>
          </a:p>
          <a:p>
            <a:pPr algn="just"/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181479" y="608029"/>
            <a:ext cx="6848946" cy="605135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2800" b="1" i="1" dirty="0" smtClean="0">
                <a:latin typeface="Calibri" panose="020F0502020204030204" pitchFamily="34" charset="0"/>
              </a:rPr>
              <a:t>INTEGRAČNÍ REGULÁTOR (I-regulátor)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769" y="3032908"/>
            <a:ext cx="3313977" cy="304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90229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3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48555" y="1874068"/>
            <a:ext cx="6219731" cy="166583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 definice a z grafického vyjádření plyne, že regulátor reguluje tím citlivěji a přesněji, čím je jeho časová integrační konstanta menší, zatímco stabilita se zmenšuje.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181479" y="608029"/>
            <a:ext cx="6848946" cy="605135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2800" b="1" i="1" dirty="0" smtClean="0">
                <a:latin typeface="Calibri" panose="020F0502020204030204" pitchFamily="34" charset="0"/>
              </a:rPr>
              <a:t>INTEGRAČNÍ REGULÁTOR (I-regulátor)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902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353492" y="5703685"/>
            <a:ext cx="6631663" cy="461725"/>
          </a:xfrm>
        </p:spPr>
        <p:txBody>
          <a:bodyPr/>
          <a:lstStyle/>
          <a:p>
            <a:pPr marL="0" indent="0" algn="ctr">
              <a:buNone/>
            </a:pPr>
            <a:r>
              <a:rPr lang="cs-CZ" sz="2400" b="1" i="1" dirty="0" smtClean="0">
                <a:solidFill>
                  <a:srgbClr val="663300"/>
                </a:solidFill>
                <a:latin typeface="Calibri" panose="020F0502020204030204" pitchFamily="34" charset="0"/>
              </a:rPr>
              <a:t>Přechodová </a:t>
            </a:r>
            <a:r>
              <a:rPr lang="cs-CZ" sz="2400" b="1" i="1" dirty="0">
                <a:solidFill>
                  <a:srgbClr val="663300"/>
                </a:solidFill>
                <a:latin typeface="Calibri" panose="020F0502020204030204" pitchFamily="34" charset="0"/>
              </a:rPr>
              <a:t>charakteristika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ctr">
              <a:buNone/>
            </a:pPr>
            <a:endParaRPr lang="cs-CZ" sz="2400" dirty="0"/>
          </a:p>
        </p:txBody>
      </p:sp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1181479" y="608029"/>
            <a:ext cx="6848946" cy="605135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/>
            <a:r>
              <a:rPr lang="cs-CZ" sz="2800" b="1" i="1" dirty="0" smtClean="0">
                <a:latin typeface="Calibri" panose="020F0502020204030204" pitchFamily="34" charset="0"/>
              </a:rPr>
              <a:t>INTEGRAČNÍ REGULÁTOR (I-regulátor)</a:t>
            </a:r>
            <a:endParaRPr lang="cs-CZ" sz="2800" b="1" u="sng" dirty="0">
              <a:latin typeface="Calibri" panose="020F0502020204030204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58319" y="1252568"/>
            <a:ext cx="25173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u="sng" dirty="0" smtClean="0">
                <a:latin typeface="Calibri" panose="020F0502020204030204" pitchFamily="34" charset="0"/>
              </a:rPr>
              <a:t>Reálný I-regulátor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36250042"/>
              </p:ext>
            </p:extLst>
          </p:nvPr>
        </p:nvGraphicFramePr>
        <p:xfrm>
          <a:off x="2199574" y="1757700"/>
          <a:ext cx="4916295" cy="153549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9" name="Rovnice" r:id="rId3" imgW="3086100" imgH="965200" progId="Equation.3">
                  <p:embed/>
                </p:oleObj>
              </mc:Choice>
              <mc:Fallback>
                <p:oleObj name="Rovnice" r:id="rId3" imgW="3086100" imgH="9652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99574" y="1757700"/>
                        <a:ext cx="4916295" cy="153549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0" y="18970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2" name="obrázek 20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5713" y="3293197"/>
            <a:ext cx="3124018" cy="238332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354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1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6" presetClass="entr" presetSubtype="16" fill="hold" nodeType="with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688" y="103901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03666" y="1828800"/>
            <a:ext cx="6818116" cy="2136618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 vytvoříme integrační regulátor?</a:t>
            </a:r>
          </a:p>
          <a:p>
            <a:pPr marL="457200" lvl="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Jaké jsou charakteristické vlastnosti I-regulátoru?</a:t>
            </a:r>
            <a:endParaRPr lang="cs-CZ" sz="2400" dirty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Co to je časová integrační konstanta a jaký vliv má její hodnota na vlastnosti regulátoru?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10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2510399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933322" y="3237080"/>
            <a:ext cx="3675707" cy="6718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i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obrázky vlastní </a:t>
            </a: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7678</TotalTime>
  <Words>342</Words>
  <Application>Microsoft Office PowerPoint</Application>
  <PresentationFormat>Předvádění na obrazovce (4:3)</PresentationFormat>
  <Paragraphs>88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MECHATRONIKA</vt:lpstr>
      <vt:lpstr>INTEGRAČNÍ REGULÁTOR (I-regulátor)</vt:lpstr>
      <vt:lpstr>INTEGRAČNÍ REGULÁTOR (I-regulátor)</vt:lpstr>
      <vt:lpstr>INTEGRAČNÍ REGULÁTOR (I-regulátor)</vt:lpstr>
      <vt:lpstr>INTEGRAČNÍ REGULÁTOR (I-regulátor)</vt:lpstr>
      <vt:lpstr>INTEGRAČNÍ REGULÁTOR (I-regulátor)</vt:lpstr>
      <vt:lpstr>INTEGRAČNÍ REGULÁTOR (I-regulátor)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309</cp:revision>
  <dcterms:created xsi:type="dcterms:W3CDTF">2006-12-09T22:12:50Z</dcterms:created>
  <dcterms:modified xsi:type="dcterms:W3CDTF">2014-01-30T10:48:38Z</dcterms:modified>
</cp:coreProperties>
</file>