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67" r:id="rId2"/>
    <p:sldId id="268" r:id="rId3"/>
    <p:sldId id="324" r:id="rId4"/>
    <p:sldId id="325" r:id="rId5"/>
    <p:sldId id="326" r:id="rId6"/>
    <p:sldId id="321" r:id="rId7"/>
    <p:sldId id="322" r:id="rId8"/>
    <p:sldId id="323" r:id="rId9"/>
    <p:sldId id="274" r:id="rId10"/>
    <p:sldId id="294" r:id="rId11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3300"/>
    <a:srgbClr val="996633"/>
    <a:srgbClr val="0033CC"/>
    <a:srgbClr val="99CC00"/>
    <a:srgbClr val="33CC33"/>
    <a:srgbClr val="FF3399"/>
    <a:srgbClr val="CC0000"/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91" d="100"/>
          <a:sy n="91" d="100"/>
        </p:scale>
        <p:origin x="-1210" y="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2E2DD58E-01C9-4AA7-943C-60249C2992F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819543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229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noProof="0" smtClean="0"/>
              <a:t>Klepnutím lze upravit styly předlohy textu.</a:t>
            </a:r>
          </a:p>
          <a:p>
            <a:pPr lvl="1"/>
            <a:r>
              <a:rPr lang="cs-CZ" altLang="cs-CZ" noProof="0" smtClean="0"/>
              <a:t>Druhá úroveň</a:t>
            </a:r>
          </a:p>
          <a:p>
            <a:pPr lvl="2"/>
            <a:r>
              <a:rPr lang="cs-CZ" altLang="cs-CZ" noProof="0" smtClean="0"/>
              <a:t>Třetí úroveň</a:t>
            </a:r>
          </a:p>
          <a:p>
            <a:pPr lvl="3"/>
            <a:r>
              <a:rPr lang="cs-CZ" altLang="cs-CZ" noProof="0" smtClean="0"/>
              <a:t>Čtvrtá úroveň</a:t>
            </a:r>
          </a:p>
          <a:p>
            <a:pPr lvl="4"/>
            <a:r>
              <a:rPr lang="cs-CZ" altLang="cs-CZ" noProof="0" smtClean="0"/>
              <a:t>Pátá úroveň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66A0B58D-095C-4834-8DF0-FA486C0C326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381321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CBDE3F-8100-4EC5-BE1D-0757D51669C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860724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282509-5CA7-4109-A041-352F50A0C50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96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C7C9C5-58C9-4AC8-A736-89850A65878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615555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A3F6F3-8F9D-4FA8-8C43-51E351840A0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81466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B2FB54-2BB8-4689-8388-B9C22EB8CDC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38482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313FF9-DBAA-4CE2-A994-8E9E006CF83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76944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740573-39AA-492A-85E1-F45050D911B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80277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301AAE-82D2-4D27-B98C-AA52A8BC734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65485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C5B6D4-2ABF-4BE1-BD2C-4F4A403E852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99358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9B980E-95A7-481B-B09B-34085B6A118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981908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C1BAD6-3FDE-4003-AD2E-2C58F8D5D8D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45455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E72499DF-BCDB-4B83-83D1-F6985901940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0.png"/><Relationship Id="rId2" Type="http://schemas.openxmlformats.org/officeDocument/2006/relationships/slideLayout" Target="../slideLayouts/slideLayout8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8.wmf"/><Relationship Id="rId4" Type="http://schemas.openxmlformats.org/officeDocument/2006/relationships/oleObject" Target="../embeddings/oleObject1.bin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2335302"/>
              </p:ext>
            </p:extLst>
          </p:nvPr>
        </p:nvGraphicFramePr>
        <p:xfrm>
          <a:off x="750888" y="2060575"/>
          <a:ext cx="7614514" cy="3686364"/>
        </p:xfrm>
        <a:graphic>
          <a:graphicData uri="http://schemas.openxmlformats.org/drawingml/2006/table">
            <a:tbl>
              <a:tblPr/>
              <a:tblGrid>
                <a:gridCol w="2268537"/>
                <a:gridCol w="5345977"/>
              </a:tblGrid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Projekt MŠMT</a:t>
                      </a:r>
                      <a:endParaRPr kumimoji="0" lang="cs-CZ" alt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EU peníze středním školám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projektu školy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ICT do života školy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Registrační číslo projektu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CZ.1.07/1.5.00/34.0771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Šablona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III/2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37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Regulátory derivační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Regulátor, zesilovač, zpětná vazba, přenos, časová konstanta, RC člen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Předmět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Mechatronika, Automatizace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1964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Autor, spoluautor  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Josef Sýkora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prezentace, vyhledávání informací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škola, učiliště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3. ročník, žáci 17 – 18 let, obor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Mechatronik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Vlastní zdroje - viz poslední strana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749"/>
            <a:ext cx="755967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 dirty="0" smtClean="0"/>
              <a:t>Regulátory </a:t>
            </a:r>
            <a:r>
              <a:rPr lang="cs-CZ" altLang="cs-CZ" sz="2400" b="1" dirty="0"/>
              <a:t>derivační</a:t>
            </a:r>
            <a:endParaRPr lang="cs-CZ" altLang="cs-CZ" sz="2400" b="1" dirty="0" smtClean="0"/>
          </a:p>
        </p:txBody>
      </p:sp>
      <p:sp>
        <p:nvSpPr>
          <p:cNvPr id="210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6336B0F9-8685-47AA-A485-322CDDDFBAB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2712"/>
            <a:ext cx="756126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None/>
            </a:pPr>
            <a:r>
              <a:rPr lang="cs-CZ" altLang="cs-CZ" sz="2400" b="1" smtClean="0"/>
              <a:t>VY_32_INOVACE_37_747</a:t>
            </a:r>
            <a:endParaRPr lang="cs-CZ" altLang="cs-CZ" sz="2400" b="1" dirty="0"/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65163" y="414338"/>
            <a:ext cx="7772400" cy="1470025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b="1" i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MECHATRONIKA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06299" y="2447009"/>
            <a:ext cx="8337550" cy="2644755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sz="66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Regulátory</a:t>
            </a:r>
          </a:p>
          <a:p>
            <a:pPr eaLnBrk="1" hangingPunct="1">
              <a:defRPr/>
            </a:pPr>
            <a:r>
              <a:rPr lang="cs-CZ" altLang="cs-CZ" sz="6600" b="1" i="1" dirty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derivační</a:t>
            </a:r>
            <a:endParaRPr lang="cs-CZ" altLang="cs-CZ" sz="6600" b="1" i="1" dirty="0" smtClean="0">
              <a:solidFill>
                <a:schemeClr val="hlink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grpId="0" nodeType="withEffect">
                                  <p:stCondLst>
                                    <p:cond delay="29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2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2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nodeType="withEffect">
                                  <p:stCondLst>
                                    <p:cond delay="39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09415" y="1410078"/>
            <a:ext cx="6258458" cy="4746278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Velikost výstupního signálu </a:t>
            </a:r>
            <a:r>
              <a:rPr lang="cs-CZ" sz="2400" dirty="0">
                <a:latin typeface="Calibri" panose="020F0502020204030204" pitchFamily="34" charset="0"/>
              </a:rPr>
              <a:t>je </a:t>
            </a:r>
            <a:r>
              <a:rPr lang="cs-CZ" sz="2400" b="1" i="1" dirty="0" smtClean="0">
                <a:latin typeface="Calibri" panose="020F0502020204030204" pitchFamily="34" charset="0"/>
              </a:rPr>
              <a:t>úměrná </a:t>
            </a:r>
            <a:r>
              <a:rPr lang="cs-CZ" sz="2400" b="1" i="1" dirty="0">
                <a:latin typeface="Calibri" panose="020F0502020204030204" pitchFamily="34" charset="0"/>
              </a:rPr>
              <a:t>rychlosti </a:t>
            </a:r>
            <a:r>
              <a:rPr lang="cs-CZ" sz="2400" dirty="0">
                <a:latin typeface="Calibri" panose="020F0502020204030204" pitchFamily="34" charset="0"/>
              </a:rPr>
              <a:t>změny vstupního signálu.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i="1" dirty="0">
                <a:latin typeface="Calibri" panose="020F0502020204030204" pitchFamily="34" charset="0"/>
              </a:rPr>
              <a:t>Nelze ho používat samostatně</a:t>
            </a:r>
            <a:r>
              <a:rPr lang="cs-CZ" sz="2400" dirty="0">
                <a:latin typeface="Calibri" panose="020F0502020204030204" pitchFamily="34" charset="0"/>
              </a:rPr>
              <a:t>, pouze </a:t>
            </a:r>
            <a:r>
              <a:rPr lang="cs-CZ" sz="2400" b="1" i="1" dirty="0">
                <a:latin typeface="Calibri" panose="020F0502020204030204" pitchFamily="34" charset="0"/>
              </a:rPr>
              <a:t>ve spojení </a:t>
            </a:r>
            <a:r>
              <a:rPr lang="cs-CZ" sz="2400" dirty="0">
                <a:latin typeface="Calibri" panose="020F0502020204030204" pitchFamily="34" charset="0"/>
              </a:rPr>
              <a:t>s předcházejícími typy </a:t>
            </a:r>
            <a:r>
              <a:rPr lang="cs-CZ" sz="2400" dirty="0" smtClean="0">
                <a:latin typeface="Calibri" panose="020F0502020204030204" pitchFamily="34" charset="0"/>
              </a:rPr>
              <a:t>regulátorů (</a:t>
            </a:r>
            <a:r>
              <a:rPr lang="cs-CZ" sz="2400" i="1" dirty="0" smtClean="0">
                <a:latin typeface="Calibri" panose="020F0502020204030204" pitchFamily="34" charset="0"/>
              </a:rPr>
              <a:t>P</a:t>
            </a:r>
            <a:r>
              <a:rPr lang="cs-CZ" sz="2400" dirty="0" smtClean="0">
                <a:latin typeface="Calibri" panose="020F0502020204030204" pitchFamily="34" charset="0"/>
              </a:rPr>
              <a:t> a </a:t>
            </a:r>
            <a:r>
              <a:rPr lang="cs-CZ" sz="2400" i="1" dirty="0" smtClean="0">
                <a:latin typeface="Calibri" panose="020F0502020204030204" pitchFamily="34" charset="0"/>
              </a:rPr>
              <a:t>I-</a:t>
            </a:r>
            <a:r>
              <a:rPr lang="cs-CZ" sz="2400" i="1" dirty="0" err="1" smtClean="0">
                <a:latin typeface="Calibri" panose="020F0502020204030204" pitchFamily="34" charset="0"/>
              </a:rPr>
              <a:t>regul</a:t>
            </a:r>
            <a:r>
              <a:rPr lang="cs-CZ" sz="2400" i="1" dirty="0" smtClean="0">
                <a:latin typeface="Calibri" panose="020F0502020204030204" pitchFamily="34" charset="0"/>
              </a:rPr>
              <a:t>.</a:t>
            </a:r>
            <a:r>
              <a:rPr lang="cs-CZ" sz="2400" dirty="0" smtClean="0">
                <a:latin typeface="Calibri" panose="020F0502020204030204" pitchFamily="34" charset="0"/>
              </a:rPr>
              <a:t>)</a:t>
            </a: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000" b="1" i="1" dirty="0" smtClean="0">
              <a:solidFill>
                <a:srgbClr val="663300"/>
              </a:solidFill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b="1" i="1" dirty="0">
                <a:solidFill>
                  <a:srgbClr val="663300"/>
                </a:solidFill>
                <a:latin typeface="Calibri" panose="020F0502020204030204" pitchFamily="34" charset="0"/>
              </a:rPr>
              <a:t>	</a:t>
            </a:r>
            <a:r>
              <a:rPr lang="cs-CZ" sz="2000" b="1" i="1" dirty="0" smtClean="0">
                <a:solidFill>
                  <a:srgbClr val="663300"/>
                </a:solidFill>
                <a:latin typeface="Calibri" panose="020F0502020204030204" pitchFamily="34" charset="0"/>
              </a:rPr>
              <a:t>	Přechodová charakteristika</a:t>
            </a:r>
            <a:endParaRPr lang="cs-CZ" sz="2000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DERIVAČNÍ REGULÁTOR (D-regulátor)</a:t>
            </a:r>
            <a:endParaRPr lang="cs-CZ" sz="2800" b="1" u="sng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6408" y="3186820"/>
            <a:ext cx="2706986" cy="22551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91782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nodeType="withEffect">
                                  <p:stCondLst>
                                    <p:cond delay="18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1" presetClass="entr" presetSubtype="0" fill="hold" nodeType="withEffect">
                                  <p:stCondLst>
                                    <p:cond delay="26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09415" y="1410078"/>
            <a:ext cx="6158870" cy="4746278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Získáme ho, zavedeme-li v zesilovači </a:t>
            </a:r>
            <a:r>
              <a:rPr lang="cs-CZ" sz="2400" b="1" i="1" dirty="0" smtClean="0">
                <a:latin typeface="Calibri" panose="020F0502020204030204" pitchFamily="34" charset="0"/>
              </a:rPr>
              <a:t>zpožďující zpětnou </a:t>
            </a:r>
            <a:r>
              <a:rPr lang="cs-CZ" sz="2400" b="1" i="1" dirty="0">
                <a:latin typeface="Calibri" panose="020F0502020204030204" pitchFamily="34" charset="0"/>
              </a:rPr>
              <a:t>vazbu</a:t>
            </a:r>
            <a:r>
              <a:rPr lang="cs-CZ" sz="2400" dirty="0">
                <a:latin typeface="Calibri" panose="020F0502020204030204" pitchFamily="34" charset="0"/>
              </a:rPr>
              <a:t>. </a:t>
            </a:r>
            <a:r>
              <a:rPr lang="cs-CZ" sz="2400" dirty="0" smtClean="0">
                <a:latin typeface="Calibri" panose="020F0502020204030204" pitchFamily="34" charset="0"/>
              </a:rPr>
              <a:t>Zpětnovazebním rezistorem </a:t>
            </a:r>
            <a:r>
              <a:rPr lang="cs-CZ" sz="2400" i="1" dirty="0" smtClean="0"/>
              <a:t>R</a:t>
            </a:r>
            <a:r>
              <a:rPr lang="cs-CZ" sz="2400" i="1" baseline="-25000" dirty="0" smtClean="0"/>
              <a:t>1</a:t>
            </a:r>
            <a:r>
              <a:rPr lang="cs-CZ" sz="2400" dirty="0">
                <a:latin typeface="Calibri" panose="020F0502020204030204" pitchFamily="34" charset="0"/>
              </a:rPr>
              <a:t> </a:t>
            </a:r>
            <a:r>
              <a:rPr lang="cs-CZ" sz="2400" dirty="0" smtClean="0">
                <a:latin typeface="Calibri" panose="020F0502020204030204" pitchFamily="34" charset="0"/>
              </a:rPr>
              <a:t>(potenciometr) se nastavuje velikost časové derivační konstanty.</a:t>
            </a: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000" b="1" i="1" dirty="0" smtClean="0">
              <a:solidFill>
                <a:srgbClr val="663300"/>
              </a:solidFill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000" b="1" i="1" dirty="0">
              <a:solidFill>
                <a:srgbClr val="663300"/>
              </a:solidFill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000" b="1" i="1" dirty="0" smtClean="0">
              <a:solidFill>
                <a:srgbClr val="663300"/>
              </a:solidFill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000" b="1" i="1" dirty="0">
              <a:solidFill>
                <a:srgbClr val="663300"/>
              </a:solidFill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000" b="1" i="1" dirty="0" smtClean="0">
              <a:solidFill>
                <a:srgbClr val="663300"/>
              </a:solidFill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000" b="1" i="1" dirty="0">
              <a:solidFill>
                <a:srgbClr val="663300"/>
              </a:solidFill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Používá se </a:t>
            </a:r>
            <a:r>
              <a:rPr lang="cs-CZ" sz="2400" b="1" i="1" dirty="0">
                <a:latin typeface="Calibri" panose="020F0502020204030204" pitchFamily="34" charset="0"/>
              </a:rPr>
              <a:t>pro zrychlení regulačního pochodu </a:t>
            </a:r>
            <a:r>
              <a:rPr lang="cs-CZ" sz="2400" dirty="0">
                <a:latin typeface="Calibri" panose="020F0502020204030204" pitchFamily="34" charset="0"/>
              </a:rPr>
              <a:t>a tím ke zlepšení jakosti regulačního pochodu</a:t>
            </a:r>
            <a:r>
              <a:rPr lang="cs-CZ" sz="2400" dirty="0" smtClean="0">
                <a:latin typeface="Calibri" panose="020F0502020204030204" pitchFamily="34" charset="0"/>
              </a:rPr>
              <a:t>. </a:t>
            </a:r>
            <a:endParaRPr lang="cs-CZ" sz="2000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DERIVAČNÍ REGULÁTOR (D-regulátor)</a:t>
            </a:r>
            <a:endParaRPr lang="cs-CZ" sz="2800" b="1" u="sng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9531" y="3078304"/>
            <a:ext cx="3207201" cy="19011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53821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09415" y="1410078"/>
            <a:ext cx="6158870" cy="4746278"/>
          </a:xfrm>
        </p:spPr>
        <p:txBody>
          <a:bodyPr/>
          <a:lstStyle/>
          <a:p>
            <a:pPr marL="0" indent="0" algn="just">
              <a:buNone/>
            </a:pPr>
            <a:r>
              <a:rPr lang="cs-CZ" sz="2000" b="1" i="1" u="sng" dirty="0"/>
              <a:t>Ideální </a:t>
            </a:r>
            <a:r>
              <a:rPr lang="cs-CZ" sz="2000" b="1" i="1" u="sng" dirty="0" smtClean="0"/>
              <a:t>D-regulátor</a:t>
            </a:r>
            <a:endParaRPr lang="cs-CZ" sz="2000" dirty="0"/>
          </a:p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Je popsán diferenciální rovnicí </a:t>
            </a:r>
          </a:p>
          <a:p>
            <a:pPr marL="0" indent="0">
              <a:buNone/>
            </a:pPr>
            <a:r>
              <a:rPr lang="cs-CZ" sz="2400" i="1" dirty="0" smtClean="0">
                <a:latin typeface="Calibri" panose="020F0502020204030204" pitchFamily="34" charset="0"/>
              </a:rPr>
              <a:t>		</a:t>
            </a:r>
            <a:r>
              <a:rPr lang="cs-CZ" sz="28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y(t</a:t>
            </a:r>
            <a:r>
              <a:rPr lang="cs-CZ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) = r</a:t>
            </a:r>
            <a:r>
              <a:rPr lang="cs-CZ" sz="2800" i="1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cs-CZ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800" dirty="0"/>
              <a:t>∙</a:t>
            </a:r>
            <a:r>
              <a:rPr lang="cs-CZ" sz="28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x´(t)</a:t>
            </a:r>
            <a:endParaRPr lang="cs-CZ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s-CZ" sz="2400" dirty="0">
                <a:latin typeface="Calibri" panose="020F0502020204030204" pitchFamily="34" charset="0"/>
              </a:rPr>
              <a:t>Rovnici můžeme zapsat také ve </a:t>
            </a:r>
            <a:r>
              <a:rPr lang="cs-CZ" sz="2400" dirty="0" smtClean="0">
                <a:latin typeface="Calibri" panose="020F0502020204030204" pitchFamily="34" charset="0"/>
              </a:rPr>
              <a:t>tvaru</a:t>
            </a:r>
            <a:r>
              <a:rPr lang="cs-CZ" sz="2400" dirty="0">
                <a:latin typeface="Calibri" panose="020F0502020204030204" pitchFamily="34" charset="0"/>
              </a:rPr>
              <a:t>: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1000" dirty="0">
                <a:latin typeface="Calibri" panose="020F0502020204030204" pitchFamily="34" charset="0"/>
              </a:rPr>
              <a:t> </a:t>
            </a:r>
            <a:r>
              <a:rPr lang="cs-CZ" sz="1000" dirty="0" smtClean="0">
                <a:latin typeface="Calibri" panose="020F0502020204030204" pitchFamily="34" charset="0"/>
              </a:rPr>
              <a:t>  </a:t>
            </a:r>
          </a:p>
          <a:p>
            <a:pPr marL="0" indent="0">
              <a:buNone/>
            </a:pPr>
            <a:r>
              <a:rPr lang="cs-CZ" sz="24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	y(t</a:t>
            </a:r>
            <a:r>
              <a:rPr lang="cs-CZ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) = T</a:t>
            </a:r>
            <a:r>
              <a:rPr lang="cs-CZ" sz="2400" i="1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r>
              <a:rPr lang="cs-CZ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400" dirty="0"/>
              <a:t>∙</a:t>
            </a:r>
            <a:r>
              <a:rPr lang="cs-CZ" sz="2400" i="1" baseline="-25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cs-CZ" sz="2400" i="1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cs-CZ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400" dirty="0"/>
              <a:t>∙</a:t>
            </a:r>
            <a:r>
              <a:rPr lang="cs-CZ" sz="24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x´(t</a:t>
            </a:r>
            <a:r>
              <a:rPr lang="cs-CZ" sz="24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  <a:sym typeface="Symbol"/>
              </a:rPr>
              <a:t> </a:t>
            </a:r>
            <a:r>
              <a:rPr lang="cs-CZ" sz="2400" dirty="0" smtClean="0">
                <a:sym typeface="Symbol"/>
              </a:rPr>
              <a:t></a:t>
            </a:r>
          </a:p>
          <a:p>
            <a:pPr marL="0" indent="0">
              <a:buNone/>
            </a:pPr>
            <a:r>
              <a:rPr lang="cs-CZ" sz="1000" dirty="0" smtClean="0">
                <a:latin typeface="Calibri" panose="020F0502020204030204" pitchFamily="34" charset="0"/>
              </a:rPr>
              <a:t>   </a:t>
            </a:r>
          </a:p>
          <a:p>
            <a:pPr marL="0" indent="0">
              <a:buNone/>
            </a:pPr>
            <a:r>
              <a:rPr lang="cs-CZ" sz="2200" dirty="0" smtClean="0">
                <a:latin typeface="Calibri" panose="020F0502020204030204" pitchFamily="34" charset="0"/>
              </a:rPr>
              <a:t>kde   </a:t>
            </a:r>
            <a:r>
              <a:rPr lang="cs-CZ" sz="2200" dirty="0">
                <a:latin typeface="Calibri" panose="020F0502020204030204" pitchFamily="34" charset="0"/>
              </a:rPr>
              <a:t>	</a:t>
            </a:r>
            <a:r>
              <a:rPr lang="cs-CZ" sz="2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cs-CZ" sz="2200" i="1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cs-CZ" sz="2200" dirty="0">
                <a:latin typeface="Calibri" panose="020F0502020204030204" pitchFamily="34" charset="0"/>
              </a:rPr>
              <a:t>  je derivační </a:t>
            </a:r>
            <a:r>
              <a:rPr lang="cs-CZ" sz="2200" dirty="0" smtClean="0">
                <a:latin typeface="Calibri" panose="020F0502020204030204" pitchFamily="34" charset="0"/>
              </a:rPr>
              <a:t>konstanta</a:t>
            </a:r>
            <a:endParaRPr lang="cs-CZ" sz="22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200" dirty="0">
                <a:latin typeface="Calibri" panose="020F0502020204030204" pitchFamily="34" charset="0"/>
              </a:rPr>
              <a:t>	</a:t>
            </a:r>
            <a:r>
              <a:rPr lang="cs-CZ" sz="22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cs-CZ" sz="2200" i="1" baseline="-25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r>
              <a:rPr lang="cs-CZ" sz="2200" baseline="-25000" dirty="0" smtClean="0">
                <a:latin typeface="Calibri" panose="020F0502020204030204" pitchFamily="34" charset="0"/>
              </a:rPr>
              <a:t>  </a:t>
            </a:r>
            <a:r>
              <a:rPr lang="cs-CZ" sz="2200" dirty="0">
                <a:latin typeface="Calibri" panose="020F0502020204030204" pitchFamily="34" charset="0"/>
              </a:rPr>
              <a:t>je derivační časová konstanta</a:t>
            </a:r>
          </a:p>
          <a:p>
            <a:pPr marL="0" indent="0">
              <a:buNone/>
            </a:pPr>
            <a:r>
              <a:rPr lang="cs-CZ" sz="1000" dirty="0" smtClean="0">
                <a:latin typeface="Calibri" panose="020F0502020204030204" pitchFamily="34" charset="0"/>
              </a:rPr>
              <a:t>    </a:t>
            </a:r>
          </a:p>
          <a:p>
            <a:pPr marL="0" indent="0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Přenos regulátoru </a:t>
            </a:r>
          </a:p>
          <a:p>
            <a:pPr marL="0" indent="0" algn="ctr">
              <a:buNone/>
            </a:pPr>
            <a:r>
              <a:rPr lang="cs-CZ" sz="28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F(p</a:t>
            </a:r>
            <a:r>
              <a:rPr lang="cs-CZ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) = </a:t>
            </a:r>
            <a:r>
              <a:rPr lang="cs-CZ" sz="28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 </a:t>
            </a:r>
            <a:r>
              <a:rPr lang="cs-CZ" sz="2800" dirty="0" smtClean="0"/>
              <a:t>∙</a:t>
            </a:r>
            <a:r>
              <a:rPr lang="cs-CZ" sz="28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r</a:t>
            </a:r>
            <a:r>
              <a:rPr lang="cs-CZ" sz="2800" i="1" baseline="-25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 </a:t>
            </a:r>
            <a:endParaRPr lang="cs-CZ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DERIVAČNÍ REGULÁTOR (D-regulátor)</a:t>
            </a:r>
            <a:endParaRPr lang="cs-CZ" sz="2800" b="1" u="sng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3897" y="3175569"/>
            <a:ext cx="1000690" cy="862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9138" y="3387725"/>
            <a:ext cx="85725" cy="85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72290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31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nodeType="withEffect">
                                  <p:stCondLst>
                                    <p:cond delay="34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31" presetClass="entr" presetSubtype="0" fill="hold" nodeType="with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1" presetClass="entr" presetSubtype="0" fill="hold" nodeType="withEffect">
                                  <p:stCondLst>
                                    <p:cond delay="57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1" presetClass="entr" presetSubtype="0" fill="hold" nodeType="withEffect">
                                  <p:stCondLst>
                                    <p:cond delay="68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nodeType="withEffect">
                                  <p:stCondLst>
                                    <p:cond delay="79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31" presetClass="entr" presetSubtype="0" fill="hold" nodeType="withEffect">
                                  <p:stCondLst>
                                    <p:cond delay="91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099999" y="1367063"/>
            <a:ext cx="7120548" cy="1683955"/>
          </a:xfrm>
        </p:spPr>
        <p:txBody>
          <a:bodyPr/>
          <a:lstStyle/>
          <a:p>
            <a:pPr algn="just"/>
            <a:r>
              <a:rPr lang="cs-CZ" sz="2400" b="1" i="1" u="sng" dirty="0" smtClean="0">
                <a:latin typeface="Calibri" panose="020F0502020204030204" pitchFamily="34" charset="0"/>
              </a:rPr>
              <a:t>Derivační </a:t>
            </a:r>
            <a:r>
              <a:rPr lang="cs-CZ" sz="2400" b="1" i="1" u="sng" dirty="0">
                <a:latin typeface="Calibri" panose="020F0502020204030204" pitchFamily="34" charset="0"/>
              </a:rPr>
              <a:t>časová konstanta</a:t>
            </a:r>
            <a:r>
              <a:rPr lang="cs-CZ" sz="2400" b="1" dirty="0">
                <a:latin typeface="Calibri" panose="020F0502020204030204" pitchFamily="34" charset="0"/>
              </a:rPr>
              <a:t> </a:t>
            </a:r>
            <a:endParaRPr lang="cs-CZ" sz="2400" b="1" dirty="0" smtClean="0">
              <a:latin typeface="Calibri" panose="020F0502020204030204" pitchFamily="34" charset="0"/>
            </a:endParaRPr>
          </a:p>
          <a:p>
            <a:pPr algn="just"/>
            <a:r>
              <a:rPr lang="cs-CZ" sz="2400" dirty="0" smtClean="0">
                <a:latin typeface="Calibri" panose="020F0502020204030204" pitchFamily="34" charset="0"/>
              </a:rPr>
              <a:t>je </a:t>
            </a:r>
            <a:r>
              <a:rPr lang="cs-CZ" sz="2400" dirty="0">
                <a:latin typeface="Calibri" panose="020F0502020204030204" pitchFamily="34" charset="0"/>
              </a:rPr>
              <a:t>doba, za kterou by při </a:t>
            </a:r>
            <a:r>
              <a:rPr lang="cs-CZ" sz="2400" dirty="0" smtClean="0">
                <a:latin typeface="Calibri" panose="020F0502020204030204" pitchFamily="34" charset="0"/>
              </a:rPr>
              <a:t>proporcionálním </a:t>
            </a:r>
            <a:r>
              <a:rPr lang="cs-CZ" sz="2400" dirty="0">
                <a:latin typeface="Calibri" panose="020F0502020204030204" pitchFamily="34" charset="0"/>
              </a:rPr>
              <a:t>přenosu regulátoru s pp = 100 % dosáhl výstupní signál takové hodnoty, kterou dosáhne ihned působením D složky.</a:t>
            </a:r>
          </a:p>
          <a:p>
            <a:pPr algn="just"/>
            <a:endParaRPr lang="cs-CZ" sz="2400" i="1" dirty="0" smtClean="0">
              <a:latin typeface="Calibri" panose="020F0502020204030204" pitchFamily="34" charset="0"/>
            </a:endParaRPr>
          </a:p>
          <a:p>
            <a:pPr algn="just"/>
            <a:endParaRPr lang="cs-CZ" sz="2400" i="1" dirty="0">
              <a:latin typeface="Calibri" panose="020F0502020204030204" pitchFamily="34" charset="0"/>
            </a:endParaRPr>
          </a:p>
          <a:p>
            <a:pPr algn="just"/>
            <a:endParaRPr lang="cs-CZ" sz="2400" i="1" dirty="0" smtClean="0">
              <a:latin typeface="Calibri" panose="020F0502020204030204" pitchFamily="34" charset="0"/>
            </a:endParaRPr>
          </a:p>
          <a:p>
            <a:pPr algn="just"/>
            <a:endParaRPr lang="cs-CZ" sz="2400" i="1" dirty="0" smtClean="0">
              <a:latin typeface="Calibri" panose="020F0502020204030204" pitchFamily="34" charset="0"/>
            </a:endParaRPr>
          </a:p>
          <a:p>
            <a:pPr algn="just"/>
            <a:endParaRPr lang="cs-CZ" sz="2400" i="1" dirty="0">
              <a:latin typeface="Calibri" panose="020F0502020204030204" pitchFamily="34" charset="0"/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3557" y="3151815"/>
            <a:ext cx="3467211" cy="25518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Nadpis 1"/>
          <p:cNvSpPr txBox="1">
            <a:spLocks/>
          </p:cNvSpPr>
          <p:nvPr/>
        </p:nvSpPr>
        <p:spPr bwMode="auto">
          <a:xfrm>
            <a:off x="1154316" y="579418"/>
            <a:ext cx="6939481" cy="59752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i="1" kern="0" dirty="0" smtClean="0">
                <a:latin typeface="Calibri" panose="020F0502020204030204" pitchFamily="34" charset="0"/>
              </a:rPr>
              <a:t>DERIVAČNÍ REGULÁTOR (D-regulátor)</a:t>
            </a:r>
            <a:endParaRPr lang="cs-CZ" sz="2800" u="sng" kern="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0229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nodeType="withEffect">
                                  <p:stCondLst>
                                    <p:cond delay="34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747318" y="1865015"/>
            <a:ext cx="5649363" cy="2725092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Z definice a z grafického vyjádření plyne, že </a:t>
            </a:r>
            <a:r>
              <a:rPr lang="cs-CZ" sz="2400" b="1" dirty="0" smtClean="0">
                <a:latin typeface="Calibri" panose="020F0502020204030204" pitchFamily="34" charset="0"/>
              </a:rPr>
              <a:t>z</a:t>
            </a:r>
            <a:r>
              <a:rPr lang="cs-CZ" sz="2400" b="1" i="1" dirty="0" smtClean="0">
                <a:latin typeface="Calibri" panose="020F0502020204030204" pitchFamily="34" charset="0"/>
              </a:rPr>
              <a:t>většováním </a:t>
            </a:r>
            <a:r>
              <a:rPr lang="cs-CZ" sz="2400" b="1" i="1" dirty="0">
                <a:latin typeface="Calibri" panose="020F0502020204030204" pitchFamily="34" charset="0"/>
              </a:rPr>
              <a:t>T</a:t>
            </a:r>
            <a:r>
              <a:rPr lang="cs-CZ" sz="2400" b="1" i="1" baseline="-25000" dirty="0">
                <a:latin typeface="Calibri" panose="020F0502020204030204" pitchFamily="34" charset="0"/>
              </a:rPr>
              <a:t>D</a:t>
            </a:r>
            <a:r>
              <a:rPr lang="cs-CZ" sz="2400" b="1" i="1" dirty="0">
                <a:latin typeface="Calibri" panose="020F0502020204030204" pitchFamily="34" charset="0"/>
              </a:rPr>
              <a:t> vliv derivační složky </a:t>
            </a:r>
            <a:r>
              <a:rPr lang="cs-CZ" sz="2400" b="1" i="1" dirty="0" smtClean="0">
                <a:latin typeface="Calibri" panose="020F0502020204030204" pitchFamily="34" charset="0"/>
              </a:rPr>
              <a:t>roste.</a:t>
            </a: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Znamená to, že </a:t>
            </a:r>
            <a:r>
              <a:rPr lang="cs-CZ" sz="2400" dirty="0">
                <a:latin typeface="Calibri" panose="020F0502020204030204" pitchFamily="34" charset="0"/>
              </a:rPr>
              <a:t>regulátor </a:t>
            </a:r>
            <a:r>
              <a:rPr lang="cs-CZ" sz="2400" b="1" i="1" dirty="0">
                <a:latin typeface="Calibri" panose="020F0502020204030204" pitchFamily="34" charset="0"/>
              </a:rPr>
              <a:t>rychleji reaguje </a:t>
            </a:r>
            <a:r>
              <a:rPr lang="cs-CZ" sz="2400" dirty="0">
                <a:latin typeface="Calibri" panose="020F0502020204030204" pitchFamily="34" charset="0"/>
              </a:rPr>
              <a:t>na regulační odchylku.</a:t>
            </a: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Derivační složka u sdružených regulátorů (</a:t>
            </a:r>
            <a:r>
              <a:rPr lang="cs-CZ" sz="2400" i="1" dirty="0" smtClean="0">
                <a:latin typeface="Calibri" panose="020F0502020204030204" pitchFamily="34" charset="0"/>
              </a:rPr>
              <a:t>PID</a:t>
            </a:r>
            <a:r>
              <a:rPr lang="cs-CZ" sz="2400" dirty="0" smtClean="0">
                <a:latin typeface="Calibri" panose="020F0502020204030204" pitchFamily="34" charset="0"/>
              </a:rPr>
              <a:t> nebo </a:t>
            </a:r>
            <a:r>
              <a:rPr lang="cs-CZ" sz="2400" i="1" dirty="0" smtClean="0">
                <a:latin typeface="Calibri" panose="020F0502020204030204" pitchFamily="34" charset="0"/>
              </a:rPr>
              <a:t>PD-regulátor</a:t>
            </a:r>
            <a:r>
              <a:rPr lang="cs-CZ" sz="2400" dirty="0" smtClean="0">
                <a:latin typeface="Calibri" panose="020F0502020204030204" pitchFamily="34" charset="0"/>
              </a:rPr>
              <a:t>) urychluje regulační pochod a tím zkvalitňuje regulaci.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 bwMode="auto">
          <a:xfrm>
            <a:off x="1154317" y="669955"/>
            <a:ext cx="6835366" cy="59752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i="1" kern="0" dirty="0" smtClean="0">
                <a:latin typeface="Calibri" panose="020F0502020204030204" pitchFamily="34" charset="0"/>
              </a:rPr>
              <a:t>DERIVAČNÍ REGULÁTOR (D-regulátor)</a:t>
            </a:r>
            <a:endParaRPr lang="cs-CZ" sz="2800" u="sng" kern="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902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353492" y="5703685"/>
            <a:ext cx="6631663" cy="461725"/>
          </a:xfrm>
        </p:spPr>
        <p:txBody>
          <a:bodyPr/>
          <a:lstStyle/>
          <a:p>
            <a:pPr marL="0" indent="0" algn="ctr">
              <a:buNone/>
            </a:pPr>
            <a:r>
              <a:rPr lang="cs-CZ" sz="2400" b="1" i="1" dirty="0" smtClean="0">
                <a:solidFill>
                  <a:srgbClr val="663300"/>
                </a:solidFill>
                <a:latin typeface="Calibri" panose="020F0502020204030204" pitchFamily="34" charset="0"/>
              </a:rPr>
              <a:t>Přechodová </a:t>
            </a:r>
            <a:r>
              <a:rPr lang="cs-CZ" sz="2400" b="1" i="1" dirty="0">
                <a:solidFill>
                  <a:srgbClr val="663300"/>
                </a:solidFill>
                <a:latin typeface="Calibri" panose="020F0502020204030204" pitchFamily="34" charset="0"/>
              </a:rPr>
              <a:t>charakteristika</a:t>
            </a:r>
            <a:endParaRPr lang="cs-CZ" sz="2400" dirty="0">
              <a:latin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2400" dirty="0"/>
          </a:p>
        </p:txBody>
      </p:sp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1181479" y="608029"/>
            <a:ext cx="6848946" cy="605135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/>
            <a:r>
              <a:rPr lang="cs-CZ" sz="2800" b="1" i="1" dirty="0" smtClean="0">
                <a:latin typeface="Calibri" panose="020F0502020204030204" pitchFamily="34" charset="0"/>
              </a:rPr>
              <a:t>DERIVAČNÍ REGULÁTOR (D-regulátor)</a:t>
            </a:r>
            <a:endParaRPr lang="cs-CZ" sz="2800" b="1" u="sng" dirty="0">
              <a:latin typeface="Calibri" panose="020F0502020204030204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58318" y="1252568"/>
            <a:ext cx="284331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i="1" u="sng" dirty="0" smtClean="0">
                <a:latin typeface="Calibri" panose="020F0502020204030204" pitchFamily="34" charset="0"/>
              </a:rPr>
              <a:t>Reálný D-regulátor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0" y="18970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8211" name="Picture 1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9948" y="3323202"/>
            <a:ext cx="3454151" cy="23901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0" y="457200"/>
          <a:ext cx="76200" cy="76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33" name="Rovnice" r:id="rId4" imgW="75969" imgH="75969" progId="Equation.3">
                  <p:embed/>
                </p:oleObj>
              </mc:Choice>
              <mc:Fallback>
                <p:oleObj name="Rovnice" r:id="rId4" imgW="75969" imgH="75969" progId="Equation.3">
                  <p:embed/>
                  <p:pic>
                    <p:nvPicPr>
                      <p:cNvPr id="0" name="Object 2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457200"/>
                        <a:ext cx="76200" cy="76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0" y="990600"/>
          <a:ext cx="76200" cy="76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34" name="Rovnice" r:id="rId6" imgW="75969" imgH="75969" progId="Equation.3">
                  <p:embed/>
                </p:oleObj>
              </mc:Choice>
              <mc:Fallback>
                <p:oleObj name="Rovnice" r:id="rId6" imgW="75969" imgH="75969" progId="Equation.3">
                  <p:embed/>
                  <p:pic>
                    <p:nvPicPr>
                      <p:cNvPr id="0" name="Object 2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990600"/>
                        <a:ext cx="76200" cy="76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" name="Rectangle 25"/>
          <p:cNvSpPr>
            <a:spLocks noChangeArrowheads="1"/>
          </p:cNvSpPr>
          <p:nvPr/>
        </p:nvSpPr>
        <p:spPr bwMode="auto">
          <a:xfrm>
            <a:off x="1330728" y="1753542"/>
            <a:ext cx="6482544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indent="449263" algn="l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algn="l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algn="l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algn="l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algn="l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indent="0"/>
            <a:r>
              <a:rPr lang="cs-CZ" sz="2400" dirty="0" smtClean="0">
                <a:latin typeface="Calibri" panose="020F0502020204030204" pitchFamily="34" charset="0"/>
              </a:rPr>
              <a:t>Diferenciální rovnice	  </a:t>
            </a:r>
            <a:r>
              <a:rPr lang="cs-CZ" sz="2400" i="1" dirty="0">
                <a:latin typeface="Calibri" panose="020F0502020204030204" pitchFamily="34" charset="0"/>
              </a:rPr>
              <a:t> </a:t>
            </a:r>
            <a:endParaRPr lang="cs-CZ" sz="2400" dirty="0">
              <a:latin typeface="Calibri" panose="020F0502020204030204" pitchFamily="34" charset="0"/>
            </a:endParaRPr>
          </a:p>
          <a:p>
            <a:pPr indent="0"/>
            <a:endParaRPr lang="cs-CZ" sz="2400" dirty="0" smtClean="0">
              <a:latin typeface="Calibri" panose="020F0502020204030204" pitchFamily="34" charset="0"/>
            </a:endParaRPr>
          </a:p>
          <a:p>
            <a:pPr indent="0"/>
            <a:r>
              <a:rPr lang="cs-CZ" sz="2400" dirty="0" smtClean="0">
                <a:latin typeface="Calibri" panose="020F0502020204030204" pitchFamily="34" charset="0"/>
              </a:rPr>
              <a:t>Přenos regulátoru</a:t>
            </a:r>
            <a:r>
              <a:rPr kumimoji="0" lang="cs-CZ" alt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 </a:t>
            </a:r>
          </a:p>
          <a:p>
            <a:pPr indent="0"/>
            <a:endParaRPr kumimoji="0" lang="cs-CZ" alt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</a:endParaRPr>
          </a:p>
        </p:txBody>
      </p:sp>
      <p:pic>
        <p:nvPicPr>
          <p:cNvPr id="8218" name="Picture 2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3093" y="2383090"/>
            <a:ext cx="1901228" cy="8376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Obdélník 15"/>
          <p:cNvSpPr/>
          <p:nvPr/>
        </p:nvSpPr>
        <p:spPr>
          <a:xfrm>
            <a:off x="4253093" y="1753542"/>
            <a:ext cx="316169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0"/>
            <a:r>
              <a:rPr lang="cs-CZ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cs-CZ" sz="2400" i="1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y´(t) + y(t) = r</a:t>
            </a:r>
            <a:r>
              <a:rPr lang="cs-CZ" sz="2400" i="1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x´(t)</a:t>
            </a:r>
            <a:endParaRPr lang="cs-CZ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354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1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1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1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8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1" presetClass="entr" presetSubtype="0" fill="hold" grpId="0" nodeType="withEffect">
                                  <p:stCondLst>
                                    <p:cond delay="16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grpId="0" nodeType="withEffect">
                                  <p:stCondLst>
                                    <p:cond delay="14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26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31" presetClass="entr" presetSubtype="0" fill="hold" nodeType="withEffect">
                                  <p:stCondLst>
                                    <p:cond delay="38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2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8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7" grpId="0" animBg="1"/>
      <p:bldP spid="4" grpId="0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85688" y="1039012"/>
            <a:ext cx="7772400" cy="653987"/>
          </a:xfrm>
        </p:spPr>
        <p:txBody>
          <a:bodyPr/>
          <a:lstStyle/>
          <a:p>
            <a:pPr algn="ctr"/>
            <a:r>
              <a:rPr lang="cs-CZ" sz="3200" cap="none" dirty="0" smtClean="0"/>
              <a:t>Souhrn učiva</a:t>
            </a:r>
            <a:endParaRPr lang="cs-CZ" sz="3200" cap="none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103665" y="1828800"/>
            <a:ext cx="6972025" cy="2136618"/>
          </a:xfrm>
        </p:spPr>
        <p:txBody>
          <a:bodyPr/>
          <a:lstStyle/>
          <a:p>
            <a:pPr lvl="0"/>
            <a:r>
              <a:rPr lang="cs-CZ" sz="2400" b="1" dirty="0" smtClean="0">
                <a:latin typeface="Calibri" panose="020F0502020204030204" pitchFamily="34" charset="0"/>
              </a:rPr>
              <a:t>Kontrolní otázky:</a:t>
            </a:r>
          </a:p>
          <a:p>
            <a:pPr marL="457200" lvl="0" indent="-457200" algn="just">
              <a:buFont typeface="+mj-lt"/>
              <a:buAutoNum type="arabicPeriod"/>
            </a:pPr>
            <a:r>
              <a:rPr lang="cs-CZ" sz="2400" i="1" dirty="0" smtClean="0">
                <a:latin typeface="Calibri" panose="020F0502020204030204" pitchFamily="34" charset="0"/>
              </a:rPr>
              <a:t>Jak vytvoříme derivační regulátor?</a:t>
            </a:r>
          </a:p>
          <a:p>
            <a:pPr marL="457200" lvl="0" indent="-457200" algn="just">
              <a:buFont typeface="+mj-lt"/>
              <a:buAutoNum type="arabicPeriod"/>
            </a:pPr>
            <a:r>
              <a:rPr lang="cs-CZ" sz="2400" i="1" dirty="0" smtClean="0">
                <a:latin typeface="Calibri" panose="020F0502020204030204" pitchFamily="34" charset="0"/>
              </a:rPr>
              <a:t>Jaké jsou charakteristické vlastnosti D-regulátoru?</a:t>
            </a:r>
            <a:endParaRPr lang="cs-CZ" sz="2400" dirty="0">
              <a:latin typeface="Calibri" panose="020F0502020204030204" pitchFamily="34" charset="0"/>
            </a:endParaRPr>
          </a:p>
          <a:p>
            <a:pPr marL="457200" indent="-457200" algn="just">
              <a:buFont typeface="+mj-lt"/>
              <a:buAutoNum type="arabicPeriod"/>
            </a:pPr>
            <a:r>
              <a:rPr lang="cs-CZ" sz="2400" i="1" dirty="0" smtClean="0">
                <a:latin typeface="Calibri" panose="020F0502020204030204" pitchFamily="34" charset="0"/>
              </a:rPr>
              <a:t>Co to je časová derivační konstanta a jaký vliv má její hodnota na vlastnosti regulátoru?</a:t>
            </a:r>
          </a:p>
        </p:txBody>
      </p:sp>
    </p:spTree>
    <p:extLst>
      <p:ext uri="{BB962C8B-B14F-4D97-AF65-F5344CB8AC3E}">
        <p14:creationId xmlns:p14="http://schemas.microsoft.com/office/powerpoint/2010/main" val="3303713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34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6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28F4639E-68AB-49AB-96BC-90548363AAD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10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TextovéPole 9"/>
          <p:cNvSpPr txBox="1">
            <a:spLocks noChangeArrowheads="1"/>
          </p:cNvSpPr>
          <p:nvPr/>
        </p:nvSpPr>
        <p:spPr bwMode="auto">
          <a:xfrm>
            <a:off x="3054350" y="2510399"/>
            <a:ext cx="30353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b="1" dirty="0"/>
              <a:t>Použité zdroje</a:t>
            </a:r>
          </a:p>
        </p:txBody>
      </p:sp>
      <p:sp>
        <p:nvSpPr>
          <p:cNvPr id="2" name="Obdélník 1"/>
          <p:cNvSpPr/>
          <p:nvPr/>
        </p:nvSpPr>
        <p:spPr>
          <a:xfrm>
            <a:off x="2933322" y="3237080"/>
            <a:ext cx="3675707" cy="6718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  <a:defRPr/>
            </a:pPr>
            <a:r>
              <a:rPr lang="cs-CZ" altLang="cs-CZ" sz="2800" b="1" dirty="0">
                <a:latin typeface="Calibri" panose="020F0502020204030204" pitchFamily="34" charset="0"/>
              </a:rPr>
              <a:t>Text i </a:t>
            </a:r>
            <a:r>
              <a:rPr lang="cs-CZ" altLang="cs-CZ" sz="2800" b="1" dirty="0" smtClean="0">
                <a:latin typeface="Calibri" panose="020F0502020204030204" pitchFamily="34" charset="0"/>
              </a:rPr>
              <a:t>obrázky vlastní </a:t>
            </a:r>
          </a:p>
        </p:txBody>
      </p:sp>
    </p:spTree>
    <p:extLst>
      <p:ext uri="{BB962C8B-B14F-4D97-AF65-F5344CB8AC3E}">
        <p14:creationId xmlns:p14="http://schemas.microsoft.com/office/powerpoint/2010/main" val="2868020789"/>
      </p:ext>
    </p:extLst>
  </p:cSld>
  <p:clrMapOvr>
    <a:masterClrMapping/>
  </p:clrMapOvr>
  <p:transition spd="slow"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Crayons</Template>
  <TotalTime>7889</TotalTime>
  <Words>357</Words>
  <Application>Microsoft Office PowerPoint</Application>
  <PresentationFormat>Předvádění na obrazovce (4:3)</PresentationFormat>
  <Paragraphs>99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Výchozí návrh</vt:lpstr>
      <vt:lpstr>Rovnice</vt:lpstr>
      <vt:lpstr>STŘEDNÍ ŠKOLA STAVEBNÍ A TECHNICKÁ Ústí nad Labem, Čelakovského 5, příspěvková organizace Páteřní škola Ústeckého kraje</vt:lpstr>
      <vt:lpstr>MECHATRONIKA</vt:lpstr>
      <vt:lpstr>DERIVAČNÍ REGULÁTOR (D-regulátor)</vt:lpstr>
      <vt:lpstr>DERIVAČNÍ REGULÁTOR (D-regulátor)</vt:lpstr>
      <vt:lpstr>DERIVAČNÍ REGULÁTOR (D-regulátor)</vt:lpstr>
      <vt:lpstr>Prezentace aplikace PowerPoint</vt:lpstr>
      <vt:lpstr>Prezentace aplikace PowerPoint</vt:lpstr>
      <vt:lpstr>DERIVAČNÍ REGULÁTOR (D-regulátor)</vt:lpstr>
      <vt:lpstr>Souhrn učiva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ELEKTROTECHNIKY</dc:title>
  <dc:creator>Pepýk</dc:creator>
  <cp:lastModifiedBy>Josef Sýkora, Ing.</cp:lastModifiedBy>
  <cp:revision>323</cp:revision>
  <dcterms:created xsi:type="dcterms:W3CDTF">2006-12-09T22:12:50Z</dcterms:created>
  <dcterms:modified xsi:type="dcterms:W3CDTF">2014-01-30T10:50:38Z</dcterms:modified>
</cp:coreProperties>
</file>