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3"/>
  </p:notesMasterIdLst>
  <p:sldIdLst>
    <p:sldId id="257" r:id="rId6"/>
    <p:sldId id="259" r:id="rId7"/>
    <p:sldId id="270" r:id="rId8"/>
    <p:sldId id="262" r:id="rId9"/>
    <p:sldId id="264" r:id="rId10"/>
    <p:sldId id="268" r:id="rId11"/>
    <p:sldId id="269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23" autoAdjust="0"/>
    <p:restoredTop sz="94654" autoAdjust="0"/>
  </p:normalViewPr>
  <p:slideViewPr>
    <p:cSldViewPr snapToGrid="0">
      <p:cViewPr varScale="1">
        <p:scale>
          <a:sx n="109" d="100"/>
          <a:sy n="109" d="100"/>
        </p:scale>
        <p:origin x="-76" y="-8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Relationship Id="rId5" Type="http://schemas.openxmlformats.org/officeDocument/2006/relationships/hyperlink" Target="http://www.hutira.cz/testimonials/paroplynove-elektrarny-pakistan.html" TargetMode="External"/><Relationship Id="rId4" Type="http://schemas.openxmlformats.org/officeDocument/2006/relationships/hyperlink" Target="http://www.zoigo.cz/pages/velkoobchod/plynovody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726399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effectLst/>
                          <a:latin typeface="+mn-lt"/>
                        </a:rPr>
                        <a:t>Projekt MŠMT</a:t>
                      </a:r>
                      <a:endParaRPr lang="cs-CZ" sz="10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effectLst/>
                          <a:latin typeface="+mn-lt"/>
                        </a:rPr>
                        <a:t>EU peníze středním školám</a:t>
                      </a:r>
                      <a:endParaRPr lang="cs-CZ" sz="10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effectLst/>
                          <a:latin typeface="+mn-lt"/>
                        </a:rPr>
                        <a:t>Název projektu školy</a:t>
                      </a:r>
                      <a:endParaRPr lang="cs-CZ" sz="10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effectLst/>
                          <a:latin typeface="+mn-lt"/>
                        </a:rPr>
                        <a:t>ICT do života školy</a:t>
                      </a:r>
                      <a:endParaRPr lang="cs-CZ" sz="10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effectLst/>
                          <a:latin typeface="+mn-lt"/>
                        </a:rPr>
                        <a:t>Registrační číslo projektu</a:t>
                      </a:r>
                      <a:endParaRPr lang="cs-CZ" sz="10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CZ.1.07/1.5.00/34.0771</a:t>
                      </a:r>
                      <a:endParaRPr lang="cs-CZ" sz="10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effectLst/>
                          <a:latin typeface="+mn-lt"/>
                        </a:rPr>
                        <a:t>Šablona</a:t>
                      </a:r>
                      <a:endParaRPr lang="cs-CZ" sz="10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effectLst/>
                          <a:latin typeface="+mn-lt"/>
                        </a:rPr>
                        <a:t>III/2</a:t>
                      </a:r>
                      <a:endParaRPr lang="cs-CZ" sz="10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0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17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Armatury plynovodu, regulace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Uzavírací, pojistné, filtrační, regulační armatury, přetlak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kern="1200" dirty="0" smtClean="0">
                          <a:effectLst/>
                          <a:latin typeface="+mn-lt"/>
                        </a:rPr>
                        <a:t>Předmět</a:t>
                      </a:r>
                      <a:endParaRPr lang="cs-CZ" sz="10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Plynárenství</a:t>
                      </a:r>
                      <a:endParaRPr lang="cs-CZ" sz="10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effectLst/>
                          <a:latin typeface="+mn-lt"/>
                        </a:rPr>
                        <a:t>Autor, spoluautor  </a:t>
                      </a:r>
                      <a:endParaRPr lang="cs-CZ" sz="10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</a:rPr>
                        <a:t>Ludvík 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Hrtánek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 </a:t>
                      </a:r>
                      <a:endParaRPr lang="cs-CZ" sz="10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0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0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0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- 2. ročník, žáci 15 – 17 let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6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Armatury plynovodů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VY_32_INOVACE_17_327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896608" y="2773311"/>
            <a:ext cx="5272818" cy="2616101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+mn-lt"/>
              </a:rPr>
              <a:t>Typy:</a:t>
            </a:r>
            <a:endParaRPr lang="cs-CZ" sz="2400" dirty="0">
              <a:latin typeface="+mn-lt"/>
            </a:endParaRPr>
          </a:p>
          <a:p>
            <a:pPr marL="0" indent="0">
              <a:buNone/>
            </a:pPr>
            <a:r>
              <a:rPr lang="cs-CZ" sz="2400" b="1" u="sng" dirty="0" smtClean="0">
                <a:latin typeface="+mn-lt"/>
              </a:rPr>
              <a:t>Uzavírací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+mn-lt"/>
              </a:rPr>
              <a:t>Slouží k uzavírání</a:t>
            </a:r>
            <a:r>
              <a:rPr lang="cs-CZ" sz="2400" dirty="0">
                <a:latin typeface="+mn-lt"/>
              </a:rPr>
              <a:t>, </a:t>
            </a:r>
            <a:r>
              <a:rPr lang="cs-CZ" sz="2400" dirty="0" smtClean="0">
                <a:latin typeface="+mn-lt"/>
              </a:rPr>
              <a:t>nebo škrcení.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+mn-lt"/>
              </a:rPr>
              <a:t>Montují </a:t>
            </a:r>
            <a:r>
              <a:rPr lang="cs-CZ" sz="2400" dirty="0">
                <a:latin typeface="+mn-lt"/>
              </a:rPr>
              <a:t>se na začátku </a:t>
            </a:r>
            <a:r>
              <a:rPr lang="cs-CZ" sz="2400" dirty="0" smtClean="0">
                <a:latin typeface="+mn-lt"/>
              </a:rPr>
              <a:t>každého plynovodu, na stoupačkách před plynovým spotřebičem</a:t>
            </a:r>
            <a:r>
              <a:rPr lang="cs-CZ" sz="2400" dirty="0">
                <a:latin typeface="+mn-lt"/>
              </a:rPr>
              <a:t>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>
              <a:buNone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Armatury plynovodů, regulace</a:t>
            </a:r>
          </a:p>
        </p:txBody>
      </p:sp>
      <p:pic>
        <p:nvPicPr>
          <p:cNvPr id="11" name="Obrázek 10" descr="AUMA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536" y="3061631"/>
            <a:ext cx="3498574" cy="22476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1896608" y="1935061"/>
            <a:ext cx="839878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Účel:</a:t>
            </a:r>
          </a:p>
          <a:p>
            <a:pPr lvl="1">
              <a:buFontTx/>
              <a:buChar char="-"/>
            </a:pPr>
            <a:r>
              <a:rPr lang="cs-CZ" sz="2000" dirty="0"/>
              <a:t>aby byla zajištěna snadná obsluha a bezpečný provoz.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>
              <a:buNone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524000" y="1220612"/>
            <a:ext cx="625565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Filtrační</a:t>
            </a:r>
            <a:endParaRPr lang="cs-CZ" b="1" dirty="0"/>
          </a:p>
          <a:p>
            <a:pPr marL="285750" indent="-285750">
              <a:buFontTx/>
              <a:buChar char="-"/>
            </a:pPr>
            <a:r>
              <a:rPr lang="cs-CZ" dirty="0" smtClean="0"/>
              <a:t>Slouží </a:t>
            </a:r>
            <a:r>
              <a:rPr lang="cs-CZ" dirty="0"/>
              <a:t>k čistění protékajícího plynu od mechanických nečistot a </a:t>
            </a:r>
            <a:r>
              <a:rPr lang="cs-CZ" dirty="0" smtClean="0"/>
              <a:t>prachu.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Montujeme vždy </a:t>
            </a:r>
            <a:r>
              <a:rPr lang="cs-CZ" dirty="0"/>
              <a:t>před regulační </a:t>
            </a:r>
            <a:r>
              <a:rPr lang="cs-CZ" dirty="0" smtClean="0"/>
              <a:t>zařízení </a:t>
            </a:r>
            <a:r>
              <a:rPr lang="cs-CZ" dirty="0"/>
              <a:t>u nichž by nečistoty mohli ovlivnit jejich funkci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endParaRPr lang="cs-CZ" dirty="0"/>
          </a:p>
          <a:p>
            <a:r>
              <a:rPr lang="cs-CZ" b="1" u="sng" dirty="0" smtClean="0"/>
              <a:t>Regulační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slouží </a:t>
            </a:r>
            <a:r>
              <a:rPr lang="cs-CZ" dirty="0"/>
              <a:t>k samočinnému snižováni </a:t>
            </a:r>
            <a:r>
              <a:rPr lang="cs-CZ" dirty="0" smtClean="0"/>
              <a:t>a regulování provozního </a:t>
            </a:r>
            <a:r>
              <a:rPr lang="cs-CZ" dirty="0"/>
              <a:t>tlaku </a:t>
            </a:r>
            <a:r>
              <a:rPr lang="cs-CZ" dirty="0" smtClean="0"/>
              <a:t>plynu na stejnoměrný </a:t>
            </a:r>
            <a:r>
              <a:rPr lang="cs-CZ" dirty="0"/>
              <a:t>na </a:t>
            </a:r>
            <a:r>
              <a:rPr lang="cs-CZ" dirty="0" smtClean="0"/>
              <a:t>předem </a:t>
            </a:r>
            <a:r>
              <a:rPr lang="cs-CZ" dirty="0"/>
              <a:t>nastavenou </a:t>
            </a:r>
            <a:r>
              <a:rPr lang="cs-CZ" dirty="0" smtClean="0"/>
              <a:t>hodnotu.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Použití:</a:t>
            </a:r>
          </a:p>
          <a:p>
            <a:pPr marL="742950" lvl="1" indent="-285750">
              <a:buFontTx/>
              <a:buChar char="-"/>
            </a:pPr>
            <a:r>
              <a:rPr lang="cs-CZ" dirty="0" smtClean="0"/>
              <a:t>v </a:t>
            </a:r>
            <a:r>
              <a:rPr lang="cs-CZ" dirty="0"/>
              <a:t>regulačních stanicích, veřejný rozvod, průmyslové objekty, obytné budovy</a:t>
            </a:r>
            <a:r>
              <a:rPr lang="cs-CZ" b="1" dirty="0"/>
              <a:t> </a:t>
            </a:r>
            <a:r>
              <a:rPr lang="cs-CZ" dirty="0" smtClean="0"/>
              <a:t>u spotřebičů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1" name="obrázek 3" descr="Filtr plynový FO 50 F-Z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659" y="987975"/>
            <a:ext cx="2600325" cy="165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http://www.ipm-eg.cz/default/photo/view?id=74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659" y="4276602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http://www.ipm-eg.cz/default/photo/view?id=71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0" y="4276602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http://www.ipm-eg.cz/default/photo/view?id=72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8737" y="2779702"/>
            <a:ext cx="2009775" cy="1457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>
              <a:buNone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1049822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Pojistné</a:t>
            </a:r>
            <a:endParaRPr lang="cs-CZ" sz="2000" b="1" dirty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Slouží </a:t>
            </a:r>
            <a:r>
              <a:rPr lang="cs-CZ" sz="2000" dirty="0"/>
              <a:t>k uvolněni nebezpečného přetlaku plynu z plynovodu do volného </a:t>
            </a:r>
            <a:r>
              <a:rPr lang="cs-CZ" sz="2000" dirty="0" smtClean="0"/>
              <a:t>ovzduší.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Montujeme za </a:t>
            </a:r>
            <a:r>
              <a:rPr lang="cs-CZ" sz="2000" dirty="0"/>
              <a:t>regulátor kde zabraňuji stoupnutí tlaku plynu v plynovodu a u                                                                                                                 spotřebičů při selháni </a:t>
            </a:r>
            <a:r>
              <a:rPr lang="cs-CZ" sz="2000" dirty="0" smtClean="0"/>
              <a:t>funkce </a:t>
            </a:r>
            <a:r>
              <a:rPr lang="cs-CZ" sz="2000" dirty="0"/>
              <a:t>regulátoru.</a:t>
            </a:r>
          </a:p>
          <a:p>
            <a:endParaRPr lang="cs-CZ" sz="2000" dirty="0" smtClean="0"/>
          </a:p>
        </p:txBody>
      </p:sp>
      <p:pic>
        <p:nvPicPr>
          <p:cNvPr id="12" name="Obrázek 11" descr="http://energetika.tzb-info.cz/docu/clanky/0058/005847o2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544582"/>
            <a:ext cx="2190115" cy="19075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http://energetika.tzb-info.cz/docu/clanky/0058/005847o3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840" y="2544582"/>
            <a:ext cx="2190115" cy="19075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874915"/>
            <a:ext cx="9023420" cy="1682512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Montují </a:t>
            </a:r>
            <a:r>
              <a:rPr lang="cs-CZ" sz="1800" dirty="0">
                <a:latin typeface="+mn-lt"/>
              </a:rPr>
              <a:t>se na začátek přívodu plynu do města.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Regulujeme </a:t>
            </a:r>
            <a:r>
              <a:rPr lang="cs-CZ" sz="1800" dirty="0">
                <a:latin typeface="+mn-lt"/>
              </a:rPr>
              <a:t>VTL na </a:t>
            </a:r>
            <a:r>
              <a:rPr lang="cs-CZ" sz="1800" dirty="0" smtClean="0">
                <a:latin typeface="+mn-lt"/>
              </a:rPr>
              <a:t>STL.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Regulační </a:t>
            </a:r>
            <a:r>
              <a:rPr lang="cs-CZ" sz="1800" dirty="0">
                <a:latin typeface="+mn-lt"/>
              </a:rPr>
              <a:t>stanice plynu je zařízení používané pro regulaci tlaku plynu a ochranu proti vysokému tlaku, zahrnující veškeré zařízení včetně vstupního a výstupního potrubí, uzavíracích armatur a staveb, ve kterých je toto umístěno.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>
              <a:buNone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Regulační stanice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11" name="Obrázek 10" descr="Provoz a údržba regulační stanice plynu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805" y="3617842"/>
            <a:ext cx="5570389" cy="23554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2029507"/>
            <a:ext cx="9144000" cy="1631216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514350" indent="-514350" hangingPunct="1">
              <a:buAutoNum type="arabicPeriod"/>
            </a:pPr>
            <a:r>
              <a:rPr lang="cs-CZ" sz="2000" dirty="0" smtClean="0">
                <a:latin typeface="+mn-lt"/>
              </a:rPr>
              <a:t>Popiš druhy zavíracích armatur.</a:t>
            </a:r>
          </a:p>
          <a:p>
            <a:pPr marL="514350" indent="-514350" hangingPunct="1">
              <a:buAutoNum type="arabicPeriod"/>
            </a:pPr>
            <a:r>
              <a:rPr lang="cs-CZ" sz="2000" dirty="0" smtClean="0">
                <a:latin typeface="+mn-lt"/>
              </a:rPr>
              <a:t>Popiš filtrační a pojistnou armaturu.</a:t>
            </a:r>
          </a:p>
          <a:p>
            <a:pPr marL="514350" indent="-514350" hangingPunct="1">
              <a:buAutoNum type="arabicPeriod"/>
            </a:pPr>
            <a:r>
              <a:rPr lang="cs-CZ" sz="2000" dirty="0" smtClean="0">
                <a:latin typeface="+mn-lt"/>
              </a:rPr>
              <a:t>K čemu slouží pojistná armatura.</a:t>
            </a:r>
          </a:p>
          <a:p>
            <a:pPr marL="514350" indent="-514350" hangingPunct="1">
              <a:buAutoNum type="arabicPeriod"/>
            </a:pPr>
            <a:endParaRPr lang="cs-CZ" sz="2000" dirty="0" smtClean="0">
              <a:latin typeface="+mn-lt"/>
            </a:endParaRPr>
          </a:p>
        </p:txBody>
      </p:sp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>
              <a:buNone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>
              <a:buNone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44580" y="2011970"/>
            <a:ext cx="90234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Vlastní zdroje</a:t>
            </a:r>
          </a:p>
          <a:p>
            <a:pPr marL="342900" indent="-342900">
              <a:buAutoNum type="arabicPeriod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www.zoigo.cz/pages/velkoobchod/plynovody.aspx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www.hutira.cz/testimonials/paroplynove-elektrarny-pakistan.htm</a:t>
            </a:r>
          </a:p>
          <a:p>
            <a:pPr marL="342900" indent="-342900">
              <a:buAutoNum type="arabicPeriod"/>
            </a:pPr>
            <a:r>
              <a:rPr lang="cs-CZ" dirty="0" smtClean="0"/>
              <a:t>Instalace plynovodů ISBN: 80-85920-89-1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350</Words>
  <Application>Microsoft Office PowerPoint</Application>
  <PresentationFormat>Vlastní</PresentationFormat>
  <Paragraphs>84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12</cp:revision>
  <dcterms:created xsi:type="dcterms:W3CDTF">2014-01-26T14:01:30Z</dcterms:created>
  <dcterms:modified xsi:type="dcterms:W3CDTF">2014-01-30T08:26:12Z</dcterms:modified>
</cp:coreProperties>
</file>