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9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01636495"/>
              </p:ext>
            </p:extLst>
          </p:nvPr>
        </p:nvGraphicFramePr>
        <p:xfrm>
          <a:off x="539552" y="332656"/>
          <a:ext cx="8352928" cy="63093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72559"/>
                <a:gridCol w="6780369"/>
              </a:tblGrid>
              <a:tr h="55675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Jméno autora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Mgr. Vojtěch John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675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Datum vytvoření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Listopad 2012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0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8201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oblast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obor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Přírodní vědy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Fyzika          (DUM  9)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Objem pevných látek (staveb)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594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Téma – název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učebního materiálu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Objem pevných látek (staveb)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908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  je určena pro žáky 6. ročníku  </a:t>
                      </a:r>
                      <a:r>
                        <a:rPr lang="cs-CZ" sz="1400" dirty="0" smtClean="0">
                          <a:effectLst/>
                        </a:rPr>
                        <a:t>ZŠ praktické.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Žáci na základě svých zkušeností a vlastního úsudku vyvodí potřebu a způsob měření objemu pevných látek (staveb).</a:t>
                      </a: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Jednotlivé stránky prezentace lze využít pro práci s jedním nebo dvěma žáky (postupně), </a:t>
                      </a: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Seznámí se s potřebou měření objemu u pevných látek (staveb).</a:t>
                      </a: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0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Vyobrazení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de-DE" sz="1400" kern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vše</a:t>
                      </a:r>
                      <a:r>
                        <a:rPr lang="de-DE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z </a:t>
                      </a:r>
                      <a:r>
                        <a:rPr lang="de-DE" sz="1400" kern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klipartu</a:t>
                      </a:r>
                      <a:r>
                        <a:rPr lang="de-DE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de-DE" sz="1400" kern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verze</a:t>
                      </a:r>
                      <a:r>
                        <a:rPr lang="de-DE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Windows </a:t>
                      </a:r>
                      <a:r>
                        <a:rPr lang="de-DE" sz="1400" kern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XP</a:t>
                      </a:r>
                      <a:r>
                        <a:rPr lang="cs-CZ" sz="1400" kern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de-DE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www.office.microsoft.com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3389" marR="63389" marT="31694" marB="31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Obrázek 2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404664"/>
            <a:ext cx="4986443" cy="97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2916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rychle 6"/>
          <p:cNvSpPr/>
          <p:nvPr/>
        </p:nvSpPr>
        <p:spPr>
          <a:xfrm>
            <a:off x="5671216" y="5280769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6416428" y="5280769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7092134" y="5280769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5504008" y="5470903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rychle 10"/>
          <p:cNvSpPr/>
          <p:nvPr/>
        </p:nvSpPr>
        <p:spPr>
          <a:xfrm>
            <a:off x="6224088" y="5470903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>
            <a:off x="6944168" y="5485460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>
            <a:off x="5685039" y="4693372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rychle 13"/>
          <p:cNvSpPr/>
          <p:nvPr/>
        </p:nvSpPr>
        <p:spPr>
          <a:xfrm>
            <a:off x="6409536" y="467881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5473432" y="4894842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>
            <a:off x="6213231" y="488472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rychle 16"/>
          <p:cNvSpPr/>
          <p:nvPr/>
        </p:nvSpPr>
        <p:spPr>
          <a:xfrm>
            <a:off x="7109894" y="4693372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Krychle 18"/>
          <p:cNvSpPr/>
          <p:nvPr/>
        </p:nvSpPr>
        <p:spPr>
          <a:xfrm>
            <a:off x="6932326" y="488472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5684497" y="407710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rychle 21"/>
          <p:cNvSpPr/>
          <p:nvPr/>
        </p:nvSpPr>
        <p:spPr>
          <a:xfrm>
            <a:off x="6429709" y="407710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Krychle 22"/>
          <p:cNvSpPr/>
          <p:nvPr/>
        </p:nvSpPr>
        <p:spPr>
          <a:xfrm>
            <a:off x="7105415" y="407710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5473432" y="4314347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Krychle 24"/>
          <p:cNvSpPr/>
          <p:nvPr/>
        </p:nvSpPr>
        <p:spPr>
          <a:xfrm>
            <a:off x="6187205" y="4310695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6957449" y="4281796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rychle 26"/>
          <p:cNvSpPr/>
          <p:nvPr/>
        </p:nvSpPr>
        <p:spPr>
          <a:xfrm>
            <a:off x="5684497" y="3489708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Krychle 27"/>
          <p:cNvSpPr/>
          <p:nvPr/>
        </p:nvSpPr>
        <p:spPr>
          <a:xfrm>
            <a:off x="6422817" y="3489708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Krychle 28"/>
          <p:cNvSpPr/>
          <p:nvPr/>
        </p:nvSpPr>
        <p:spPr>
          <a:xfrm>
            <a:off x="5452706" y="3707942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Krychle 29"/>
          <p:cNvSpPr/>
          <p:nvPr/>
        </p:nvSpPr>
        <p:spPr>
          <a:xfrm>
            <a:off x="6213231" y="3692178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Krychle 30"/>
          <p:cNvSpPr/>
          <p:nvPr/>
        </p:nvSpPr>
        <p:spPr>
          <a:xfrm>
            <a:off x="7123175" y="3489708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6950557" y="3681061"/>
            <a:ext cx="917251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rychle 32"/>
          <p:cNvSpPr/>
          <p:nvPr/>
        </p:nvSpPr>
        <p:spPr>
          <a:xfrm>
            <a:off x="5634604" y="2915854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Krychle 33"/>
          <p:cNvSpPr/>
          <p:nvPr/>
        </p:nvSpPr>
        <p:spPr>
          <a:xfrm>
            <a:off x="6379816" y="2915854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Krychle 34"/>
          <p:cNvSpPr/>
          <p:nvPr/>
        </p:nvSpPr>
        <p:spPr>
          <a:xfrm>
            <a:off x="7055522" y="2915854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Krychle 35"/>
          <p:cNvSpPr/>
          <p:nvPr/>
        </p:nvSpPr>
        <p:spPr>
          <a:xfrm>
            <a:off x="5425097" y="3120545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Krychle 36"/>
          <p:cNvSpPr/>
          <p:nvPr/>
        </p:nvSpPr>
        <p:spPr>
          <a:xfrm>
            <a:off x="6187476" y="3105988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Krychle 37"/>
          <p:cNvSpPr/>
          <p:nvPr/>
        </p:nvSpPr>
        <p:spPr>
          <a:xfrm>
            <a:off x="6907556" y="3120545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Krychle 38"/>
          <p:cNvSpPr/>
          <p:nvPr/>
        </p:nvSpPr>
        <p:spPr>
          <a:xfrm>
            <a:off x="5634604" y="2328457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Krychle 39"/>
          <p:cNvSpPr/>
          <p:nvPr/>
        </p:nvSpPr>
        <p:spPr>
          <a:xfrm>
            <a:off x="6372924" y="2313900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Krychle 40"/>
          <p:cNvSpPr/>
          <p:nvPr/>
        </p:nvSpPr>
        <p:spPr>
          <a:xfrm>
            <a:off x="5436820" y="2529927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Krychle 41"/>
          <p:cNvSpPr/>
          <p:nvPr/>
        </p:nvSpPr>
        <p:spPr>
          <a:xfrm>
            <a:off x="6176619" y="2519810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Krychle 42"/>
          <p:cNvSpPr/>
          <p:nvPr/>
        </p:nvSpPr>
        <p:spPr>
          <a:xfrm>
            <a:off x="7073282" y="2328457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Krychle 43"/>
          <p:cNvSpPr/>
          <p:nvPr/>
        </p:nvSpPr>
        <p:spPr>
          <a:xfrm>
            <a:off x="6895714" y="2519810"/>
            <a:ext cx="984439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měříme objem staveb (a vlastně všech pevných látek)?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552940"/>
            <a:ext cx="8229600" cy="4525963"/>
          </a:xfrm>
        </p:spPr>
        <p:txBody>
          <a:bodyPr/>
          <a:lstStyle/>
          <a:p>
            <a:r>
              <a:rPr lang="cs-CZ" dirty="0" smtClean="0"/>
              <a:t>Kolik kostek potřebujeme na postavení věže dlouhé tři kostky, široké dvě kostky a vysoké šest kostek? </a:t>
            </a:r>
            <a:endParaRPr lang="cs-CZ" dirty="0"/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623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Kolik se vejde kostek do jedné vrstvy?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95617"/>
            <a:ext cx="8619702" cy="4525963"/>
          </a:xfrm>
        </p:spPr>
        <p:txBody>
          <a:bodyPr/>
          <a:lstStyle/>
          <a:p>
            <a:r>
              <a:rPr lang="cs-CZ" dirty="0" smtClean="0"/>
              <a:t>3 kostky v jedné řadě</a:t>
            </a:r>
          </a:p>
          <a:p>
            <a:r>
              <a:rPr lang="cs-CZ" dirty="0" smtClean="0"/>
              <a:t>Řady jsou dvě ve vrstvě</a:t>
            </a:r>
          </a:p>
          <a:p>
            <a:r>
              <a:rPr lang="cs-CZ" dirty="0" smtClean="0"/>
              <a:t>3 x 2 = 6</a:t>
            </a:r>
          </a:p>
          <a:p>
            <a:r>
              <a:rPr lang="cs-CZ" dirty="0" smtClean="0"/>
              <a:t>V jedné vrstvě je šest kostek</a:t>
            </a:r>
          </a:p>
          <a:p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5886873" y="4859570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6588224" y="4859570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7308304" y="4859570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5652120" y="5087405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6372200" y="5068667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7092280" y="5074346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868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 spočítáme počet kostek v jedné vrstvě?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cs-CZ" dirty="0" smtClean="0"/>
              <a:t>V jedné řadě jsou tři kostky</a:t>
            </a:r>
          </a:p>
          <a:p>
            <a:r>
              <a:rPr lang="cs-CZ" dirty="0" smtClean="0"/>
              <a:t>Řady jsou dvě</a:t>
            </a:r>
          </a:p>
          <a:p>
            <a:r>
              <a:rPr lang="cs-CZ" dirty="0" smtClean="0"/>
              <a:t>Takže: </a:t>
            </a:r>
            <a:r>
              <a:rPr lang="cs-CZ" dirty="0" smtClean="0">
                <a:solidFill>
                  <a:srgbClr val="FF0000"/>
                </a:solidFill>
              </a:rPr>
              <a:t>vynásobíme délku a šířku </a:t>
            </a:r>
            <a:r>
              <a:rPr lang="cs-CZ" dirty="0" smtClean="0"/>
              <a:t>(3 x 2)</a:t>
            </a:r>
          </a:p>
          <a:p>
            <a:r>
              <a:rPr lang="cs-CZ" dirty="0" smtClean="0"/>
              <a:t>A víme, že v jedné vrstvě je šest kostek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1781452" y="4573983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2519772" y="4573983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1528930" y="4792233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2268729" y="4782116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3220130" y="4573983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2987824" y="4782116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4241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Kolik je ve věži vrstev?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Ve věži je šest vrstev.</a:t>
            </a:r>
          </a:p>
          <a:p>
            <a:pPr marL="0" indent="0">
              <a:buNone/>
            </a:pPr>
            <a:r>
              <a:rPr lang="cs-CZ" b="1" dirty="0" smtClean="0"/>
              <a:t>Kolik kostek je v jedné vrstvě?</a:t>
            </a:r>
          </a:p>
          <a:p>
            <a:pPr marL="0" indent="0">
              <a:buNone/>
            </a:pPr>
            <a:r>
              <a:rPr lang="cs-CZ" b="1" dirty="0" smtClean="0"/>
              <a:t>Pamatujeme si, že 6.</a:t>
            </a:r>
          </a:p>
          <a:p>
            <a:pPr marL="0" indent="0">
              <a:buNone/>
            </a:pPr>
            <a:r>
              <a:rPr lang="cs-CZ" b="1" dirty="0" smtClean="0"/>
              <a:t>Vrstev je šest a v každé je </a:t>
            </a:r>
          </a:p>
          <a:p>
            <a:pPr marL="0" indent="0">
              <a:buNone/>
            </a:pPr>
            <a:r>
              <a:rPr lang="cs-CZ" b="1" dirty="0" smtClean="0"/>
              <a:t>6 kostek. </a:t>
            </a:r>
          </a:p>
          <a:p>
            <a:pPr marL="0" indent="0">
              <a:buNone/>
            </a:pPr>
            <a:r>
              <a:rPr lang="cs-CZ" b="1" dirty="0" smtClean="0"/>
              <a:t>Ve věži je 6 x 6 = 36 kostek</a:t>
            </a:r>
          </a:p>
        </p:txBody>
      </p:sp>
      <p:sp>
        <p:nvSpPr>
          <p:cNvPr id="4" name="Krychle 3"/>
          <p:cNvSpPr/>
          <p:nvPr/>
        </p:nvSpPr>
        <p:spPr>
          <a:xfrm>
            <a:off x="5902193" y="4965839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6640513" y="4952501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5704409" y="5167309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6444208" y="5157192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7340871" y="4965839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7163303" y="5157192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5902193" y="4365104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Krychle 21"/>
          <p:cNvSpPr/>
          <p:nvPr/>
        </p:nvSpPr>
        <p:spPr>
          <a:xfrm>
            <a:off x="6640513" y="4351766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Krychle 22"/>
          <p:cNvSpPr/>
          <p:nvPr/>
        </p:nvSpPr>
        <p:spPr>
          <a:xfrm>
            <a:off x="5704409" y="4566073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Krychle 23"/>
          <p:cNvSpPr/>
          <p:nvPr/>
        </p:nvSpPr>
        <p:spPr>
          <a:xfrm>
            <a:off x="6444208" y="4556457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Krychle 24"/>
          <p:cNvSpPr/>
          <p:nvPr/>
        </p:nvSpPr>
        <p:spPr>
          <a:xfrm>
            <a:off x="7340871" y="4365104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7163303" y="4556457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rychle 26"/>
          <p:cNvSpPr/>
          <p:nvPr/>
        </p:nvSpPr>
        <p:spPr>
          <a:xfrm>
            <a:off x="5922440" y="3754252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Krychle 27"/>
          <p:cNvSpPr/>
          <p:nvPr/>
        </p:nvSpPr>
        <p:spPr>
          <a:xfrm>
            <a:off x="6660760" y="3740914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Krychle 28"/>
          <p:cNvSpPr/>
          <p:nvPr/>
        </p:nvSpPr>
        <p:spPr>
          <a:xfrm>
            <a:off x="5724656" y="3955722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Krychle 29"/>
          <p:cNvSpPr/>
          <p:nvPr/>
        </p:nvSpPr>
        <p:spPr>
          <a:xfrm>
            <a:off x="6464455" y="3945605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Krychle 30"/>
          <p:cNvSpPr/>
          <p:nvPr/>
        </p:nvSpPr>
        <p:spPr>
          <a:xfrm>
            <a:off x="7361118" y="3754252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Krychle 31"/>
          <p:cNvSpPr/>
          <p:nvPr/>
        </p:nvSpPr>
        <p:spPr>
          <a:xfrm>
            <a:off x="7183550" y="3945605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rychle 32"/>
          <p:cNvSpPr/>
          <p:nvPr/>
        </p:nvSpPr>
        <p:spPr>
          <a:xfrm>
            <a:off x="5922440" y="3166855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Krychle 33"/>
          <p:cNvSpPr/>
          <p:nvPr/>
        </p:nvSpPr>
        <p:spPr>
          <a:xfrm>
            <a:off x="6660760" y="3153517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Krychle 34"/>
          <p:cNvSpPr/>
          <p:nvPr/>
        </p:nvSpPr>
        <p:spPr>
          <a:xfrm>
            <a:off x="5724656" y="3368325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Krychle 35"/>
          <p:cNvSpPr/>
          <p:nvPr/>
        </p:nvSpPr>
        <p:spPr>
          <a:xfrm>
            <a:off x="6464455" y="3358208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Krychle 36"/>
          <p:cNvSpPr/>
          <p:nvPr/>
        </p:nvSpPr>
        <p:spPr>
          <a:xfrm>
            <a:off x="7361118" y="3166855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Krychle 37"/>
          <p:cNvSpPr/>
          <p:nvPr/>
        </p:nvSpPr>
        <p:spPr>
          <a:xfrm>
            <a:off x="7183550" y="3358208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Krychle 38"/>
          <p:cNvSpPr/>
          <p:nvPr/>
        </p:nvSpPr>
        <p:spPr>
          <a:xfrm>
            <a:off x="5936750" y="2579458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Krychle 39"/>
          <p:cNvSpPr/>
          <p:nvPr/>
        </p:nvSpPr>
        <p:spPr>
          <a:xfrm>
            <a:off x="6675070" y="2566120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Krychle 40"/>
          <p:cNvSpPr/>
          <p:nvPr/>
        </p:nvSpPr>
        <p:spPr>
          <a:xfrm>
            <a:off x="5738966" y="2780928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Krychle 41"/>
          <p:cNvSpPr/>
          <p:nvPr/>
        </p:nvSpPr>
        <p:spPr>
          <a:xfrm>
            <a:off x="6478765" y="2770811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Krychle 42"/>
          <p:cNvSpPr/>
          <p:nvPr/>
        </p:nvSpPr>
        <p:spPr>
          <a:xfrm>
            <a:off x="7375428" y="2579458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Krychle 43"/>
          <p:cNvSpPr/>
          <p:nvPr/>
        </p:nvSpPr>
        <p:spPr>
          <a:xfrm>
            <a:off x="7197860" y="2770811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Krychle 44"/>
          <p:cNvSpPr/>
          <p:nvPr/>
        </p:nvSpPr>
        <p:spPr>
          <a:xfrm>
            <a:off x="5936750" y="1992061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Krychle 45"/>
          <p:cNvSpPr/>
          <p:nvPr/>
        </p:nvSpPr>
        <p:spPr>
          <a:xfrm>
            <a:off x="6675070" y="1978723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Krychle 46"/>
          <p:cNvSpPr/>
          <p:nvPr/>
        </p:nvSpPr>
        <p:spPr>
          <a:xfrm>
            <a:off x="5738966" y="2193531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Krychle 47"/>
          <p:cNvSpPr/>
          <p:nvPr/>
        </p:nvSpPr>
        <p:spPr>
          <a:xfrm>
            <a:off x="6478765" y="2183414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Krychle 48"/>
          <p:cNvSpPr/>
          <p:nvPr/>
        </p:nvSpPr>
        <p:spPr>
          <a:xfrm>
            <a:off x="7375428" y="1992061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Krychle 49"/>
          <p:cNvSpPr/>
          <p:nvPr/>
        </p:nvSpPr>
        <p:spPr>
          <a:xfrm>
            <a:off x="7197860" y="2183414"/>
            <a:ext cx="936104" cy="79208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048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tedy spočítáme objem stavby?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/>
              <a:t>Vynásobíme: </a:t>
            </a:r>
          </a:p>
          <a:p>
            <a:pPr algn="ctr"/>
            <a:r>
              <a:rPr lang="cs-CZ" sz="6000" dirty="0">
                <a:solidFill>
                  <a:srgbClr val="FF0000"/>
                </a:solidFill>
              </a:rPr>
              <a:t>d</a:t>
            </a:r>
            <a:r>
              <a:rPr lang="cs-CZ" sz="6000" dirty="0" smtClean="0">
                <a:solidFill>
                  <a:srgbClr val="FF0000"/>
                </a:solidFill>
              </a:rPr>
              <a:t>élku</a:t>
            </a:r>
          </a:p>
          <a:p>
            <a:pPr algn="ctr"/>
            <a:r>
              <a:rPr lang="cs-CZ" sz="6000" dirty="0">
                <a:solidFill>
                  <a:srgbClr val="FF0000"/>
                </a:solidFill>
              </a:rPr>
              <a:t>š</a:t>
            </a:r>
            <a:r>
              <a:rPr lang="cs-CZ" sz="6000" dirty="0" smtClean="0">
                <a:solidFill>
                  <a:srgbClr val="FF0000"/>
                </a:solidFill>
              </a:rPr>
              <a:t>ířku</a:t>
            </a:r>
            <a:r>
              <a:rPr lang="cs-CZ" sz="6000" dirty="0" smtClean="0"/>
              <a:t> </a:t>
            </a:r>
          </a:p>
          <a:p>
            <a:pPr algn="ctr"/>
            <a:r>
              <a:rPr lang="cs-CZ" sz="6000" dirty="0">
                <a:solidFill>
                  <a:srgbClr val="FF0000"/>
                </a:solidFill>
              </a:rPr>
              <a:t>a</a:t>
            </a:r>
            <a:r>
              <a:rPr lang="cs-CZ" sz="6000" dirty="0" smtClean="0">
                <a:solidFill>
                  <a:srgbClr val="FF0000"/>
                </a:solidFill>
              </a:rPr>
              <a:t> výšku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775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A protože vlastně počítáme </a:t>
            </a:r>
            <a:r>
              <a:rPr lang="cs-CZ" b="1" u="sng" dirty="0" smtClean="0">
                <a:solidFill>
                  <a:srgbClr val="00B0F0"/>
                </a:solidFill>
              </a:rPr>
              <a:t>krychličky,</a:t>
            </a:r>
            <a:endParaRPr lang="cs-CZ" b="1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4400" dirty="0"/>
              <a:t>ř</a:t>
            </a:r>
            <a:r>
              <a:rPr lang="cs-CZ" sz="4400" dirty="0" smtClean="0"/>
              <a:t>íkáme jednotkám, ve kterých měříme objem, jednotky </a:t>
            </a:r>
            <a:r>
              <a:rPr lang="cs-CZ" sz="4400" b="1" u="sng" dirty="0" smtClean="0">
                <a:solidFill>
                  <a:schemeClr val="accent5">
                    <a:lumMod val="75000"/>
                  </a:schemeClr>
                </a:solidFill>
              </a:rPr>
              <a:t>krychlové</a:t>
            </a:r>
            <a:r>
              <a:rPr lang="cs-CZ" sz="4400" dirty="0" smtClean="0"/>
              <a:t>.</a:t>
            </a:r>
          </a:p>
          <a:p>
            <a:r>
              <a:rPr lang="cs-CZ" sz="4400" dirty="0" smtClean="0"/>
              <a:t>(</a:t>
            </a:r>
            <a:r>
              <a:rPr lang="cs-CZ" sz="4400" b="1" u="sng" dirty="0" smtClean="0">
                <a:solidFill>
                  <a:schemeClr val="accent5">
                    <a:lumMod val="75000"/>
                  </a:schemeClr>
                </a:solidFill>
              </a:rPr>
              <a:t>metr krychlový </a:t>
            </a:r>
            <a:r>
              <a:rPr lang="cs-CZ" sz="4400" dirty="0" smtClean="0"/>
              <a:t>/píšeme takto: </a:t>
            </a:r>
            <a:r>
              <a:rPr lang="cs-CZ" sz="4400" b="1" dirty="0" smtClean="0"/>
              <a:t>m</a:t>
            </a:r>
            <a:r>
              <a:rPr lang="cs-CZ" sz="4400" b="1" baseline="30000" dirty="0" smtClean="0"/>
              <a:t>3</a:t>
            </a:r>
            <a:r>
              <a:rPr lang="cs-CZ" sz="4400" dirty="0" smtClean="0"/>
              <a:t>/, </a:t>
            </a:r>
            <a:r>
              <a:rPr lang="cs-CZ" sz="4400" b="1" u="sng" dirty="0" smtClean="0">
                <a:solidFill>
                  <a:schemeClr val="accent5">
                    <a:lumMod val="75000"/>
                  </a:schemeClr>
                </a:solidFill>
              </a:rPr>
              <a:t>centimetr krychlový </a:t>
            </a:r>
            <a:r>
              <a:rPr lang="cs-CZ" sz="4400" dirty="0" smtClean="0"/>
              <a:t>/</a:t>
            </a:r>
            <a:r>
              <a:rPr lang="cs-CZ" sz="4400" b="1" dirty="0" smtClean="0"/>
              <a:t>c</a:t>
            </a:r>
            <a:r>
              <a:rPr lang="cs-CZ" sz="4400" b="1" dirty="0"/>
              <a:t>m</a:t>
            </a:r>
            <a:r>
              <a:rPr lang="cs-CZ" sz="4400" b="1" baseline="30000" dirty="0"/>
              <a:t>3</a:t>
            </a:r>
            <a:r>
              <a:rPr lang="cs-CZ" sz="4400" dirty="0"/>
              <a:t>/</a:t>
            </a:r>
            <a:r>
              <a:rPr lang="cs-CZ" sz="4400" dirty="0" smtClean="0"/>
              <a:t>, </a:t>
            </a:r>
            <a:r>
              <a:rPr lang="cs-CZ" sz="4400" b="1" u="sng" dirty="0" smtClean="0">
                <a:solidFill>
                  <a:schemeClr val="accent5">
                    <a:lumMod val="75000"/>
                  </a:schemeClr>
                </a:solidFill>
              </a:rPr>
              <a:t>decimetr krychlový </a:t>
            </a:r>
            <a:r>
              <a:rPr lang="cs-CZ" sz="4400" dirty="0" smtClean="0"/>
              <a:t>/</a:t>
            </a:r>
            <a:r>
              <a:rPr lang="cs-CZ" sz="4400" b="1" dirty="0" smtClean="0"/>
              <a:t>d</a:t>
            </a:r>
            <a:r>
              <a:rPr lang="cs-CZ" sz="4400" b="1" dirty="0"/>
              <a:t>m</a:t>
            </a:r>
            <a:r>
              <a:rPr lang="cs-CZ" sz="4400" b="1" baseline="30000" dirty="0"/>
              <a:t>3</a:t>
            </a:r>
            <a:r>
              <a:rPr lang="cs-CZ" sz="4400" dirty="0" smtClean="0"/>
              <a:t>/…)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165594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262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Jak měříme objem staveb (a vlastně všech pevných látek)?</vt:lpstr>
      <vt:lpstr>Kolik se vejde kostek do jedné vrstvy? </vt:lpstr>
      <vt:lpstr>Jak spočítáme počet kostek v jedné vrstvě?</vt:lpstr>
      <vt:lpstr>Kolik je ve věži vrstev?</vt:lpstr>
      <vt:lpstr>Jak tedy spočítáme objem stavby?</vt:lpstr>
      <vt:lpstr>A protože vlastně počítáme krychličky,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měříme objem staveb?</dc:title>
  <dc:creator>Johnovi</dc:creator>
  <cp:lastModifiedBy>Dum</cp:lastModifiedBy>
  <cp:revision>16</cp:revision>
  <dcterms:created xsi:type="dcterms:W3CDTF">2013-06-26T11:06:08Z</dcterms:created>
  <dcterms:modified xsi:type="dcterms:W3CDTF">2014-01-31T14:16:35Z</dcterms:modified>
</cp:coreProperties>
</file>