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png"/><Relationship Id="rId4" Type="http://schemas.openxmlformats.org/officeDocument/2006/relationships/image" Target="../media/image27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65183756"/>
              </p:ext>
            </p:extLst>
          </p:nvPr>
        </p:nvGraphicFramePr>
        <p:xfrm>
          <a:off x="395536" y="260648"/>
          <a:ext cx="8424936" cy="626469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020979"/>
                <a:gridCol w="6403957"/>
              </a:tblGrid>
              <a:tr h="3803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Jméno autora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4604" marR="74604" marT="37302" marB="3730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Mgr. Vojtěch John</a:t>
                      </a:r>
                      <a:endParaRPr lang="cs-CZ" sz="14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4604" marR="74604" marT="37302" marB="3730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57448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Datum vytvoření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4604" marR="74604" marT="37302" marB="3730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>
                          <a:effectLst/>
                          <a:latin typeface="Arial" pitchFamily="34" charset="0"/>
                          <a:cs typeface="Arial" pitchFamily="34" charset="0"/>
                        </a:rPr>
                        <a:t>Leden  </a:t>
                      </a:r>
                      <a:r>
                        <a:rPr lang="cs-CZ" sz="1400" kern="120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2013</a:t>
                      </a:r>
                      <a:endParaRPr lang="cs-CZ" sz="14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4604" marR="74604" marT="37302" marB="3730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03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4604" marR="74604" marT="37302" marB="3730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6.</a:t>
                      </a:r>
                      <a:endParaRPr lang="cs-CZ" sz="14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4604" marR="74604" marT="37302" marB="3730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8872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Vzdělávací</a:t>
                      </a:r>
                      <a:endParaRPr lang="cs-CZ" sz="1400" b="1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oblast</a:t>
                      </a:r>
                      <a:endParaRPr lang="cs-CZ" sz="1400" b="1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obor</a:t>
                      </a:r>
                      <a:endParaRPr lang="cs-CZ" sz="1400" b="1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 kern="1200" smtClean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tematický </a:t>
                      </a: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okruh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4604" marR="74604" marT="37302" marB="3730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Přírodní vědy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Fyzika          (DUM  </a:t>
                      </a:r>
                      <a:r>
                        <a:rPr lang="cs-CZ" sz="1400" kern="12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22)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Gravitace, směr svislý a vodorovný</a:t>
                      </a:r>
                      <a:endParaRPr lang="cs-CZ" sz="14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4604" marR="74604" marT="37302" marB="3730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3454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Téma – název</a:t>
                      </a:r>
                      <a:endParaRPr lang="cs-CZ" sz="1400" b="1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učebního materiálu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4604" marR="74604" marT="37302" marB="3730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</a:p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Gravitace</a:t>
                      </a:r>
                      <a:endParaRPr lang="cs-CZ" sz="14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4604" marR="74604" marT="37302" marB="3730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4290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4604" marR="74604" marT="37302" marB="3730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  je určena pro žáky 6. ročníku  ZŠ praktické.</a:t>
                      </a:r>
                    </a:p>
                    <a:p>
                      <a:pPr marL="342900" lvl="0" indent="-342900"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Wingdings"/>
                        <a:buChar char=""/>
                        <a:tabLst>
                          <a:tab pos="457200" algn="l"/>
                        </a:tabLs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Žáci si 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uvědomí </a:t>
                      </a: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působení zemské přitažlivosti, </a:t>
                      </a:r>
                    </a:p>
                    <a:p>
                      <a:pPr marL="342900" lvl="0" indent="-342900"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Wingdings"/>
                        <a:buChar char=""/>
                        <a:tabLst>
                          <a:tab pos="457200" algn="l"/>
                        </a:tabLs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vyvodí si určování svislého a vodorovného směru, </a:t>
                      </a:r>
                    </a:p>
                    <a:p>
                      <a:pPr marL="342900" lvl="0" indent="-342900"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Wingdings"/>
                        <a:buChar char=""/>
                        <a:tabLst>
                          <a:tab pos="457200" algn="l"/>
                        </a:tabLs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zjistí způsob určování svislého a vodorovného směru,</a:t>
                      </a:r>
                    </a:p>
                    <a:p>
                      <a:pPr marL="342900" lvl="0" indent="-342900"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Wingdings"/>
                        <a:buChar char=""/>
                        <a:tabLst>
                          <a:tab pos="457200" algn="l"/>
                        </a:tabLs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seznámí se s olovnicí a vodováhou – porovnají skutečnou vodováhu s prezentací, </a:t>
                      </a:r>
                    </a:p>
                    <a:p>
                      <a:pPr marL="342900" lvl="0" indent="-342900"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Wingdings"/>
                        <a:buChar char=""/>
                        <a:tabLst>
                          <a:tab pos="457200" algn="l"/>
                        </a:tabLs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zkusí si určit svislý a vodorovný směr</a:t>
                      </a:r>
                    </a:p>
                  </a:txBody>
                  <a:tcPr marL="74604" marR="74604" marT="37302" marB="3730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03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fr-FR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Vyobrazení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4604" marR="74604" marT="37302" marB="3730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lvl="0" indent="-342900" rtl="0" fontAlgn="base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Wingdings"/>
                        <a:buChar char=""/>
                        <a:tabLst>
                          <a:tab pos="457200" algn="l"/>
                        </a:tabLst>
                      </a:pPr>
                      <a:r>
                        <a:rPr lang="de-DE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de-DE" sz="1400" kern="1200" dirty="0" err="1">
                          <a:effectLst/>
                          <a:latin typeface="Arial" pitchFamily="34" charset="0"/>
                          <a:cs typeface="Arial" pitchFamily="34" charset="0"/>
                        </a:rPr>
                        <a:t>klipart</a:t>
                      </a:r>
                      <a:r>
                        <a:rPr lang="de-DE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, </a:t>
                      </a:r>
                      <a:r>
                        <a:rPr lang="de-DE" sz="1400" kern="1200" dirty="0" err="1">
                          <a:effectLst/>
                          <a:latin typeface="Arial" pitchFamily="34" charset="0"/>
                          <a:cs typeface="Arial" pitchFamily="34" charset="0"/>
                        </a:rPr>
                        <a:t>verze</a:t>
                      </a:r>
                      <a:r>
                        <a:rPr lang="de-DE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 Windows </a:t>
                      </a:r>
                      <a:r>
                        <a:rPr lang="de-DE" sz="1400" kern="12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XP</a:t>
                      </a:r>
                      <a:r>
                        <a:rPr lang="cs-CZ" sz="1400" kern="12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- www.office.</a:t>
                      </a:r>
                      <a:r>
                        <a:rPr lang="cs-CZ" sz="1400" kern="1200" dirty="0" err="1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microsoft.com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4604" marR="74604" marT="37302" marB="3730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Obrázek 2" descr="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139952" y="332657"/>
            <a:ext cx="4626403" cy="902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455342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Všude na světě působí síly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Síla svalů</a:t>
            </a:r>
          </a:p>
          <a:p>
            <a:endParaRPr lang="cs-CZ" dirty="0"/>
          </a:p>
          <a:p>
            <a:r>
              <a:rPr lang="cs-CZ" dirty="0" smtClean="0"/>
              <a:t>Síla větru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Síla Země  </a:t>
            </a:r>
            <a:endParaRPr lang="cs-CZ" dirty="0"/>
          </a:p>
        </p:txBody>
      </p:sp>
      <p:pic>
        <p:nvPicPr>
          <p:cNvPr id="1028" name="Picture 4" descr="C:\Users\Johnovi\AppData\Local\Microsoft\Windows\Temporary Internet Files\Content.IE5\PEY7OIB2\MC900198184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44657"/>
          <a:stretch/>
        </p:blipFill>
        <p:spPr bwMode="auto">
          <a:xfrm>
            <a:off x="3347864" y="1307684"/>
            <a:ext cx="1964602" cy="1158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Johnovi\AppData\Local\Microsoft\Windows\Temporary Internet Files\Content.IE5\VJ9DGKFT\MC9004135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575865"/>
            <a:ext cx="1654457" cy="997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Johnovi\AppData\Local\Microsoft\Windows\Temporary Internet Files\Content.IE5\VJ9DGKFT\MC90043605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35132" y="3645024"/>
            <a:ext cx="2845179" cy="1841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64806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Síle Země se říká </a:t>
            </a:r>
            <a:r>
              <a:rPr lang="cs-CZ" b="1" dirty="0" smtClean="0"/>
              <a:t>ZEMSKÁ PŘITAŽLIVOST </a:t>
            </a:r>
            <a:r>
              <a:rPr lang="cs-CZ" dirty="0" smtClean="0"/>
              <a:t> nebo </a:t>
            </a:r>
            <a:r>
              <a:rPr lang="cs-CZ" b="1" i="1" dirty="0" smtClean="0"/>
              <a:t>GRAVITACE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Zemská přitažlivost působí na všechna tělesa. </a:t>
            </a:r>
          </a:p>
          <a:p>
            <a:r>
              <a:rPr lang="cs-CZ" dirty="0" smtClean="0"/>
              <a:t>Kde a co působí? Řekni:</a:t>
            </a:r>
            <a:endParaRPr lang="cs-CZ" dirty="0"/>
          </a:p>
        </p:txBody>
      </p:sp>
      <p:pic>
        <p:nvPicPr>
          <p:cNvPr id="2050" name="Picture 2" descr="C:\Users\Johnovi\AppData\Local\Microsoft\Windows\Temporary Internet Files\Content.IE5\PEY7OIB2\MC9004361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852936"/>
            <a:ext cx="4957673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lů 3"/>
          <p:cNvSpPr/>
          <p:nvPr/>
        </p:nvSpPr>
        <p:spPr>
          <a:xfrm>
            <a:off x="5364088" y="4941168"/>
            <a:ext cx="216024" cy="792088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lů 4"/>
          <p:cNvSpPr/>
          <p:nvPr/>
        </p:nvSpPr>
        <p:spPr>
          <a:xfrm>
            <a:off x="6732240" y="4941168"/>
            <a:ext cx="216024" cy="792088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0887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Kde a co působí gravitace: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endParaRPr lang="cs-CZ" dirty="0"/>
          </a:p>
        </p:txBody>
      </p:sp>
      <p:pic>
        <p:nvPicPr>
          <p:cNvPr id="3076" name="Picture 4" descr="C:\Users\Johnovi\AppData\Local\Microsoft\Windows\Temporary Internet Files\Content.IE5\VJ9DGKFT\MC9003610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72752" y="2204863"/>
            <a:ext cx="1621231" cy="2843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Johnovi\AppData\Local\Microsoft\Windows\Temporary Internet Files\Content.IE5\QT4YK15M\MC9002379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415391"/>
            <a:ext cx="2064190" cy="2633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29919" y="4797152"/>
            <a:ext cx="274637" cy="817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Šipka dolů 11"/>
          <p:cNvSpPr/>
          <p:nvPr/>
        </p:nvSpPr>
        <p:spPr>
          <a:xfrm>
            <a:off x="5796136" y="4941168"/>
            <a:ext cx="216024" cy="792088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32310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dirty="0" smtClean="0"/>
              <a:t>Jaké síly působí na obrázcích?</a:t>
            </a:r>
            <a:endParaRPr lang="cs-CZ" dirty="0"/>
          </a:p>
        </p:txBody>
      </p:sp>
      <p:pic>
        <p:nvPicPr>
          <p:cNvPr id="4098" name="Picture 2" descr="C:\Users\Johnovi\AppData\Local\Microsoft\Windows\Temporary Internet Files\Content.IE5\PEY7OIB2\MC9003328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2796958"/>
            <a:ext cx="2304256" cy="1815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Johnovi\AppData\Local\Microsoft\Windows\Temporary Internet Files\Content.IE5\WCU8VUEQ\MC90024190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564904"/>
            <a:ext cx="3024336" cy="1780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Johnovi\AppData\Local\Microsoft\Windows\Temporary Internet Files\Content.IE5\WCU8VUEQ\MC90021341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077072"/>
            <a:ext cx="1656184" cy="1578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511581"/>
            <a:ext cx="274637" cy="817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Grp="1" noChangeAspect="1" noChangeArrowheads="1"/>
          </p:cNvPicPr>
          <p:nvPr>
            <p:ph idx="1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618237"/>
            <a:ext cx="274344" cy="3574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Šipka dolů 9"/>
          <p:cNvSpPr/>
          <p:nvPr/>
        </p:nvSpPr>
        <p:spPr>
          <a:xfrm>
            <a:off x="3491880" y="4345241"/>
            <a:ext cx="216024" cy="792088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nahoru 3"/>
          <p:cNvSpPr/>
          <p:nvPr/>
        </p:nvSpPr>
        <p:spPr>
          <a:xfrm>
            <a:off x="4499992" y="4506207"/>
            <a:ext cx="252028" cy="720080"/>
          </a:xfrm>
          <a:prstGeom prst="up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nahoru 11"/>
          <p:cNvSpPr/>
          <p:nvPr/>
        </p:nvSpPr>
        <p:spPr>
          <a:xfrm>
            <a:off x="2123728" y="2687892"/>
            <a:ext cx="252028" cy="720080"/>
          </a:xfrm>
          <a:prstGeom prst="up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nahoru 12"/>
          <p:cNvSpPr/>
          <p:nvPr/>
        </p:nvSpPr>
        <p:spPr>
          <a:xfrm>
            <a:off x="6804248" y="2327852"/>
            <a:ext cx="252028" cy="720080"/>
          </a:xfrm>
          <a:prstGeom prst="up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90305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4" grpId="0" animBg="1"/>
      <p:bldP spid="12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dirty="0"/>
              <a:t>Jaké síly působí na obrázcích?</a:t>
            </a:r>
          </a:p>
        </p:txBody>
      </p:sp>
      <p:pic>
        <p:nvPicPr>
          <p:cNvPr id="5122" name="Picture 2" descr="C:\Users\Johnovi\AppData\Local\Microsoft\Windows\Temporary Internet Files\Content.IE5\QT4YK15M\MC9002501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1916832"/>
            <a:ext cx="2948396" cy="1778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Program Files\Microsoft Office\MEDIA\CAGCAT10\j0293828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772816"/>
            <a:ext cx="1744675" cy="1836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1700808"/>
            <a:ext cx="8435280" cy="475252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126" name="Picture 6" descr="C:\Users\Johnovi\AppData\Local\Microsoft\Windows\Temporary Internet Files\Content.IE5\PEY7OIB2\MC90044036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4290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61283" y="3020218"/>
            <a:ext cx="274637" cy="817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9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5229200"/>
            <a:ext cx="274637" cy="4087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9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126506"/>
            <a:ext cx="274637" cy="817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Šipka doprava 4"/>
          <p:cNvSpPr/>
          <p:nvPr/>
        </p:nvSpPr>
        <p:spPr>
          <a:xfrm>
            <a:off x="3235920" y="2482736"/>
            <a:ext cx="1080120" cy="212576"/>
          </a:xfrm>
          <a:prstGeom prst="right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6660232" y="2913930"/>
            <a:ext cx="1080120" cy="212576"/>
          </a:xfrm>
          <a:prstGeom prst="right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hnutá šipka nahoru 5"/>
          <p:cNvSpPr/>
          <p:nvPr/>
        </p:nvSpPr>
        <p:spPr>
          <a:xfrm>
            <a:off x="2961283" y="5877272"/>
            <a:ext cx="1898749" cy="432048"/>
          </a:xfrm>
          <a:prstGeom prst="curvedUp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7144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1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7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build="p"/>
      <p:bldP spid="5" grpId="0" animBg="1"/>
      <p:bldP spid="14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Jakým směrem působí </a:t>
            </a:r>
            <a:r>
              <a:rPr lang="cs-CZ" dirty="0" smtClean="0">
                <a:solidFill>
                  <a:srgbClr val="FF0000"/>
                </a:solidFill>
              </a:rPr>
              <a:t>VŽDYCKY</a:t>
            </a:r>
            <a:r>
              <a:rPr lang="cs-CZ" dirty="0" smtClean="0"/>
              <a:t> přitažlivost (gravitace)?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Připomeňme si: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2348880"/>
            <a:ext cx="2088232" cy="12742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6365" y="3970054"/>
            <a:ext cx="2305050" cy="1816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988840"/>
            <a:ext cx="1743075" cy="1835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Šipka dolů 6"/>
          <p:cNvSpPr/>
          <p:nvPr/>
        </p:nvSpPr>
        <p:spPr>
          <a:xfrm>
            <a:off x="1538780" y="3574010"/>
            <a:ext cx="216024" cy="792088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lů 7"/>
          <p:cNvSpPr/>
          <p:nvPr/>
        </p:nvSpPr>
        <p:spPr>
          <a:xfrm>
            <a:off x="5611680" y="4913114"/>
            <a:ext cx="216024" cy="792088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ů 8"/>
          <p:cNvSpPr/>
          <p:nvPr/>
        </p:nvSpPr>
        <p:spPr>
          <a:xfrm>
            <a:off x="7668344" y="3427946"/>
            <a:ext cx="216024" cy="792088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5440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 animBg="1"/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Gravitace působí vždy přímo k Zemi..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r>
              <a:rPr lang="cs-CZ" dirty="0" smtClean="0"/>
              <a:t>Tomuto směru říkáme svislý směr.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Svislé směry jsou různé na různých místech Zeměkoule.</a:t>
            </a:r>
            <a:endParaRPr lang="cs-CZ" dirty="0"/>
          </a:p>
        </p:txBody>
      </p:sp>
      <p:pic>
        <p:nvPicPr>
          <p:cNvPr id="4" name="Picture 3" descr="C:\Users\Johnovi\AppData\Local\Microsoft\Windows\Temporary Internet Files\Content.IE5\WCU8VUEQ\MC900297149[1].wmf"/>
          <p:cNvPicPr>
            <a:picLocks noChangeAspect="1" noChangeArrowheads="1"/>
          </p:cNvPicPr>
          <p:nvPr/>
        </p:nvPicPr>
        <p:blipFill>
          <a:blip r:embed="rId2" cstate="print">
            <a:lum contrast="-2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420887"/>
            <a:ext cx="2893866" cy="2642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Přímá spojnice se šipkou 7"/>
          <p:cNvCxnSpPr/>
          <p:nvPr/>
        </p:nvCxnSpPr>
        <p:spPr>
          <a:xfrm>
            <a:off x="2771800" y="3068960"/>
            <a:ext cx="432048" cy="28803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4932040" y="3068960"/>
            <a:ext cx="288032" cy="14401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2987824" y="4149080"/>
            <a:ext cx="288032" cy="21602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642160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Směr kolmý na svislý směr se nazývá </a:t>
            </a:r>
            <a:br>
              <a:rPr lang="cs-CZ" dirty="0" smtClean="0"/>
            </a:br>
            <a:r>
              <a:rPr lang="cs-CZ" dirty="0" smtClean="0"/>
              <a:t>směr VODOROVNÝ.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Hladina vody (nebo jiné tekutiny) je vždy vodorovná</a:t>
            </a:r>
            <a:endParaRPr lang="cs-CZ" dirty="0"/>
          </a:p>
        </p:txBody>
      </p:sp>
      <p:pic>
        <p:nvPicPr>
          <p:cNvPr id="7172" name="Picture 4" descr="C:\Users\Johnovi\AppData\Local\Microsoft\Windows\Temporary Internet Files\Content.IE5\QT4YK15M\MP9004004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6723" y="2708920"/>
            <a:ext cx="1662688" cy="1108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Johnovi\AppData\Local\Microsoft\Windows\Temporary Internet Files\Content.IE5\QT4YK15M\MP900422949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0217" r="18183" b="12040"/>
          <a:stretch/>
        </p:blipFill>
        <p:spPr bwMode="auto">
          <a:xfrm>
            <a:off x="6300192" y="2276872"/>
            <a:ext cx="1980705" cy="1882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C:\Users\Johnovi\AppData\Local\Microsoft\Windows\Temporary Internet Files\Content.IE5\QT4YK15M\MP900448438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737" r="7022"/>
          <a:stretch/>
        </p:blipFill>
        <p:spPr bwMode="auto">
          <a:xfrm>
            <a:off x="2714590" y="2852936"/>
            <a:ext cx="3329126" cy="3241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6454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/>
              <a:t>Jak poznáme svislý směr?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>
            <a:normAutofit lnSpcReduction="10000"/>
          </a:bodyPr>
          <a:lstStyle/>
          <a:p>
            <a:r>
              <a:rPr lang="cs-CZ" dirty="0" smtClean="0"/>
              <a:t>Svislý směr zjišťujeme olovnicí. </a:t>
            </a:r>
          </a:p>
          <a:p>
            <a:endParaRPr lang="cs-CZ" dirty="0" smtClean="0"/>
          </a:p>
          <a:p>
            <a:r>
              <a:rPr lang="cs-CZ" dirty="0" smtClean="0"/>
              <a:t>Olovnice je závaží na provázku. </a:t>
            </a:r>
          </a:p>
          <a:p>
            <a:endParaRPr lang="cs-CZ" dirty="0" smtClean="0"/>
          </a:p>
          <a:p>
            <a:r>
              <a:rPr lang="cs-CZ" dirty="0" smtClean="0"/>
              <a:t>Když necháme závaží v klidu, bude směřovat přímo k zemi</a:t>
            </a:r>
          </a:p>
          <a:p>
            <a:endParaRPr lang="cs-CZ" dirty="0" smtClean="0"/>
          </a:p>
          <a:p>
            <a:r>
              <a:rPr lang="cs-CZ" dirty="0" smtClean="0"/>
              <a:t> - ukáže nám svislý směr.</a:t>
            </a:r>
            <a:endParaRPr lang="cs-CZ" dirty="0"/>
          </a:p>
        </p:txBody>
      </p:sp>
      <p:pic>
        <p:nvPicPr>
          <p:cNvPr id="8194" name="Picture 2" descr="C:\Users\Johnovi\AppData\Local\Microsoft\Windows\Temporary Internet Files\Content.IE5\PEY7OIB2\MC9002986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356992"/>
            <a:ext cx="2664296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8304" y="5661248"/>
            <a:ext cx="280987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606585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poznáme vodorovný směr?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Víme, že hladina kapaliny je vždy vodorovná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Vodorovný směr poznáme podle vodováhy.</a:t>
            </a:r>
          </a:p>
          <a:p>
            <a:r>
              <a:rPr lang="cs-CZ" dirty="0" smtClean="0"/>
              <a:t>Co to je?</a:t>
            </a: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-1342" b="6100"/>
          <a:stretch/>
        </p:blipFill>
        <p:spPr bwMode="auto">
          <a:xfrm>
            <a:off x="6516216" y="2204864"/>
            <a:ext cx="1591692" cy="14769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530766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Vodováha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  <a:solidFill>
            <a:srgbClr val="FFFF00"/>
          </a:solidFill>
        </p:spPr>
        <p:txBody>
          <a:bodyPr>
            <a:normAutofit lnSpcReduction="10000"/>
          </a:bodyPr>
          <a:lstStyle/>
          <a:p>
            <a:r>
              <a:rPr lang="cs-CZ" dirty="0"/>
              <a:t>Vodováha je vlastně kapalina ve skleněné nádobce v rovném prkénku. </a:t>
            </a:r>
            <a:endParaRPr lang="cs-CZ" dirty="0" smtClean="0"/>
          </a:p>
          <a:p>
            <a:r>
              <a:rPr lang="cs-CZ" dirty="0" smtClean="0"/>
              <a:t>Pokud </a:t>
            </a:r>
            <a:r>
              <a:rPr lang="cs-CZ" dirty="0"/>
              <a:t>položíme toto prkénko vodorovně, je </a:t>
            </a:r>
            <a:r>
              <a:rPr lang="cs-CZ" dirty="0" smtClean="0"/>
              <a:t>bublina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/>
              <a:t>přesně uprostřed.</a:t>
            </a:r>
          </a:p>
        </p:txBody>
      </p:sp>
      <p:pic>
        <p:nvPicPr>
          <p:cNvPr id="10242" name="Picture 2" descr="C:\Users\Johnovi\AppData\Local\Microsoft\Windows\Temporary Internet Files\Content.IE5\QT4YK15M\MC900441292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3174668"/>
            <a:ext cx="2743200" cy="2630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43" name="Picture 3" descr="C:\Users\Johnovi\AppData\Local\Microsoft\Windows\Temporary Internet Files\Content.IE5\WCU8VUEQ\MP900386936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164" t="14924" r="12243" b="8518"/>
          <a:stretch/>
        </p:blipFill>
        <p:spPr bwMode="auto">
          <a:xfrm>
            <a:off x="5940152" y="3547530"/>
            <a:ext cx="2325950" cy="1997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C:\Users\Johnovi\AppData\Local\Microsoft\Windows\Temporary Internet Files\Content.IE5\VJ9DGKFT\MC90033485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9962" y="3432267"/>
            <a:ext cx="1835201" cy="1144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547530"/>
            <a:ext cx="280987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V="1">
            <a:off x="6811300" y="4577096"/>
            <a:ext cx="280987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68022" y="2924944"/>
            <a:ext cx="280987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544548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</TotalTime>
  <Words>247</Words>
  <Application>Microsoft Office PowerPoint</Application>
  <PresentationFormat>Předvádění na obrazovce (4:3)</PresentationFormat>
  <Paragraphs>77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Všude na světě působí síly</vt:lpstr>
      <vt:lpstr>Síle Země se říká ZEMSKÁ PŘITAŽLIVOST  nebo GRAVITACE.</vt:lpstr>
      <vt:lpstr>Kde a co působí gravitace: </vt:lpstr>
      <vt:lpstr>Jaké síly působí na obrázcích?</vt:lpstr>
      <vt:lpstr>Jaké síly působí na obrázcích?</vt:lpstr>
      <vt:lpstr>Jakým směrem působí VŽDYCKY přitažlivost (gravitace)?</vt:lpstr>
      <vt:lpstr>Gravitace působí vždy přímo k Zemi..</vt:lpstr>
      <vt:lpstr>Směr kolmý na svislý směr se nazývá  směr VODOROVNÝ.</vt:lpstr>
      <vt:lpstr>Jak poznáme svislý směr?</vt:lpstr>
      <vt:lpstr>Jak poznáme vodorovný směr?</vt:lpstr>
      <vt:lpstr>Vodováha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Všude na světě působí síly</dc:title>
  <dc:creator>Johnovi</dc:creator>
  <cp:lastModifiedBy>Dum</cp:lastModifiedBy>
  <cp:revision>14</cp:revision>
  <dcterms:created xsi:type="dcterms:W3CDTF">2013-07-04T13:19:08Z</dcterms:created>
  <dcterms:modified xsi:type="dcterms:W3CDTF">2014-01-31T14:37:39Z</dcterms:modified>
</cp:coreProperties>
</file>