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FF66"/>
    <a:srgbClr val="00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1790E1-2A35-426F-8B7F-9293E7F4A0A0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9B9D1F-69B4-48E3-B172-959D31289F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18" Type="http://schemas.openxmlformats.org/officeDocument/2006/relationships/image" Target="../media/image1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image" Target="../media/image3.jpeg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10" Type="http://schemas.openxmlformats.org/officeDocument/2006/relationships/image" Target="../media/image27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8.wmf"/><Relationship Id="rId7" Type="http://schemas.openxmlformats.org/officeDocument/2006/relationships/image" Target="../media/image32.wmf"/><Relationship Id="rId12" Type="http://schemas.openxmlformats.org/officeDocument/2006/relationships/image" Target="../media/image35.w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11" Type="http://schemas.openxmlformats.org/officeDocument/2006/relationships/image" Target="../media/image22.wmf"/><Relationship Id="rId5" Type="http://schemas.openxmlformats.org/officeDocument/2006/relationships/image" Target="../media/image30.wmf"/><Relationship Id="rId10" Type="http://schemas.openxmlformats.org/officeDocument/2006/relationships/image" Target="../media/image34.wmf"/><Relationship Id="rId4" Type="http://schemas.openxmlformats.org/officeDocument/2006/relationships/image" Target="../media/image29.wmf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  <a:p>
            <a:pPr>
              <a:buNone/>
            </a:pPr>
            <a:r>
              <a:rPr lang="cs-CZ" sz="1800" dirty="0" smtClean="0"/>
              <a:t>    Adresa </a:t>
            </a:r>
            <a:r>
              <a:rPr lang="cs-CZ" sz="1800" dirty="0"/>
              <a:t>školy:  ZŠ Třeboň, Na Sadech 375</a:t>
            </a:r>
          </a:p>
          <a:p>
            <a:pPr>
              <a:buNone/>
            </a:pPr>
            <a:r>
              <a:rPr lang="cs-CZ" sz="1800" dirty="0"/>
              <a:t>    Jméno autora: Mgr. Jana </a:t>
            </a:r>
            <a:r>
              <a:rPr lang="cs-CZ" sz="1800" dirty="0" err="1"/>
              <a:t>Písaříková</a:t>
            </a:r>
            <a:endParaRPr lang="cs-CZ" sz="1800" dirty="0"/>
          </a:p>
          <a:p>
            <a:pPr>
              <a:buNone/>
            </a:pPr>
            <a:r>
              <a:rPr lang="cs-CZ" sz="1800" dirty="0"/>
              <a:t>    Název</a:t>
            </a:r>
            <a:r>
              <a:rPr lang="cs-CZ" sz="1800"/>
              <a:t>: </a:t>
            </a:r>
            <a:r>
              <a:rPr lang="cs-CZ" sz="1800" smtClean="0"/>
              <a:t>VY_32_INOVACE_457Nj/7</a:t>
            </a:r>
            <a:r>
              <a:rPr lang="cs-CZ" sz="1800" b="1" i="1" smtClean="0"/>
              <a:t>       </a:t>
            </a:r>
            <a:endParaRPr lang="cs-CZ" sz="1800" dirty="0"/>
          </a:p>
          <a:p>
            <a:pPr>
              <a:buNone/>
            </a:pPr>
            <a:r>
              <a:rPr lang="cs-CZ" sz="1800" dirty="0"/>
              <a:t>    Číslo projektu: CZ.1.07/1.4.00/21.3807</a:t>
            </a:r>
          </a:p>
          <a:p>
            <a:pPr>
              <a:buNone/>
            </a:pPr>
            <a:r>
              <a:rPr lang="cs-CZ" sz="1800" dirty="0"/>
              <a:t>    Téma hodiny: Z</a:t>
            </a:r>
            <a:r>
              <a:rPr lang="cs-CZ" sz="1800" dirty="0" smtClean="0"/>
              <a:t>ápor</a:t>
            </a:r>
            <a:endParaRPr lang="cs-CZ" sz="1800" dirty="0"/>
          </a:p>
          <a:p>
            <a:pPr>
              <a:buNone/>
            </a:pPr>
            <a:r>
              <a:rPr lang="cs-CZ" sz="1800" dirty="0"/>
              <a:t>    Ročník: 7.</a:t>
            </a:r>
          </a:p>
          <a:p>
            <a:pPr>
              <a:buNone/>
            </a:pPr>
            <a:r>
              <a:rPr lang="cs-CZ" sz="1800" dirty="0"/>
              <a:t>    Klíčová slova: </a:t>
            </a:r>
            <a:r>
              <a:rPr lang="cs-CZ" sz="1800" dirty="0" smtClean="0"/>
              <a:t>Zápor, </a:t>
            </a:r>
            <a:r>
              <a:rPr lang="cs-CZ" sz="1800" dirty="0" err="1" smtClean="0"/>
              <a:t>nicht</a:t>
            </a:r>
            <a:r>
              <a:rPr lang="cs-CZ" sz="1800" dirty="0" smtClean="0"/>
              <a:t> a </a:t>
            </a:r>
            <a:r>
              <a:rPr lang="cs-CZ" sz="1800" dirty="0" err="1" smtClean="0"/>
              <a:t>kein</a:t>
            </a:r>
            <a:r>
              <a:rPr lang="cs-CZ" sz="1800" dirty="0" smtClean="0"/>
              <a:t>, otázky a odpovědi</a:t>
            </a:r>
          </a:p>
          <a:p>
            <a:pPr>
              <a:buNone/>
            </a:pPr>
            <a:r>
              <a:rPr lang="cs-CZ" sz="1800" dirty="0"/>
              <a:t> </a:t>
            </a:r>
            <a:r>
              <a:rPr lang="cs-CZ" sz="1800" dirty="0" smtClean="0"/>
              <a:t>   Datum </a:t>
            </a:r>
            <a:r>
              <a:rPr lang="cs-CZ" sz="1800" dirty="0"/>
              <a:t>tvorby: </a:t>
            </a:r>
            <a:r>
              <a:rPr lang="cs-CZ" sz="1800" dirty="0" smtClean="0"/>
              <a:t>4. 1. 2014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Metodické pokyny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Tato prezentace je určena žákům 7.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Slouží jako doplněk učebnice </a:t>
            </a:r>
            <a:r>
              <a:rPr lang="cs-CZ" sz="2400" i="1" dirty="0" smtClean="0"/>
              <a:t>„</a:t>
            </a:r>
            <a:r>
              <a:rPr lang="cs-CZ" sz="2400" i="1" dirty="0" err="1" smtClean="0"/>
              <a:t>Deutsch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mit</a:t>
            </a:r>
            <a:r>
              <a:rPr lang="cs-CZ" sz="2400" i="1" dirty="0" smtClean="0"/>
              <a:t> Max 1“.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Hlavním cílem je procvičení záporu.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Jednotlivá cvičení je možné řešit formou společné i samostatné práce. </a:t>
            </a:r>
            <a:r>
              <a:rPr lang="cs-CZ" sz="24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 výkladové tabuli 3 následuje procvičení daného jevu snímky (4 -7).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Snímky 4, 5, a 7 jsou konverzačně zaměřeny.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Použitá slovní zásoba je jednoduchá, prezentace objasňuje pouze tři základní </a:t>
            </a:r>
            <a:r>
              <a:rPr lang="cs-CZ" sz="2400" smtClean="0"/>
              <a:t>možnosti vyjádření záporu</a:t>
            </a:r>
            <a:r>
              <a:rPr lang="cs-CZ" sz="24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Zápor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3000" b="1" i="1" dirty="0" smtClean="0"/>
              <a:t>NEIN - NE  </a:t>
            </a:r>
            <a:r>
              <a:rPr lang="cs-CZ" sz="3000" dirty="0" smtClean="0"/>
              <a:t>(odpověď na zjišťovací otázku)</a:t>
            </a:r>
          </a:p>
          <a:p>
            <a:pPr marL="514350" indent="-51435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</a:t>
            </a:r>
            <a:r>
              <a:rPr lang="cs-CZ" sz="3000" i="1" dirty="0" err="1" smtClean="0"/>
              <a:t>Spielst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du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Tennis</a:t>
            </a:r>
            <a:r>
              <a:rPr lang="cs-CZ" sz="3000" i="1" dirty="0" smtClean="0"/>
              <a:t>? </a:t>
            </a:r>
            <a:r>
              <a:rPr lang="cs-CZ" sz="3000" b="1" i="1" dirty="0" err="1" smtClean="0"/>
              <a:t>Nein</a:t>
            </a:r>
            <a:r>
              <a:rPr lang="cs-CZ" sz="3000" i="1" dirty="0" smtClean="0"/>
              <a:t>, </a:t>
            </a:r>
            <a:r>
              <a:rPr lang="cs-CZ" sz="3000" i="1" dirty="0" err="1" smtClean="0"/>
              <a:t>ich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spiele</a:t>
            </a:r>
            <a:r>
              <a:rPr lang="cs-CZ" sz="3000" i="1" dirty="0" smtClean="0"/>
              <a:t> Golf.</a:t>
            </a:r>
            <a:endParaRPr lang="cs-CZ" sz="3000" dirty="0" smtClean="0"/>
          </a:p>
          <a:p>
            <a:pPr marL="514350" indent="-514350">
              <a:buAutoNum type="arabicPeriod" startAt="2"/>
            </a:pPr>
            <a:r>
              <a:rPr lang="cs-CZ" sz="3000" b="1" i="1" dirty="0" smtClean="0"/>
              <a:t>NICHT - NE </a:t>
            </a:r>
            <a:r>
              <a:rPr lang="cs-CZ" sz="3000" dirty="0" smtClean="0"/>
              <a:t>(popírá sloveso)</a:t>
            </a:r>
          </a:p>
          <a:p>
            <a:pPr marL="514350" indent="-514350">
              <a:buNone/>
            </a:pPr>
            <a:r>
              <a:rPr lang="cs-CZ" sz="3000" b="1" i="1" dirty="0"/>
              <a:t> </a:t>
            </a:r>
            <a:r>
              <a:rPr lang="cs-CZ" sz="3000" b="1" i="1" dirty="0" smtClean="0"/>
              <a:t>     </a:t>
            </a:r>
            <a:r>
              <a:rPr lang="cs-CZ" sz="3000" i="1" dirty="0" err="1" smtClean="0"/>
              <a:t>Ich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komme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am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Abend</a:t>
            </a:r>
            <a:r>
              <a:rPr lang="cs-CZ" sz="3000" i="1" dirty="0" smtClean="0"/>
              <a:t> </a:t>
            </a:r>
            <a:r>
              <a:rPr lang="cs-CZ" sz="3000" b="1" i="1" dirty="0" err="1" smtClean="0"/>
              <a:t>nicht</a:t>
            </a:r>
            <a:r>
              <a:rPr lang="cs-CZ" sz="3000" i="1" dirty="0" smtClean="0"/>
              <a:t>.</a:t>
            </a:r>
            <a:endParaRPr lang="cs-CZ" sz="3000" b="1" i="1" dirty="0"/>
          </a:p>
          <a:p>
            <a:pPr marL="514350" indent="-514350">
              <a:buNone/>
            </a:pPr>
            <a:r>
              <a:rPr lang="cs-CZ" sz="3000" b="1" i="1" dirty="0" smtClean="0"/>
              <a:t>3. KEIN(E) - ŽÁDNÝ(Á) </a:t>
            </a:r>
            <a:r>
              <a:rPr lang="cs-CZ" sz="3000" dirty="0" smtClean="0"/>
              <a:t>(popírá podstatné jméno)</a:t>
            </a:r>
          </a:p>
          <a:p>
            <a:pPr marL="514350" indent="-514350">
              <a:buNone/>
            </a:pPr>
            <a:r>
              <a:rPr lang="cs-CZ" sz="3000" i="1" dirty="0"/>
              <a:t> </a:t>
            </a:r>
            <a:r>
              <a:rPr lang="cs-CZ" sz="3000" i="1" dirty="0" smtClean="0"/>
              <a:t>    </a:t>
            </a:r>
            <a:r>
              <a:rPr lang="cs-CZ" sz="3000" i="1" dirty="0" err="1" smtClean="0"/>
              <a:t>Ich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habe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keine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Schwester</a:t>
            </a:r>
            <a:r>
              <a:rPr lang="cs-CZ" sz="3000" i="1" dirty="0" smtClean="0"/>
              <a:t>.</a:t>
            </a:r>
          </a:p>
          <a:p>
            <a:pPr marL="514350" indent="-514350">
              <a:buNone/>
            </a:pPr>
            <a:endParaRPr lang="cs-CZ" sz="3000" i="1" dirty="0"/>
          </a:p>
          <a:p>
            <a:pPr marL="514350" indent="-514350" algn="ctr">
              <a:buNone/>
            </a:pPr>
            <a:r>
              <a:rPr lang="cs-CZ" sz="3000" b="1" i="1" dirty="0" smtClean="0"/>
              <a:t>V záporné větě je vždy pouze jeden zápor!</a:t>
            </a:r>
          </a:p>
          <a:p>
            <a:pPr marL="514350" indent="-514350">
              <a:buNone/>
            </a:pPr>
            <a:endParaRPr lang="cs-CZ" sz="3100" i="1" dirty="0"/>
          </a:p>
          <a:p>
            <a:pPr marL="514350" indent="-514350">
              <a:buNone/>
            </a:pPr>
            <a:endParaRPr lang="cs-CZ" sz="3100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i="1" dirty="0"/>
          </a:p>
        </p:txBody>
      </p:sp>
      <p:pic>
        <p:nvPicPr>
          <p:cNvPr id="1026" name="Picture 2" descr="C:\Users\standard\AppData\Local\Microsoft\Windows\Temporary Internet Files\Content.IE5\QDA77Z5D\MC90044212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373216"/>
            <a:ext cx="576064" cy="576064"/>
          </a:xfrm>
          <a:prstGeom prst="rect">
            <a:avLst/>
          </a:prstGeom>
          <a:noFill/>
        </p:spPr>
      </p:pic>
      <p:pic>
        <p:nvPicPr>
          <p:cNvPr id="5" name="Picture 2" descr="C:\Users\standard\AppData\Local\Microsoft\Windows\Temporary Internet Files\Content.IE5\QDA77Z5D\MC90044212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5373216"/>
            <a:ext cx="576064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Ptejte se a odpovídejte záporně: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/>
              <a:t>A: </a:t>
            </a:r>
            <a:r>
              <a:rPr lang="cs-CZ" sz="2800" i="1" dirty="0" err="1" smtClean="0"/>
              <a:t>Lernst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du</a:t>
            </a:r>
            <a:r>
              <a:rPr lang="cs-CZ" sz="2800" i="1" dirty="0" smtClean="0"/>
              <a:t>?                B: </a:t>
            </a:r>
            <a:r>
              <a:rPr lang="cs-CZ" sz="2800" i="1" dirty="0" err="1" smtClean="0"/>
              <a:t>Nein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lerne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nicht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ich</a:t>
            </a:r>
            <a:r>
              <a:rPr lang="cs-CZ" sz="2800" i="1" dirty="0" smtClean="0"/>
              <a:t> male.</a:t>
            </a:r>
            <a:endParaRPr lang="cs-CZ" sz="2800" i="1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899592" y="2276872"/>
          <a:ext cx="3240360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0180"/>
                <a:gridCol w="1620180"/>
              </a:tblGrid>
              <a:tr h="918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pic>
        <p:nvPicPr>
          <p:cNvPr id="1026" name="Picture 2" descr="C:\Users\standard\AppData\Local\Microsoft\Windows\Temporary Internet Files\Content.IE5\DRMUE0QZ\MC9003571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5013176"/>
            <a:ext cx="683303" cy="792088"/>
          </a:xfrm>
          <a:prstGeom prst="rect">
            <a:avLst/>
          </a:prstGeom>
          <a:noFill/>
        </p:spPr>
      </p:pic>
      <p:pic>
        <p:nvPicPr>
          <p:cNvPr id="1027" name="Picture 3" descr="C:\Users\standard\AppData\Local\Microsoft\Windows\Temporary Internet Files\Content.IE5\E1M23PTN\MC9003966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5085184"/>
            <a:ext cx="648072" cy="664233"/>
          </a:xfrm>
          <a:prstGeom prst="rect">
            <a:avLst/>
          </a:prstGeom>
          <a:noFill/>
        </p:spPr>
      </p:pic>
      <p:pic>
        <p:nvPicPr>
          <p:cNvPr id="1031" name="Picture 7" descr="C:\Users\standard\AppData\Local\Microsoft\Windows\Temporary Internet Files\Content.IE5\2J34JFU8\MC9002129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293096"/>
            <a:ext cx="1482235" cy="585565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J25ATIDM\MC90021291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4149080"/>
            <a:ext cx="697417" cy="864096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E1M23PTN\MC90033284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3284984"/>
            <a:ext cx="582231" cy="720080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9FCNO4G4\MC90039751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3284984"/>
            <a:ext cx="750732" cy="792088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E1M23PTN\MC90041733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2348880"/>
            <a:ext cx="796651" cy="786318"/>
          </a:xfrm>
          <a:prstGeom prst="rect">
            <a:avLst/>
          </a:prstGeom>
          <a:noFill/>
        </p:spPr>
      </p:pic>
      <p:pic>
        <p:nvPicPr>
          <p:cNvPr id="1033" name="Picture 9" descr="C:\Users\standard\AppData\Local\Microsoft\Windows\Temporary Internet Files\Content.IE5\J25ATIDM\MC90033416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87824" y="2348880"/>
            <a:ext cx="666600" cy="750818"/>
          </a:xfrm>
          <a:prstGeom prst="rect">
            <a:avLst/>
          </a:prstGeom>
          <a:noFill/>
        </p:spPr>
      </p:pic>
      <p:cxnSp>
        <p:nvCxnSpPr>
          <p:cNvPr id="15" name="Přímá spojovací čára 14"/>
          <p:cNvCxnSpPr/>
          <p:nvPr/>
        </p:nvCxnSpPr>
        <p:spPr>
          <a:xfrm>
            <a:off x="899592" y="2276872"/>
            <a:ext cx="1584176" cy="8640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899592" y="3212976"/>
            <a:ext cx="1584176" cy="8640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899592" y="4149080"/>
            <a:ext cx="1584176" cy="8640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899592" y="5085184"/>
            <a:ext cx="1584176" cy="8640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4716016" y="2276872"/>
          <a:ext cx="3240360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0180"/>
                <a:gridCol w="1620180"/>
              </a:tblGrid>
              <a:tr h="918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pic>
        <p:nvPicPr>
          <p:cNvPr id="1035" name="Picture 11" descr="C:\Users\standard\AppData\Local\Microsoft\Windows\Temporary Internet Files\Content.IE5\QDA77Z5D\MC90030567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76056" y="2276872"/>
            <a:ext cx="830047" cy="810695"/>
          </a:xfrm>
          <a:prstGeom prst="rect">
            <a:avLst/>
          </a:prstGeom>
          <a:noFill/>
        </p:spPr>
      </p:pic>
      <p:pic>
        <p:nvPicPr>
          <p:cNvPr id="1036" name="Picture 12" descr="C:\Users\standard\AppData\Local\Microsoft\Windows\Temporary Internet Files\Content.IE5\GIR7FVX9\MC900397488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660233" y="2348881"/>
            <a:ext cx="648072" cy="714696"/>
          </a:xfrm>
          <a:prstGeom prst="rect">
            <a:avLst/>
          </a:prstGeom>
          <a:noFill/>
        </p:spPr>
      </p:pic>
      <p:pic>
        <p:nvPicPr>
          <p:cNvPr id="1037" name="Picture 13" descr="C:\Users\standard\AppData\Local\Microsoft\Windows\Temporary Internet Files\Content.IE5\GIR7FVX9\MC900424158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660232" y="3212976"/>
            <a:ext cx="720080" cy="792646"/>
          </a:xfrm>
          <a:prstGeom prst="rect">
            <a:avLst/>
          </a:prstGeom>
          <a:noFill/>
        </p:spPr>
      </p:pic>
      <p:pic>
        <p:nvPicPr>
          <p:cNvPr id="1038" name="Picture 14" descr="C:\Users\standard\AppData\Local\Microsoft\Windows\Temporary Internet Files\Content.IE5\DRMUE0QZ\MC900355923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148064" y="3212976"/>
            <a:ext cx="744617" cy="792088"/>
          </a:xfrm>
          <a:prstGeom prst="rect">
            <a:avLst/>
          </a:prstGeom>
          <a:noFill/>
        </p:spPr>
      </p:pic>
      <p:pic>
        <p:nvPicPr>
          <p:cNvPr id="1039" name="Picture 15" descr="C:\Users\standard\AppData\Local\Microsoft\Windows\Temporary Internet Files\Content.IE5\E0TBDRL3\MC900235361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004049" y="4149080"/>
            <a:ext cx="792088" cy="781313"/>
          </a:xfrm>
          <a:prstGeom prst="rect">
            <a:avLst/>
          </a:prstGeom>
          <a:noFill/>
        </p:spPr>
      </p:pic>
      <p:pic>
        <p:nvPicPr>
          <p:cNvPr id="1042" name="Picture 18" descr="C:\Users\standard\AppData\Local\Microsoft\Windows\Temporary Internet Files\Content.IE5\E1M23PTN\MC900229903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732240" y="4149080"/>
            <a:ext cx="720080" cy="827710"/>
          </a:xfrm>
          <a:prstGeom prst="rect">
            <a:avLst/>
          </a:prstGeom>
          <a:noFill/>
        </p:spPr>
      </p:pic>
      <p:cxnSp>
        <p:nvCxnSpPr>
          <p:cNvPr id="29" name="Přímá spojovací čára 28"/>
          <p:cNvCxnSpPr/>
          <p:nvPr/>
        </p:nvCxnSpPr>
        <p:spPr>
          <a:xfrm>
            <a:off x="4716016" y="2276872"/>
            <a:ext cx="1656184" cy="9361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716016" y="4149080"/>
            <a:ext cx="1584176" cy="8640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716016" y="3212976"/>
            <a:ext cx="1584176" cy="8640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43" name="Picture 19" descr="C:\Users\standard\AppData\Local\Microsoft\Windows\Temporary Internet Files\Content.IE5\DRMUE0QZ\MC900389124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148064" y="5085184"/>
            <a:ext cx="730924" cy="830277"/>
          </a:xfrm>
          <a:prstGeom prst="rect">
            <a:avLst/>
          </a:prstGeom>
          <a:noFill/>
        </p:spPr>
      </p:pic>
      <p:cxnSp>
        <p:nvCxnSpPr>
          <p:cNvPr id="30" name="Přímá spojovací čára 29"/>
          <p:cNvCxnSpPr/>
          <p:nvPr/>
        </p:nvCxnSpPr>
        <p:spPr>
          <a:xfrm>
            <a:off x="4716016" y="5013176"/>
            <a:ext cx="1656184" cy="9361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45" name="Picture 21" descr="C:\Users\standard\AppData\Local\Microsoft\Windows\Temporary Internet Files\Content.IE5\9FCNO4G4\MC900281102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660232" y="5085184"/>
            <a:ext cx="823366" cy="7704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odpovídejte záporně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300" i="1" dirty="0" smtClean="0"/>
              <a:t>A: </a:t>
            </a:r>
            <a:r>
              <a:rPr lang="cs-CZ" sz="2300" i="1" dirty="0" err="1" smtClean="0"/>
              <a:t>Ist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das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ein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Hund</a:t>
            </a:r>
            <a:r>
              <a:rPr lang="cs-CZ" sz="2300" i="1" dirty="0" smtClean="0"/>
              <a:t>?   B: </a:t>
            </a:r>
            <a:r>
              <a:rPr lang="cs-CZ" sz="2300" i="1" dirty="0" err="1" smtClean="0"/>
              <a:t>Nein</a:t>
            </a:r>
            <a:r>
              <a:rPr lang="cs-CZ" sz="2300" i="1" dirty="0" smtClean="0"/>
              <a:t>, </a:t>
            </a:r>
            <a:r>
              <a:rPr lang="cs-CZ" sz="2300" i="1" dirty="0" err="1" smtClean="0"/>
              <a:t>das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ist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kein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Hund</a:t>
            </a:r>
            <a:r>
              <a:rPr lang="cs-CZ" sz="2300" i="1" dirty="0" smtClean="0"/>
              <a:t>. </a:t>
            </a:r>
            <a:r>
              <a:rPr lang="cs-CZ" sz="2300" i="1" dirty="0" err="1" smtClean="0"/>
              <a:t>Das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ist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eine</a:t>
            </a:r>
            <a:r>
              <a:rPr lang="cs-CZ" sz="2300" i="1" dirty="0" smtClean="0"/>
              <a:t> </a:t>
            </a:r>
            <a:r>
              <a:rPr lang="cs-CZ" sz="2300" i="1" dirty="0" err="1" smtClean="0"/>
              <a:t>Katze</a:t>
            </a:r>
            <a:r>
              <a:rPr lang="cs-CZ" sz="2300" i="1" dirty="0" smtClean="0"/>
              <a:t>.</a:t>
            </a:r>
            <a:endParaRPr lang="cs-CZ" sz="23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16016" y="2276872"/>
          <a:ext cx="3240360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0180"/>
                <a:gridCol w="1620180"/>
              </a:tblGrid>
              <a:tr h="918102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Ist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baseline="0" dirty="0" err="1" smtClean="0">
                          <a:solidFill>
                            <a:schemeClr val="tx1"/>
                          </a:solidFill>
                        </a:rPr>
                        <a:t>das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baseline="0" dirty="0" err="1" smtClean="0">
                          <a:solidFill>
                            <a:schemeClr val="tx1"/>
                          </a:solidFill>
                        </a:rPr>
                        <a:t>ein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Traktor?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Ist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das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eine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Kreide</a:t>
                      </a:r>
                      <a:r>
                        <a:rPr lang="cs-CZ" b="1" dirty="0" smtClean="0"/>
                        <a:t>?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Ist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das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eine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Puppe</a:t>
                      </a:r>
                      <a:r>
                        <a:rPr lang="cs-CZ" b="1" dirty="0" smtClean="0"/>
                        <a:t>?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Ist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das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ein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Bild</a:t>
                      </a:r>
                      <a:r>
                        <a:rPr lang="cs-CZ" b="1" dirty="0" smtClean="0"/>
                        <a:t>?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2276872"/>
          <a:ext cx="3240360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0180"/>
                <a:gridCol w="1620180"/>
              </a:tblGrid>
              <a:tr h="918102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Ist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das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ein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Hund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Ist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das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ein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Tisch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Ist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das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ein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Spitzer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918102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Ist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das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ein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Radio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pic>
        <p:nvPicPr>
          <p:cNvPr id="1027" name="Picture 3" descr="C:\Users\standard\AppData\Local\Microsoft\Windows\Temporary Internet Files\Content.IE5\GIR7FVX9\dglxasset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348880"/>
            <a:ext cx="792088" cy="792088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DRMUE0QZ\MC9003838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3212976"/>
            <a:ext cx="576064" cy="816091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E0TBDRL3\MC9002909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4221088"/>
            <a:ext cx="731820" cy="720080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9FCNO4G4\MC900019332[1].wmf"/>
          <p:cNvPicPr>
            <a:picLocks noChangeAspect="1" noChangeArrowheads="1"/>
          </p:cNvPicPr>
          <p:nvPr/>
        </p:nvPicPr>
        <p:blipFill>
          <a:blip r:embed="rId6" cstate="print"/>
          <a:srcRect l="25518"/>
          <a:stretch>
            <a:fillRect/>
          </a:stretch>
        </p:blipFill>
        <p:spPr bwMode="auto">
          <a:xfrm>
            <a:off x="3059832" y="5085184"/>
            <a:ext cx="642213" cy="726381"/>
          </a:xfrm>
          <a:prstGeom prst="rect">
            <a:avLst/>
          </a:prstGeom>
          <a:noFill/>
        </p:spPr>
      </p:pic>
      <p:pic>
        <p:nvPicPr>
          <p:cNvPr id="1031" name="Picture 7" descr="C:\Users\standard\AppData\Local\Microsoft\Windows\Temporary Internet Files\Content.IE5\E1M23PTN\dglxasset[1].png"/>
          <p:cNvPicPr>
            <a:picLocks noChangeAspect="1" noChangeArrowheads="1"/>
          </p:cNvPicPr>
          <p:nvPr/>
        </p:nvPicPr>
        <p:blipFill>
          <a:blip r:embed="rId7" cstate="print"/>
          <a:srcRect t="26375" b="23750"/>
          <a:stretch>
            <a:fillRect/>
          </a:stretch>
        </p:blipFill>
        <p:spPr bwMode="auto">
          <a:xfrm>
            <a:off x="6516216" y="2420888"/>
            <a:ext cx="1155032" cy="576064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J25ATIDM\MC90029506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3284984"/>
            <a:ext cx="1015426" cy="730376"/>
          </a:xfrm>
          <a:prstGeom prst="rect">
            <a:avLst/>
          </a:prstGeom>
          <a:noFill/>
        </p:spPr>
      </p:pic>
      <p:pic>
        <p:nvPicPr>
          <p:cNvPr id="1033" name="Picture 9" descr="C:\Users\standard\AppData\Local\Microsoft\Windows\Temporary Internet Files\Content.IE5\GIR7FVX9\MC9002321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4221088"/>
            <a:ext cx="576064" cy="757200"/>
          </a:xfrm>
          <a:prstGeom prst="rect">
            <a:avLst/>
          </a:prstGeom>
          <a:noFill/>
        </p:spPr>
      </p:pic>
      <p:pic>
        <p:nvPicPr>
          <p:cNvPr id="1034" name="Picture 10" descr="C:\Users\standard\AppData\Local\Microsoft\Windows\Temporary Internet Files\Content.IE5\QDA77Z5D\MC90009809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5157192"/>
            <a:ext cx="567845" cy="7224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Který zápor chybí? Doplňte: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0070C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          </a:t>
            </a:r>
            <a:r>
              <a:rPr lang="cs-CZ" b="1" i="1" dirty="0" smtClean="0"/>
              <a:t>NEIN                    NICHT                  KEIN (E)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Nein</a:t>
            </a:r>
            <a:r>
              <a:rPr lang="cs-CZ" sz="2800" dirty="0" smtClean="0"/>
              <a:t> , der Vater </a:t>
            </a:r>
            <a:r>
              <a:rPr lang="cs-CZ" sz="2800" dirty="0" err="1" smtClean="0"/>
              <a:t>ist</a:t>
            </a:r>
            <a:r>
              <a:rPr lang="cs-CZ" sz="2800" dirty="0" smtClean="0"/>
              <a:t>  </a:t>
            </a:r>
            <a:r>
              <a:rPr lang="cs-CZ" sz="2800" dirty="0" err="1" smtClean="0"/>
              <a:t>nicht</a:t>
            </a:r>
            <a:r>
              <a:rPr lang="cs-CZ" sz="2800" dirty="0" smtClean="0"/>
              <a:t> 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Garten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Oma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 </a:t>
            </a:r>
            <a:r>
              <a:rPr lang="cs-CZ" sz="2800" dirty="0" err="1" smtClean="0"/>
              <a:t>kein</a:t>
            </a:r>
            <a:r>
              <a:rPr lang="cs-CZ" sz="2800" dirty="0" smtClean="0"/>
              <a:t>  </a:t>
            </a:r>
            <a:r>
              <a:rPr lang="cs-CZ" sz="2800" dirty="0" err="1" smtClean="0"/>
              <a:t>Handy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Nein</a:t>
            </a:r>
            <a:r>
              <a:rPr lang="cs-CZ" sz="2800" dirty="0" smtClean="0"/>
              <a:t> ,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sehe</a:t>
            </a:r>
            <a:r>
              <a:rPr lang="cs-CZ" sz="2800" dirty="0" smtClean="0"/>
              <a:t>  </a:t>
            </a:r>
            <a:r>
              <a:rPr lang="cs-CZ" sz="2800" dirty="0" err="1" smtClean="0"/>
              <a:t>keine</a:t>
            </a:r>
            <a:r>
              <a:rPr lang="cs-CZ" sz="2800" dirty="0" smtClean="0"/>
              <a:t>  </a:t>
            </a:r>
            <a:r>
              <a:rPr lang="cs-CZ" sz="2800" dirty="0" err="1" smtClean="0"/>
              <a:t>Katze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Unser</a:t>
            </a:r>
            <a:r>
              <a:rPr lang="cs-CZ" sz="2800" dirty="0" smtClean="0"/>
              <a:t> </a:t>
            </a:r>
            <a:r>
              <a:rPr lang="cs-CZ" sz="2800" dirty="0" err="1" smtClean="0"/>
              <a:t>Freund</a:t>
            </a:r>
            <a:r>
              <a:rPr lang="cs-CZ" sz="2800" dirty="0" smtClean="0"/>
              <a:t> </a:t>
            </a:r>
            <a:r>
              <a:rPr lang="cs-CZ" sz="2800" dirty="0" err="1" smtClean="0"/>
              <a:t>kann</a:t>
            </a:r>
            <a:r>
              <a:rPr lang="cs-CZ" sz="2800" dirty="0" smtClean="0"/>
              <a:t>  </a:t>
            </a:r>
            <a:r>
              <a:rPr lang="cs-CZ" sz="2800" dirty="0" err="1" smtClean="0"/>
              <a:t>nicht</a:t>
            </a:r>
            <a:r>
              <a:rPr lang="cs-CZ" sz="2800" dirty="0" smtClean="0"/>
              <a:t>  </a:t>
            </a:r>
            <a:r>
              <a:rPr lang="cs-CZ" sz="2800" dirty="0" err="1" smtClean="0"/>
              <a:t>schwimmen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Die </a:t>
            </a:r>
            <a:r>
              <a:rPr lang="cs-CZ" sz="2800" dirty="0" err="1" smtClean="0"/>
              <a:t>Kinder</a:t>
            </a:r>
            <a:r>
              <a:rPr lang="cs-CZ" sz="2800" dirty="0" smtClean="0"/>
              <a:t> </a:t>
            </a:r>
            <a:r>
              <a:rPr lang="cs-CZ" sz="2800" dirty="0" err="1" smtClean="0"/>
              <a:t>lernen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Montag</a:t>
            </a:r>
            <a:r>
              <a:rPr lang="cs-CZ" sz="2800" dirty="0" smtClean="0"/>
              <a:t>  </a:t>
            </a:r>
            <a:r>
              <a:rPr lang="cs-CZ" sz="2800" dirty="0" err="1" smtClean="0"/>
              <a:t>nicht</a:t>
            </a:r>
            <a:r>
              <a:rPr lang="cs-CZ" sz="2800" dirty="0" smtClean="0"/>
              <a:t> 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Nein</a:t>
            </a:r>
            <a:r>
              <a:rPr lang="cs-CZ" sz="2800" dirty="0" smtClean="0"/>
              <a:t> , </a:t>
            </a:r>
            <a:r>
              <a:rPr lang="cs-CZ" sz="2800" dirty="0" err="1" smtClean="0"/>
              <a:t>ich</a:t>
            </a:r>
            <a:r>
              <a:rPr lang="cs-CZ" sz="2800" dirty="0" smtClean="0"/>
              <a:t> kaufe  </a:t>
            </a:r>
            <a:r>
              <a:rPr lang="cs-CZ" sz="2800" dirty="0" err="1" smtClean="0"/>
              <a:t>kein</a:t>
            </a:r>
            <a:r>
              <a:rPr lang="cs-CZ" sz="2800" dirty="0" smtClean="0"/>
              <a:t>  Eis.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 </a:t>
            </a:r>
            <a:r>
              <a:rPr lang="cs-CZ" sz="2800" dirty="0" err="1" smtClean="0"/>
              <a:t>Nein</a:t>
            </a:r>
            <a:r>
              <a:rPr lang="cs-CZ" sz="2800" dirty="0" smtClean="0"/>
              <a:t> , </a:t>
            </a:r>
            <a:r>
              <a:rPr lang="cs-CZ" sz="2800" dirty="0" err="1" smtClean="0"/>
              <a:t>ich</a:t>
            </a:r>
            <a:r>
              <a:rPr lang="cs-CZ" sz="2800" dirty="0" smtClean="0"/>
              <a:t> kaufe </a:t>
            </a:r>
            <a:r>
              <a:rPr lang="cs-CZ" sz="2800" dirty="0" err="1" smtClean="0"/>
              <a:t>das</a:t>
            </a:r>
            <a:r>
              <a:rPr lang="cs-CZ" sz="2800" dirty="0" smtClean="0"/>
              <a:t> Eis  </a:t>
            </a:r>
            <a:r>
              <a:rPr lang="cs-CZ" sz="2800" dirty="0" err="1" smtClean="0"/>
              <a:t>nicht</a:t>
            </a:r>
            <a:r>
              <a:rPr lang="cs-CZ" sz="2800" dirty="0" smtClean="0"/>
              <a:t> .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eriod"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827584" y="1700808"/>
            <a:ext cx="432048" cy="432048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3563888" y="1700808"/>
            <a:ext cx="432048" cy="432048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300192" y="1700808"/>
            <a:ext cx="432048" cy="432048"/>
          </a:xfrm>
          <a:prstGeom prst="smileyFace">
            <a:avLst/>
          </a:prstGeom>
          <a:solidFill>
            <a:srgbClr val="00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43608" y="2276872"/>
            <a:ext cx="720080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19872" y="4797152"/>
            <a:ext cx="648072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436096" y="4293096"/>
            <a:ext cx="79208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23928" y="3789040"/>
            <a:ext cx="79208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75856" y="3284984"/>
            <a:ext cx="86409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19872" y="2780928"/>
            <a:ext cx="648072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51920" y="2276872"/>
            <a:ext cx="79208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499992" y="5373216"/>
            <a:ext cx="864096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043608" y="3284984"/>
            <a:ext cx="720080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43608" y="4797152"/>
            <a:ext cx="720080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43608" y="5373216"/>
            <a:ext cx="792088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FB13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32A1B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1F74A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FB13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1F74A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32A1B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7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8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32A1B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FB13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9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0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1F74A"/>
                                      </p:to>
                                    </p:animClr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AFB13"/>
                                      </p:to>
                                    </p:animClr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1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2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32A1B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Odpovídejte na otázky, řiďte se zakrytým obrázkem:</a:t>
            </a:r>
            <a:endParaRPr lang="cs-CZ" sz="2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CC"/>
                </a:solidFill>
              </a:rPr>
              <a:t>a</a:t>
            </a:r>
            <a:endParaRPr lang="cs-CZ" dirty="0">
              <a:solidFill>
                <a:srgbClr val="FFFFCC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2276872"/>
          <a:ext cx="6624735" cy="3096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4947"/>
                <a:gridCol w="1324947"/>
                <a:gridCol w="1324947"/>
                <a:gridCol w="1324947"/>
                <a:gridCol w="1324947"/>
              </a:tblGrid>
              <a:tr h="15481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15481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pic>
        <p:nvPicPr>
          <p:cNvPr id="5" name="Picture 5" descr="C:\Users\standard\AppData\Local\Microsoft\Windows\Temporary Internet Files\Content.IE5\E1M23PTN\MC9003328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492896"/>
            <a:ext cx="815123" cy="1008112"/>
          </a:xfrm>
          <a:prstGeom prst="rect">
            <a:avLst/>
          </a:prstGeom>
          <a:noFill/>
        </p:spPr>
      </p:pic>
      <p:pic>
        <p:nvPicPr>
          <p:cNvPr id="1026" name="Picture 2" descr="C:\Users\standard\AppData\Local\Microsoft\Windows\Temporary Internet Files\Content.IE5\GIR7FVX9\MC9003558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3933056"/>
            <a:ext cx="792088" cy="1269325"/>
          </a:xfrm>
          <a:prstGeom prst="rect">
            <a:avLst/>
          </a:prstGeom>
          <a:noFill/>
        </p:spPr>
      </p:pic>
      <p:pic>
        <p:nvPicPr>
          <p:cNvPr id="1027" name="Picture 3" descr="C:\Users\standard\AppData\Local\Microsoft\Windows\Temporary Internet Files\Content.IE5\DRMUE0QZ\MC9002334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2492896"/>
            <a:ext cx="722814" cy="1150965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E0TBDRL3\MC90038913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2564904"/>
            <a:ext cx="1109068" cy="910283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9FCNO4G4\MC9002327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9" y="3933056"/>
            <a:ext cx="728302" cy="1152128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E1M23PTN\MC90041251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2564904"/>
            <a:ext cx="587482" cy="971744"/>
          </a:xfrm>
          <a:prstGeom prst="rect">
            <a:avLst/>
          </a:prstGeom>
          <a:noFill/>
        </p:spPr>
      </p:pic>
      <p:pic>
        <p:nvPicPr>
          <p:cNvPr id="11" name="Picture 3" descr="C:\Users\standard\AppData\Local\Microsoft\Windows\Temporary Internet Files\Content.IE5\GIR7FVX9\dglxasset[2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03648" y="4005064"/>
            <a:ext cx="936104" cy="936104"/>
          </a:xfrm>
          <a:prstGeom prst="rect">
            <a:avLst/>
          </a:prstGeom>
          <a:noFill/>
        </p:spPr>
      </p:pic>
      <p:pic>
        <p:nvPicPr>
          <p:cNvPr id="1031" name="Picture 7" descr="C:\Users\standard\AppData\Local\Microsoft\Windows\Temporary Internet Files\Content.IE5\J25ATIDM\MC90042613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92080" y="2564904"/>
            <a:ext cx="1107907" cy="899096"/>
          </a:xfrm>
          <a:prstGeom prst="rect">
            <a:avLst/>
          </a:prstGeom>
          <a:noFill/>
        </p:spPr>
      </p:pic>
      <p:pic>
        <p:nvPicPr>
          <p:cNvPr id="13" name="Picture 5" descr="C:\Users\standard\AppData\Local\Microsoft\Windows\Temporary Internet Files\Content.IE5\E0TBDRL3\MC90029092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71800" y="4005064"/>
            <a:ext cx="951366" cy="936104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2J34JFU8\MC90015719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660232" y="3933056"/>
            <a:ext cx="864096" cy="1100521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187624" y="2276872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Schwimmst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87624" y="2276872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Nein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schwimme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nicht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reite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48064" y="2276872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Malst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eine</a:t>
            </a:r>
            <a:r>
              <a:rPr lang="cs-CZ" b="1" dirty="0" smtClean="0">
                <a:solidFill>
                  <a:schemeClr val="tx1"/>
                </a:solidFill>
              </a:rPr>
              <a:t> Blume?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148064" y="2276872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Nein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male </a:t>
            </a:r>
            <a:r>
              <a:rPr lang="cs-CZ" b="1" dirty="0" err="1" smtClean="0">
                <a:solidFill>
                  <a:schemeClr val="tx1"/>
                </a:solidFill>
              </a:rPr>
              <a:t>keine</a:t>
            </a:r>
            <a:r>
              <a:rPr lang="cs-CZ" b="1" dirty="0" smtClean="0">
                <a:solidFill>
                  <a:schemeClr val="tx1"/>
                </a:solidFill>
              </a:rPr>
              <a:t> Blume,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male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Haus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55776" y="3861048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Hast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eine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Kreide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55776" y="3861048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Nein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habe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keine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Kreide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habe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Lineal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48064" y="3861048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Turnst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148064" y="3861048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Nein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turne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nicht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singe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851920" y="2276872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Schreibst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51920" y="2276872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Nein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schreibe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nicht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smtClean="0">
                <a:solidFill>
                  <a:schemeClr val="tx1"/>
                </a:solidFill>
              </a:rPr>
              <a:t>ich </a:t>
            </a:r>
            <a:r>
              <a:rPr lang="cs-CZ" b="1" dirty="0" err="1" smtClean="0">
                <a:solidFill>
                  <a:schemeClr val="tx1"/>
                </a:solidFill>
              </a:rPr>
              <a:t>spiele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555776" y="2276872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Kaufst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eine</a:t>
            </a:r>
            <a:r>
              <a:rPr lang="cs-CZ" b="1" dirty="0" smtClean="0">
                <a:solidFill>
                  <a:schemeClr val="tx1"/>
                </a:solidFill>
              </a:rPr>
              <a:t> Pizza?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555776" y="2276872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Nein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kaufe </a:t>
            </a:r>
            <a:r>
              <a:rPr lang="cs-CZ" b="1" dirty="0" err="1" smtClean="0">
                <a:solidFill>
                  <a:schemeClr val="tx1"/>
                </a:solidFill>
              </a:rPr>
              <a:t>keine</a:t>
            </a:r>
            <a:r>
              <a:rPr lang="cs-CZ" b="1" dirty="0" smtClean="0">
                <a:solidFill>
                  <a:schemeClr val="tx1"/>
                </a:solidFill>
              </a:rPr>
              <a:t> Pizza,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kaufe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cs-CZ" b="1" dirty="0" smtClean="0">
                <a:solidFill>
                  <a:schemeClr val="tx1"/>
                </a:solidFill>
              </a:rPr>
              <a:t> Eis.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516216" y="2276872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Zeltest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516216" y="2276872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Nein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zelte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nicht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tanze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187624" y="3861048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das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Hund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187624" y="3861048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Nein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da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kein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Hund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das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eine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Katze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516216" y="3861048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das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eine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Frau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516216" y="3861048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Nein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da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keine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Frau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das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ein</a:t>
            </a:r>
            <a:r>
              <a:rPr lang="cs-CZ" b="1" dirty="0" smtClean="0">
                <a:solidFill>
                  <a:schemeClr val="tx1"/>
                </a:solidFill>
              </a:rPr>
              <a:t> Mann.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851920" y="3861048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Lernst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du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851920" y="3861048"/>
            <a:ext cx="1296144" cy="15121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Nein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lerne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nicht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koche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l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Zdroje: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Obrázky byly použity ze serveru společnosti Microsoft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532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Metodické pokyny</vt:lpstr>
      <vt:lpstr>Zápor</vt:lpstr>
      <vt:lpstr>Ptejte se a odpovídejte záporně:</vt:lpstr>
      <vt:lpstr>odpovídejte záporně</vt:lpstr>
      <vt:lpstr>Který zápor chybí? Doplňte:</vt:lpstr>
      <vt:lpstr>Odpovídejte na otázky, řiďte se zakrytým obrázkem: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Jpisarikova</cp:lastModifiedBy>
  <cp:revision>37</cp:revision>
  <dcterms:created xsi:type="dcterms:W3CDTF">2014-01-04T10:11:49Z</dcterms:created>
  <dcterms:modified xsi:type="dcterms:W3CDTF">2014-01-28T06:56:17Z</dcterms:modified>
</cp:coreProperties>
</file>