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62" r:id="rId4"/>
    <p:sldId id="259" r:id="rId5"/>
    <p:sldId id="266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102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427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778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065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841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922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938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091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00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359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026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6F5C8-9104-4A65-9EBF-792D8B9E5195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6A926-0D42-4EE6-BCAB-E9C6831D71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032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441286.jpg" TargetMode="External"/><Relationship Id="rId3" Type="http://schemas.openxmlformats.org/officeDocument/2006/relationships/hyperlink" Target="http://officeimg.vo.msecnd.net/en-us/images/MH900412400.jpg" TargetMode="External"/><Relationship Id="rId7" Type="http://schemas.openxmlformats.org/officeDocument/2006/relationships/hyperlink" Target="http://officeimg.vo.msecnd.net/en-us/images/MH900305511.jpg" TargetMode="External"/><Relationship Id="rId2" Type="http://schemas.openxmlformats.org/officeDocument/2006/relationships/hyperlink" Target="http://officeimg.vo.msecnd.net/en-us/images/MH90034957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295069.jpg" TargetMode="External"/><Relationship Id="rId5" Type="http://schemas.openxmlformats.org/officeDocument/2006/relationships/hyperlink" Target="http://officeimg.vo.msecnd.net/en-us/images/MH900441726.jpg" TargetMode="External"/><Relationship Id="rId4" Type="http://schemas.openxmlformats.org/officeDocument/2006/relationships/hyperlink" Target="http://officeimg.vo.msecnd.net/en-us/images/MH900199355.jpg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762736" y="5156478"/>
            <a:ext cx="367568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VY_32_INOVACE_17_09_slovní úloha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38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301608" cy="6192688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76200">
            <a:solidFill>
              <a:srgbClr val="00B0F0"/>
            </a:solidFill>
          </a:ln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Začal 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nový školní rok a Filip jde nakupovat školní pomůcky. Koupil: 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3 </a:t>
            </a:r>
            <a:r>
              <a:rPr lang="cs-CZ" sz="4000" b="1" dirty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sešity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(1 sešit stál osm Kč)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pastelky </a:t>
            </a: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za 32 Kč</a:t>
            </a: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, </a:t>
            </a:r>
            <a:endParaRPr lang="cs-CZ" sz="4000" b="1" dirty="0" smtClean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gumu </a:t>
            </a:r>
            <a:r>
              <a:rPr lang="cs-CZ" sz="4000" b="1" dirty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za 5 Kč</a:t>
            </a: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, </a:t>
            </a:r>
            <a:endParaRPr lang="cs-CZ" sz="4000" b="1" dirty="0" smtClean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pero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 za </a:t>
            </a: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13 </a:t>
            </a:r>
            <a:r>
              <a:rPr lang="cs-CZ" sz="4000" b="1" dirty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Kč</a:t>
            </a:r>
            <a:r>
              <a:rPr lang="cs-CZ" sz="4000" b="1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a </a:t>
            </a:r>
            <a:endParaRPr lang="cs-CZ" sz="4000" b="1" dirty="0" smtClean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dvě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tužky po 2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Kč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za kus</a:t>
            </a: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. </a:t>
            </a:r>
            <a:endParaRPr lang="cs-CZ" sz="4000" b="1" dirty="0" smtClean="0">
              <a:solidFill>
                <a:schemeClr val="tx2">
                  <a:lumMod val="50000"/>
                </a:schemeClr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Dále </a:t>
            </a: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zakoupil </a:t>
            </a:r>
            <a:r>
              <a:rPr lang="cs-CZ" sz="4000" b="1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notýsek za 9 Kč </a:t>
            </a:r>
            <a:endParaRPr lang="cs-CZ" sz="4000" b="1" dirty="0" smtClean="0">
              <a:solidFill>
                <a:schemeClr val="tx2">
                  <a:lumMod val="75000"/>
                </a:schemeClr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a </a:t>
            </a:r>
            <a:r>
              <a:rPr lang="cs-CZ" sz="4000" b="1" dirty="0" smtClean="0">
                <a:solidFill>
                  <a:srgbClr val="00B050"/>
                </a:solidFill>
                <a:latin typeface="Comic Sans MS" pitchFamily="66" charset="0"/>
              </a:rPr>
              <a:t>trojúhelník a pravítko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4000" b="1" dirty="0">
                <a:solidFill>
                  <a:srgbClr val="00B050"/>
                </a:solidFill>
                <a:latin typeface="Comic Sans MS" pitchFamily="66" charset="0"/>
              </a:rPr>
              <a:t>za </a:t>
            </a:r>
            <a:r>
              <a:rPr lang="cs-CZ" sz="4000" b="1" dirty="0" smtClean="0">
                <a:solidFill>
                  <a:srgbClr val="00B050"/>
                </a:solidFill>
                <a:latin typeface="Comic Sans MS" pitchFamily="66" charset="0"/>
              </a:rPr>
              <a:t>18 </a:t>
            </a:r>
            <a:r>
              <a:rPr lang="cs-CZ" sz="4000" b="1" dirty="0">
                <a:solidFill>
                  <a:srgbClr val="00B050"/>
                </a:solidFill>
                <a:latin typeface="Comic Sans MS" pitchFamily="66" charset="0"/>
              </a:rPr>
              <a:t>Kč</a:t>
            </a: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latin typeface="Comic Sans MS" pitchFamily="66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981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3536" y="260648"/>
            <a:ext cx="5694222" cy="576064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b="1" dirty="0" smtClean="0">
                <a:solidFill>
                  <a:schemeClr val="tx2">
                    <a:lumMod val="50000"/>
                  </a:schemeClr>
                </a:solidFill>
              </a:rPr>
              <a:t>Přiřaď k pomůckám správný </a:t>
            </a:r>
            <a:r>
              <a:rPr lang="cs-CZ" sz="2700" b="1" dirty="0">
                <a:solidFill>
                  <a:schemeClr val="tx2">
                    <a:lumMod val="50000"/>
                  </a:schemeClr>
                </a:solidFill>
              </a:rPr>
              <a:t>počet, </a:t>
            </a:r>
            <a:r>
              <a:rPr lang="cs-CZ" sz="2700" b="1" dirty="0" smtClean="0">
                <a:solidFill>
                  <a:schemeClr val="tx2">
                    <a:lumMod val="50000"/>
                  </a:schemeClr>
                </a:solidFill>
              </a:rPr>
              <a:t>a cenu.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536" y="2093755"/>
            <a:ext cx="1292609" cy="1292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650" y="3654502"/>
            <a:ext cx="828092" cy="828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650" y="4482594"/>
            <a:ext cx="757139" cy="757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096180"/>
              </p:ext>
            </p:extLst>
          </p:nvPr>
        </p:nvGraphicFramePr>
        <p:xfrm>
          <a:off x="179512" y="1242000"/>
          <a:ext cx="1008112" cy="521399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</a:tblGrid>
              <a:tr h="104279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Počet kusů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042798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3</a:t>
                      </a:r>
                      <a:endParaRPr lang="cs-CZ" sz="5400" dirty="0"/>
                    </a:p>
                  </a:txBody>
                  <a:tcPr/>
                </a:tc>
              </a:tr>
              <a:tr h="1042798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</a:t>
                      </a:r>
                      <a:endParaRPr lang="cs-CZ" sz="5400" dirty="0"/>
                    </a:p>
                  </a:txBody>
                  <a:tcPr/>
                </a:tc>
              </a:tr>
              <a:tr h="1042798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</a:t>
                      </a:r>
                      <a:endParaRPr lang="cs-CZ" sz="5400" dirty="0"/>
                    </a:p>
                  </a:txBody>
                  <a:tcPr/>
                </a:tc>
              </a:tr>
              <a:tr h="1042798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57" y="5239733"/>
            <a:ext cx="1398926" cy="139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2026277"/>
              </p:ext>
            </p:extLst>
          </p:nvPr>
        </p:nvGraphicFramePr>
        <p:xfrm>
          <a:off x="2653638" y="1124744"/>
          <a:ext cx="1008112" cy="5400599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</a:tblGrid>
              <a:tr h="121829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Cena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Za 1 kus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(Kč)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04557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8</a:t>
                      </a:r>
                      <a:endParaRPr lang="cs-CZ" sz="5400" dirty="0"/>
                    </a:p>
                  </a:txBody>
                  <a:tcPr/>
                </a:tc>
              </a:tr>
              <a:tr h="104557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32</a:t>
                      </a:r>
                      <a:endParaRPr lang="cs-CZ" sz="5400" dirty="0"/>
                    </a:p>
                  </a:txBody>
                  <a:tcPr/>
                </a:tc>
              </a:tr>
              <a:tr h="104557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5</a:t>
                      </a:r>
                      <a:endParaRPr lang="cs-CZ" sz="5400" dirty="0"/>
                    </a:p>
                  </a:txBody>
                  <a:tcPr/>
                </a:tc>
              </a:tr>
              <a:tr h="104557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13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9012500"/>
              </p:ext>
            </p:extLst>
          </p:nvPr>
        </p:nvGraphicFramePr>
        <p:xfrm>
          <a:off x="3851920" y="1124746"/>
          <a:ext cx="1008112" cy="5400599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</a:tblGrid>
              <a:tr h="121833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Cena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celkem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(Kč)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04556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24</a:t>
                      </a:r>
                      <a:endParaRPr lang="cs-CZ" sz="5400" dirty="0"/>
                    </a:p>
                  </a:txBody>
                  <a:tcPr/>
                </a:tc>
              </a:tr>
              <a:tr h="104556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32</a:t>
                      </a:r>
                      <a:endParaRPr lang="cs-CZ" sz="5400" dirty="0"/>
                    </a:p>
                  </a:txBody>
                  <a:tcPr/>
                </a:tc>
              </a:tr>
              <a:tr h="104556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5</a:t>
                      </a:r>
                      <a:endParaRPr lang="cs-CZ" sz="5400" dirty="0"/>
                    </a:p>
                  </a:txBody>
                  <a:tcPr/>
                </a:tc>
              </a:tr>
              <a:tr h="1045567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13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372200" y="1121647"/>
            <a:ext cx="2592288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24 + 32 + 5 + 13 =</a:t>
            </a:r>
          </a:p>
          <a:p>
            <a:pPr algn="ctr"/>
            <a:endParaRPr lang="cs-CZ" sz="2400" b="1" dirty="0"/>
          </a:p>
          <a:p>
            <a:pPr algn="ctr"/>
            <a:r>
              <a:rPr lang="cs-CZ" sz="5400" b="1" dirty="0" smtClean="0"/>
              <a:t>74</a:t>
            </a:r>
            <a:endParaRPr lang="cs-CZ" sz="5400" b="1" dirty="0"/>
          </a:p>
        </p:txBody>
      </p:sp>
      <p:sp>
        <p:nvSpPr>
          <p:cNvPr id="18" name="Obdélník 17"/>
          <p:cNvSpPr/>
          <p:nvPr/>
        </p:nvSpPr>
        <p:spPr>
          <a:xfrm>
            <a:off x="6372200" y="4482594"/>
            <a:ext cx="2592288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74 Kč</a:t>
            </a:r>
            <a:endParaRPr lang="cs-CZ" sz="7200" b="1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5148064" y="3284984"/>
            <a:ext cx="3888432" cy="0"/>
          </a:xfrm>
          <a:prstGeom prst="line">
            <a:avLst/>
          </a:prstGeom>
          <a:ln w="57150">
            <a:solidFill>
              <a:srgbClr val="00B0F0"/>
            </a:solidFill>
          </a:ln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148064" y="4357634"/>
            <a:ext cx="3888432" cy="0"/>
          </a:xfrm>
          <a:prstGeom prst="line">
            <a:avLst/>
          </a:prstGeom>
          <a:ln w="57150">
            <a:solidFill>
              <a:srgbClr val="00B0F0"/>
            </a:solidFill>
          </a:ln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074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14474"/>
            <a:ext cx="5694222" cy="576064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b="1" dirty="0" smtClean="0">
                <a:solidFill>
                  <a:schemeClr val="tx2">
                    <a:lumMod val="50000"/>
                  </a:schemeClr>
                </a:solidFill>
              </a:rPr>
              <a:t>Přiřaď k pomůckám správný </a:t>
            </a:r>
            <a:r>
              <a:rPr lang="cs-CZ" sz="2700" b="1" dirty="0">
                <a:solidFill>
                  <a:schemeClr val="tx2">
                    <a:lumMod val="50000"/>
                  </a:schemeClr>
                </a:solidFill>
              </a:rPr>
              <a:t>počet, </a:t>
            </a:r>
            <a:r>
              <a:rPr lang="cs-CZ" sz="2700" b="1" dirty="0" smtClean="0">
                <a:solidFill>
                  <a:schemeClr val="tx2">
                    <a:lumMod val="50000"/>
                  </a:schemeClr>
                </a:solidFill>
              </a:rPr>
              <a:t>a cenu.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48880"/>
            <a:ext cx="971749" cy="971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917" y="3573016"/>
            <a:ext cx="1316941" cy="1316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770" y="4889957"/>
            <a:ext cx="1749616" cy="1749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9825509"/>
              </p:ext>
            </p:extLst>
          </p:nvPr>
        </p:nvGraphicFramePr>
        <p:xfrm>
          <a:off x="510658" y="1412776"/>
          <a:ext cx="1008112" cy="503492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</a:tblGrid>
              <a:tr h="95539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Počet kusů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359843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2</a:t>
                      </a:r>
                      <a:endParaRPr lang="cs-CZ" sz="5400" dirty="0"/>
                    </a:p>
                  </a:txBody>
                  <a:tcPr/>
                </a:tc>
              </a:tr>
              <a:tr h="1359843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</a:t>
                      </a:r>
                      <a:endParaRPr lang="cs-CZ" sz="5400" dirty="0"/>
                    </a:p>
                  </a:txBody>
                  <a:tcPr/>
                </a:tc>
              </a:tr>
              <a:tr h="1359843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8566221"/>
              </p:ext>
            </p:extLst>
          </p:nvPr>
        </p:nvGraphicFramePr>
        <p:xfrm>
          <a:off x="3419872" y="1346009"/>
          <a:ext cx="1008112" cy="5158893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</a:tblGrid>
              <a:tr h="78684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Cena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Za 1 kus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(Kč)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323391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2</a:t>
                      </a:r>
                      <a:endParaRPr lang="cs-CZ" sz="5400" dirty="0"/>
                    </a:p>
                  </a:txBody>
                  <a:tcPr/>
                </a:tc>
              </a:tr>
              <a:tr h="1323391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9</a:t>
                      </a:r>
                      <a:endParaRPr lang="cs-CZ" sz="5400" dirty="0"/>
                    </a:p>
                  </a:txBody>
                  <a:tcPr/>
                </a:tc>
              </a:tr>
              <a:tr h="1323391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18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325170"/>
              </p:ext>
            </p:extLst>
          </p:nvPr>
        </p:nvGraphicFramePr>
        <p:xfrm>
          <a:off x="4572000" y="1340768"/>
          <a:ext cx="1008112" cy="5158893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008112"/>
              </a:tblGrid>
              <a:tr h="78684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Cena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celkem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(Kč)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323391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4</a:t>
                      </a:r>
                      <a:endParaRPr lang="cs-CZ" sz="5400" dirty="0"/>
                    </a:p>
                  </a:txBody>
                  <a:tcPr/>
                </a:tc>
              </a:tr>
              <a:tr h="1323391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9</a:t>
                      </a:r>
                      <a:endParaRPr lang="cs-CZ" sz="5400" dirty="0"/>
                    </a:p>
                  </a:txBody>
                  <a:tcPr/>
                </a:tc>
              </a:tr>
              <a:tr h="1323391">
                <a:tc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18</a:t>
                      </a:r>
                      <a:endParaRPr lang="cs-CZ" sz="5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Obdélník 18"/>
          <p:cNvSpPr/>
          <p:nvPr/>
        </p:nvSpPr>
        <p:spPr>
          <a:xfrm>
            <a:off x="6348714" y="890538"/>
            <a:ext cx="2592288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4 + 9 + 18 = 33</a:t>
            </a:r>
          </a:p>
          <a:p>
            <a:pPr algn="ctr"/>
            <a:endParaRPr lang="cs-CZ" b="1" dirty="0"/>
          </a:p>
          <a:p>
            <a:pPr algn="ctr"/>
            <a:r>
              <a:rPr lang="cs-CZ" sz="5400" b="1" dirty="0" smtClean="0"/>
              <a:t>31</a:t>
            </a:r>
            <a:endParaRPr lang="cs-CZ" sz="5400" b="1" dirty="0"/>
          </a:p>
        </p:txBody>
      </p:sp>
      <p:sp>
        <p:nvSpPr>
          <p:cNvPr id="20" name="Obdélník 19"/>
          <p:cNvSpPr/>
          <p:nvPr/>
        </p:nvSpPr>
        <p:spPr>
          <a:xfrm>
            <a:off x="6300192" y="4581128"/>
            <a:ext cx="2592288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31 Kč</a:t>
            </a:r>
            <a:endParaRPr lang="cs-CZ" sz="72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796136" y="3140968"/>
            <a:ext cx="3240360" cy="0"/>
          </a:xfrm>
          <a:prstGeom prst="line">
            <a:avLst/>
          </a:prstGeom>
          <a:ln w="57150">
            <a:solidFill>
              <a:srgbClr val="00B0F0"/>
            </a:solidFill>
          </a:ln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796136" y="4213618"/>
            <a:ext cx="3240360" cy="0"/>
          </a:xfrm>
          <a:prstGeom prst="line">
            <a:avLst/>
          </a:prstGeom>
          <a:ln w="57150">
            <a:solidFill>
              <a:srgbClr val="00B0F0"/>
            </a:solidFill>
          </a:ln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7412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 build="p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31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568863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 w="5715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7300" b="1" dirty="0" smtClean="0">
                <a:solidFill>
                  <a:srgbClr val="FF0000"/>
                </a:solidFill>
              </a:rPr>
              <a:t>Zamyslete </a:t>
            </a:r>
            <a:r>
              <a:rPr lang="cs-CZ" sz="7300" b="1" dirty="0">
                <a:solidFill>
                  <a:srgbClr val="FF0000"/>
                </a:solidFill>
              </a:rPr>
              <a:t>se, zda Filipovi na nákup </a:t>
            </a:r>
            <a:r>
              <a:rPr lang="cs-CZ" sz="7300" b="1" dirty="0" smtClean="0">
                <a:solidFill>
                  <a:srgbClr val="FF0000"/>
                </a:solidFill>
              </a:rPr>
              <a:t>stačilo </a:t>
            </a:r>
            <a:r>
              <a:rPr lang="cs-CZ" sz="7300" b="1" dirty="0">
                <a:solidFill>
                  <a:srgbClr val="FF0000"/>
                </a:solidFill>
              </a:rPr>
              <a:t>sto </a:t>
            </a:r>
            <a:r>
              <a:rPr lang="cs-CZ" sz="7300" b="1" dirty="0" smtClean="0">
                <a:solidFill>
                  <a:srgbClr val="FF0000"/>
                </a:solidFill>
              </a:rPr>
              <a:t>korun? </a:t>
            </a:r>
            <a:br>
              <a:rPr lang="cs-CZ" sz="7300" b="1" dirty="0" smtClean="0">
                <a:solidFill>
                  <a:srgbClr val="FF0000"/>
                </a:solidFill>
              </a:rPr>
            </a:br>
            <a:r>
              <a:rPr lang="cs-CZ" sz="7300" b="1" dirty="0" smtClean="0">
                <a:solidFill>
                  <a:schemeClr val="accent3">
                    <a:lumMod val="75000"/>
                  </a:schemeClr>
                </a:solidFill>
              </a:rPr>
              <a:t>Pokud </a:t>
            </a:r>
            <a:r>
              <a:rPr lang="cs-CZ" sz="7300" b="1" dirty="0">
                <a:solidFill>
                  <a:schemeClr val="accent3">
                    <a:lumMod val="75000"/>
                  </a:schemeClr>
                </a:solidFill>
              </a:rPr>
              <a:t>ano, kolik Filipovi zbylo peněz?</a:t>
            </a:r>
            <a:br>
              <a:rPr lang="cs-CZ" sz="7300" b="1" dirty="0">
                <a:solidFill>
                  <a:schemeClr val="accent3">
                    <a:lumMod val="75000"/>
                  </a:schemeClr>
                </a:solidFill>
              </a:rPr>
            </a:br>
            <a:endParaRPr lang="cs-CZ" sz="73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16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064227"/>
            <a:ext cx="8532440" cy="14771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588903" y="62068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>
                <a:solidFill>
                  <a:srgbClr val="FFFF00"/>
                </a:solidFill>
              </a:rPr>
              <a:t>74 + 31 =</a:t>
            </a:r>
            <a:endParaRPr lang="cs-CZ" sz="9600" b="1" dirty="0">
              <a:solidFill>
                <a:srgbClr val="FFFF0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332625" y="2069976"/>
            <a:ext cx="848587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b="1" dirty="0" smtClean="0">
                <a:solidFill>
                  <a:srgbClr val="FF0000"/>
                </a:solidFill>
              </a:rPr>
              <a:t>74 Kč </a:t>
            </a:r>
            <a:r>
              <a:rPr lang="cs-CZ" sz="7200" b="1" smtClean="0">
                <a:solidFill>
                  <a:srgbClr val="FF0000"/>
                </a:solidFill>
              </a:rPr>
              <a:t>+ 31 </a:t>
            </a:r>
            <a:r>
              <a:rPr lang="cs-CZ" sz="7200" b="1" dirty="0" smtClean="0">
                <a:solidFill>
                  <a:srgbClr val="FF0000"/>
                </a:solidFill>
              </a:rPr>
              <a:t>Kč = 105 Kč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179512" y="5085184"/>
            <a:ext cx="886607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Filip zaplatil </a:t>
            </a:r>
            <a:r>
              <a:rPr lang="cs-CZ" sz="4800" b="1" dirty="0" smtClean="0">
                <a:solidFill>
                  <a:srgbClr val="FFFF00"/>
                </a:solidFill>
              </a:rPr>
              <a:t>105</a:t>
            </a:r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Kč, </a:t>
            </a:r>
          </a:p>
          <a:p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stokoruna mu </a:t>
            </a:r>
            <a:r>
              <a:rPr lang="cs-CZ" sz="4800" b="1" u="sng" dirty="0" smtClean="0">
                <a:solidFill>
                  <a:schemeClr val="accent6">
                    <a:lumMod val="75000"/>
                  </a:schemeClr>
                </a:solidFill>
              </a:rPr>
              <a:t>nestačila</a:t>
            </a:r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4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88903" y="4653136"/>
            <a:ext cx="7799521" cy="0"/>
          </a:xfrm>
          <a:prstGeom prst="line">
            <a:avLst/>
          </a:prstGeom>
          <a:ln w="5715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88903" y="3501008"/>
            <a:ext cx="7799521" cy="0"/>
          </a:xfrm>
          <a:prstGeom prst="line">
            <a:avLst/>
          </a:prstGeom>
          <a:ln w="57150"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480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</a:p>
          <a:p>
            <a:r>
              <a:rPr lang="cs-CZ" dirty="0" smtClean="0"/>
              <a:t>Zadání slovní úlohy (snímek č. 2)</a:t>
            </a:r>
          </a:p>
          <a:p>
            <a:r>
              <a:rPr lang="cs-CZ" dirty="0" smtClean="0"/>
              <a:t>Žák vypočítá na linku, po kliknutí se objeví kontrola </a:t>
            </a:r>
          </a:p>
          <a:p>
            <a:r>
              <a:rPr lang="cs-CZ" dirty="0" smtClean="0"/>
              <a:t>Snímky </a:t>
            </a:r>
            <a:r>
              <a:rPr lang="cs-CZ" dirty="0"/>
              <a:t>č. 3, 4, 5 – řešení – </a:t>
            </a:r>
            <a:r>
              <a:rPr lang="cs-CZ" dirty="0" smtClean="0"/>
              <a:t>KONTROLA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0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officeimg.vo.msecnd.net/en-us/images/MH900349573.jpg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officeimg.vo.msecnd.net/en-us/images/MH900412400.jpg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officeimg.vo.msecnd.net/en-us/images/MH900199355.jpg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officeimg.vo.msecnd.net/en-us/images/MH900441726.jpg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officeimg.vo.msecnd.net/en-us/images/MH900295069.jpg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officeimg.vo.msecnd.net/en-us/images/MH900305511.jpg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officeimg.vo.msecnd.net/en-us/images/MH900441286.jpg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01661" y="43651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6021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247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Matematika II. STUPEŇ</vt:lpstr>
      <vt:lpstr>Prezentace aplikace PowerPoint</vt:lpstr>
      <vt:lpstr>  Přiřaď k pomůckám správný počet, a cenu.  </vt:lpstr>
      <vt:lpstr>  Přiřaď k pomůckám správný počet, a cenu.  </vt:lpstr>
      <vt:lpstr> Zamyslete se, zda Filipovi na nákup stačilo sto korun?  Pokud ano, kolik Filipovi zbylo peněz? </vt:lpstr>
      <vt:lpstr>Prezentace aplikace PowerPoint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22</cp:revision>
  <dcterms:created xsi:type="dcterms:W3CDTF">2012-01-05T10:27:25Z</dcterms:created>
  <dcterms:modified xsi:type="dcterms:W3CDTF">2012-02-23T09:40:40Z</dcterms:modified>
</cp:coreProperties>
</file>