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64" r:id="rId2"/>
    <p:sldId id="265" r:id="rId3"/>
    <p:sldId id="261" r:id="rId4"/>
    <p:sldId id="262" r:id="rId5"/>
    <p:sldId id="263" r:id="rId6"/>
    <p:sldId id="258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89" autoAdjust="0"/>
  </p:normalViewPr>
  <p:slideViewPr>
    <p:cSldViewPr>
      <p:cViewPr>
        <p:scale>
          <a:sx n="73" d="100"/>
          <a:sy n="73" d="100"/>
        </p:scale>
        <p:origin x="-1296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-1800" y="-84"/>
      </p:cViewPr>
      <p:guideLst>
        <p:guide orient="horz" pos="2160"/>
        <p:guide pos="306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8473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správné řešení klikněte.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Návrhy řešení získáte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kliknutím.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přivoláte překlady otázek. 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744F8-E361-48F8-A3DB-C761B9E42C7A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E56A-45FB-4A61-90A2-E1CFC8FBD76F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C0BB-C91F-47B9-BF9A-7C307C0806DE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1D4D-8292-4A6E-A73D-FE68A1A23DBA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EC4E-3DB1-478D-913C-B182B9B1929C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721DE-B63D-424F-9709-31800D2FD89E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3CCB-FF8D-43C5-936B-B62E57C8E27E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A8491-B857-4939-AE32-586340E3F8A2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A55C-1095-4C12-BD46-8D0317B20BE1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B9437-C1CD-404D-85B4-1CD557F4F4BB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ED024-12D7-4DD3-A93E-C5A0A9819A7B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85A4-36C9-4F58-8F27-EF9B43F845A2}" type="datetime1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audio" Target="../media/audio1.wav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wmf"/><Relationship Id="rId4" Type="http://schemas.openxmlformats.org/officeDocument/2006/relationships/image" Target="../media/image2.pn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500" noProof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</a:t>
            </a:r>
            <a:r>
              <a:rPr lang="en-GB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question words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ve větách</a:t>
            </a:r>
            <a:endParaRPr lang="en-GB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 Dlouhá,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57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6. (vyšší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ročníky – opakování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procvičení otázek v přítomném čase prostém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5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0365" y="1531976"/>
            <a:ext cx="8363271" cy="4533178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just">
              <a:buNone/>
            </a:pPr>
            <a:r>
              <a:rPr lang="cs-CZ" dirty="0" smtClean="0"/>
              <a:t>    </a:t>
            </a:r>
          </a:p>
          <a:p>
            <a:pPr algn="just">
              <a:buNone/>
            </a:pPr>
            <a:endParaRPr lang="cs-CZ" sz="28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cs-CZ" sz="1500" noProof="1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Zopakuj si </a:t>
            </a:r>
            <a:r>
              <a:rPr lang="en-GB" sz="1500" i="1" noProof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</a:t>
            </a:r>
            <a:r>
              <a:rPr lang="en-GB" sz="1500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question words </a:t>
            </a:r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(krátká tázací zájmena začínající většinou písmeny</a:t>
            </a:r>
            <a:r>
              <a:rPr lang="en-GB" sz="1500" noProof="1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wh</a:t>
            </a:r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). Zkuste si je tentokrát dát sami do anglického jazyka.</a:t>
            </a:r>
            <a:endParaRPr lang="cs-CZ" sz="15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1923530" y="3345799"/>
            <a:ext cx="1126976" cy="958584"/>
          </a:xfrm>
          <a:prstGeom prst="ellipse">
            <a:avLst/>
          </a:prstGeom>
          <a:solidFill>
            <a:srgbClr val="FF000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when</a:t>
            </a:r>
            <a:endParaRPr lang="en-GB" dirty="0"/>
          </a:p>
        </p:txBody>
      </p:sp>
      <p:sp>
        <p:nvSpPr>
          <p:cNvPr id="14" name="Ovál 13"/>
          <p:cNvSpPr/>
          <p:nvPr/>
        </p:nvSpPr>
        <p:spPr>
          <a:xfrm>
            <a:off x="6857770" y="1961744"/>
            <a:ext cx="1187395" cy="914400"/>
          </a:xfrm>
          <a:prstGeom prst="ellipse">
            <a:avLst/>
          </a:prstGeom>
          <a:solidFill>
            <a:srgbClr val="002060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which</a:t>
            </a:r>
            <a:endParaRPr lang="en-GB" dirty="0"/>
          </a:p>
        </p:txBody>
      </p:sp>
      <p:sp>
        <p:nvSpPr>
          <p:cNvPr id="15" name="Ovál 14"/>
          <p:cNvSpPr/>
          <p:nvPr/>
        </p:nvSpPr>
        <p:spPr>
          <a:xfrm>
            <a:off x="6537068" y="4797152"/>
            <a:ext cx="914400" cy="914400"/>
          </a:xfrm>
          <a:prstGeom prst="ellipse">
            <a:avLst/>
          </a:prstGeom>
          <a:solidFill>
            <a:schemeClr val="bg2">
              <a:lumMod val="5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why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2969160" y="4583253"/>
            <a:ext cx="1176540" cy="914400"/>
          </a:xfrm>
          <a:prstGeom prst="ellips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whose</a:t>
            </a:r>
            <a:endParaRPr lang="en-GB" dirty="0"/>
          </a:p>
        </p:txBody>
      </p:sp>
      <p:sp>
        <p:nvSpPr>
          <p:cNvPr id="17" name="Ovál 16"/>
          <p:cNvSpPr/>
          <p:nvPr/>
        </p:nvSpPr>
        <p:spPr>
          <a:xfrm>
            <a:off x="4164364" y="1752160"/>
            <a:ext cx="1224136" cy="914400"/>
          </a:xfrm>
          <a:prstGeom prst="ellipse">
            <a:avLst/>
          </a:prstGeom>
          <a:solidFill>
            <a:srgbClr val="92D050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where</a:t>
            </a:r>
            <a:endParaRPr lang="en-GB" dirty="0"/>
          </a:p>
        </p:txBody>
      </p:sp>
      <p:sp>
        <p:nvSpPr>
          <p:cNvPr id="18" name="Ovál 17"/>
          <p:cNvSpPr/>
          <p:nvPr/>
        </p:nvSpPr>
        <p:spPr>
          <a:xfrm>
            <a:off x="4755280" y="3251449"/>
            <a:ext cx="914400" cy="914400"/>
          </a:xfrm>
          <a:prstGeom prst="ellipse">
            <a:avLst/>
          </a:prstGeom>
          <a:solidFill>
            <a:srgbClr val="C00000"/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how</a:t>
            </a:r>
            <a:endParaRPr lang="cs-CZ" dirty="0"/>
          </a:p>
        </p:txBody>
      </p:sp>
      <p:sp>
        <p:nvSpPr>
          <p:cNvPr id="19" name="Ovál 18"/>
          <p:cNvSpPr/>
          <p:nvPr/>
        </p:nvSpPr>
        <p:spPr>
          <a:xfrm>
            <a:off x="1691680" y="1921513"/>
            <a:ext cx="914400" cy="914400"/>
          </a:xfrm>
          <a:prstGeom prst="ellipse">
            <a:avLst/>
          </a:prstGeom>
          <a:solidFill>
            <a:srgbClr val="7030A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who</a:t>
            </a:r>
            <a:endParaRPr lang="en-GB" dirty="0"/>
          </a:p>
        </p:txBody>
      </p:sp>
      <p:sp>
        <p:nvSpPr>
          <p:cNvPr id="20" name="Ovál 19"/>
          <p:cNvSpPr/>
          <p:nvPr/>
        </p:nvSpPr>
        <p:spPr>
          <a:xfrm>
            <a:off x="7164288" y="3493765"/>
            <a:ext cx="1044853" cy="914400"/>
          </a:xfrm>
          <a:prstGeom prst="ellipse">
            <a:avLst/>
          </a:prstGeom>
          <a:solidFill>
            <a:srgbClr val="00B05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</a:t>
            </a:r>
            <a:endParaRPr lang="en-GB" dirty="0"/>
          </a:p>
        </p:txBody>
      </p:sp>
      <p:sp>
        <p:nvSpPr>
          <p:cNvPr id="31" name="Šipka doprava 30"/>
          <p:cNvSpPr/>
          <p:nvPr/>
        </p:nvSpPr>
        <p:spPr>
          <a:xfrm>
            <a:off x="2806148" y="1961744"/>
            <a:ext cx="1339552" cy="484632"/>
          </a:xfrm>
          <a:prstGeom prst="rightArrow">
            <a:avLst/>
          </a:prstGeom>
          <a:blipFill>
            <a:blip r:embed="rId5"/>
            <a:tile tx="0" ty="0" sx="100000" sy="100000" flip="none" algn="tl"/>
          </a:blip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0000"/>
                </a:solidFill>
              </a:rPr>
              <a:t>k</a:t>
            </a:r>
            <a:r>
              <a:rPr lang="cs-CZ" b="1" dirty="0" smtClean="0">
                <a:solidFill>
                  <a:srgbClr val="FF0000"/>
                </a:solidFill>
              </a:rPr>
              <a:t>de, kam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2" name="Šipka doprava 31"/>
          <p:cNvSpPr/>
          <p:nvPr/>
        </p:nvSpPr>
        <p:spPr>
          <a:xfrm>
            <a:off x="3738594" y="3455175"/>
            <a:ext cx="978408" cy="484632"/>
          </a:xfrm>
          <a:prstGeom prst="rightArrow">
            <a:avLst/>
          </a:prstGeom>
          <a:blipFill>
            <a:blip r:embed="rId6"/>
            <a:tile tx="0" ty="0" sx="100000" sy="100000" flip="none" algn="tl"/>
          </a:blip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jak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3" name="Šipka doprava 32"/>
          <p:cNvSpPr/>
          <p:nvPr/>
        </p:nvSpPr>
        <p:spPr>
          <a:xfrm>
            <a:off x="945122" y="3582775"/>
            <a:ext cx="978408" cy="484632"/>
          </a:xfrm>
          <a:prstGeom prst="rightArrow">
            <a:avLst/>
          </a:prstGeom>
          <a:blipFill>
            <a:blip r:embed="rId7"/>
            <a:tile tx="0" ty="0" sx="100000" sy="100000" flip="none" algn="tl"/>
          </a:blip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kdy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5" name="Šipka doprava 34"/>
          <p:cNvSpPr/>
          <p:nvPr/>
        </p:nvSpPr>
        <p:spPr>
          <a:xfrm>
            <a:off x="1989981" y="4813410"/>
            <a:ext cx="978408" cy="484632"/>
          </a:xfrm>
          <a:prstGeom prst="rightArrow">
            <a:avLst/>
          </a:prstGeom>
          <a:blipFill>
            <a:blip r:embed="rId8"/>
            <a:tile tx="0" ty="0" sx="100000" sy="100000" flip="none" algn="tl"/>
          </a:blip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čí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6" name="Šipka doprava 35"/>
          <p:cNvSpPr/>
          <p:nvPr/>
        </p:nvSpPr>
        <p:spPr>
          <a:xfrm>
            <a:off x="5879362" y="2181928"/>
            <a:ext cx="978408" cy="484632"/>
          </a:xfrm>
          <a:prstGeom prst="rightArrow">
            <a:avLst/>
          </a:prstGeom>
          <a:blipFill>
            <a:blip r:embed="rId9"/>
            <a:tile tx="0" ty="0" sx="100000" sy="100000" flip="none" algn="tl"/>
          </a:blip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který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7" name="Šipka doprava 36"/>
          <p:cNvSpPr/>
          <p:nvPr/>
        </p:nvSpPr>
        <p:spPr>
          <a:xfrm>
            <a:off x="5486652" y="5020125"/>
            <a:ext cx="978408" cy="468454"/>
          </a:xfrm>
          <a:prstGeom prst="rightArrow">
            <a:avLst/>
          </a:prstGeom>
          <a:blipFill>
            <a:blip r:embed="rId10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proč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Šipka doprava 37"/>
          <p:cNvSpPr/>
          <p:nvPr/>
        </p:nvSpPr>
        <p:spPr>
          <a:xfrm>
            <a:off x="695165" y="2136397"/>
            <a:ext cx="978408" cy="484632"/>
          </a:xfrm>
          <a:prstGeom prst="rightArrow">
            <a:avLst/>
          </a:prstGeom>
          <a:blipFill>
            <a:blip r:embed="rId9"/>
            <a:tile tx="0" ty="0" sx="100000" sy="100000" flip="none" algn="tl"/>
          </a:blip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kdo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9" name="Šipka doprava 38"/>
          <p:cNvSpPr/>
          <p:nvPr/>
        </p:nvSpPr>
        <p:spPr>
          <a:xfrm>
            <a:off x="6105872" y="3708649"/>
            <a:ext cx="1058416" cy="484632"/>
          </a:xfrm>
          <a:prstGeom prst="rightArrow">
            <a:avLst/>
          </a:prstGeom>
          <a:blipFill>
            <a:blip r:embed="rId6"/>
            <a:tile tx="0" ty="0" sx="100000" sy="100000" flip="none" algn="tl"/>
          </a:blip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co, jaký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0" name="Zástupný symbol pro obsah 2"/>
          <p:cNvSpPr txBox="1">
            <a:spLocks/>
          </p:cNvSpPr>
          <p:nvPr/>
        </p:nvSpPr>
        <p:spPr>
          <a:xfrm>
            <a:off x="542765" y="16231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" name="Zástupný symbol pro obsah 2"/>
          <p:cNvSpPr txBox="1">
            <a:spLocks/>
          </p:cNvSpPr>
          <p:nvPr/>
        </p:nvSpPr>
        <p:spPr>
          <a:xfrm>
            <a:off x="695165" y="17755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3" name="Zástupný symbol pro obsah 2"/>
          <p:cNvSpPr txBox="1">
            <a:spLocks/>
          </p:cNvSpPr>
          <p:nvPr/>
        </p:nvSpPr>
        <p:spPr>
          <a:xfrm>
            <a:off x="475929" y="16843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0364" y="274638"/>
            <a:ext cx="8363272" cy="1143000"/>
          </a:xfr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15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Utvořte sami jednoduché otázky s těmito tázacími zájmeny. </a:t>
            </a:r>
            <a:endParaRPr lang="en-GB" sz="1500" b="1" dirty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302142" y="14707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54542" y="16231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90365" y="1470706"/>
            <a:ext cx="8363271" cy="46413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542765" y="16231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Zástupný symbol pro obsah 2"/>
          <p:cNvSpPr>
            <a:spLocks noGrp="1"/>
          </p:cNvSpPr>
          <p:nvPr>
            <p:ph idx="1"/>
          </p:nvPr>
        </p:nvSpPr>
        <p:spPr>
          <a:xfrm>
            <a:off x="457505" y="1548760"/>
            <a:ext cx="8229600" cy="4525963"/>
          </a:xfrm>
        </p:spPr>
        <p:txBody>
          <a:bodyPr numCol="2">
            <a:normAutofit/>
          </a:bodyPr>
          <a:lstStyle/>
          <a:p>
            <a:pPr algn="just">
              <a:buNone/>
            </a:pPr>
            <a:r>
              <a:rPr lang="en-GB" sz="16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Whose</a:t>
            </a:r>
            <a:r>
              <a:rPr lang="en-GB" sz="16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</a:p>
          <a:p>
            <a:pPr algn="just">
              <a:buNone/>
            </a:pPr>
            <a:endParaRPr lang="en-GB" sz="1600" i="1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Who</a:t>
            </a:r>
          </a:p>
          <a:p>
            <a:pPr algn="just">
              <a:buNone/>
            </a:pPr>
            <a:endParaRPr lang="en-GB" sz="1600" i="1" dirty="0" smtClean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Where</a:t>
            </a:r>
          </a:p>
          <a:p>
            <a:pPr algn="just">
              <a:buNone/>
            </a:pPr>
            <a:endParaRPr lang="en-GB" sz="1600" i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Why</a:t>
            </a:r>
          </a:p>
          <a:p>
            <a:pPr algn="just">
              <a:buNone/>
            </a:pPr>
            <a:endParaRPr lang="en-GB" sz="1600" i="1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What</a:t>
            </a:r>
          </a:p>
          <a:p>
            <a:pPr algn="just">
              <a:buNone/>
            </a:pPr>
            <a:endParaRPr lang="en-GB" sz="1600" i="1" dirty="0" smtClean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dirty="0" smtClean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How</a:t>
            </a:r>
          </a:p>
          <a:p>
            <a:pPr algn="just">
              <a:buNone/>
            </a:pPr>
            <a:r>
              <a:rPr lang="en-GB" sz="1600" i="1" dirty="0" smtClean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endParaRPr lang="en-GB" sz="1600" b="1" i="1" dirty="0" smtClean="0">
              <a:solidFill>
                <a:schemeClr val="accent4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When</a:t>
            </a:r>
          </a:p>
          <a:p>
            <a:pPr algn="just">
              <a:buNone/>
            </a:pPr>
            <a:endParaRPr lang="en-GB" sz="1600" i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Which</a:t>
            </a:r>
          </a:p>
          <a:p>
            <a:pPr algn="just">
              <a:buNone/>
            </a:pPr>
            <a:r>
              <a:rPr lang="en-GB" sz="1600" b="1" i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Whose  book is this?</a:t>
            </a:r>
          </a:p>
          <a:p>
            <a:pPr algn="just">
              <a:buNone/>
            </a:pPr>
            <a:endParaRPr lang="en-GB" sz="1600" b="1" i="1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i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Who are you?</a:t>
            </a:r>
          </a:p>
          <a:p>
            <a:pPr algn="just">
              <a:buNone/>
            </a:pPr>
            <a:endParaRPr lang="en-GB" sz="1600" b="1" i="1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Where have you been?</a:t>
            </a:r>
          </a:p>
          <a:p>
            <a:pPr algn="just">
              <a:buNone/>
            </a:pPr>
            <a:endParaRPr lang="en-GB" sz="1600" b="1" i="1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i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Why are you so sad?</a:t>
            </a:r>
          </a:p>
          <a:p>
            <a:pPr algn="just">
              <a:buNone/>
            </a:pPr>
            <a:endParaRPr lang="en-GB" sz="1600" b="1" i="1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i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What do you think?</a:t>
            </a:r>
          </a:p>
          <a:p>
            <a:pPr algn="just">
              <a:buNone/>
            </a:pPr>
            <a:endParaRPr lang="en-GB" sz="1600" b="1" i="1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i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How old are you?</a:t>
            </a:r>
          </a:p>
          <a:p>
            <a:pPr algn="just">
              <a:buNone/>
            </a:pPr>
            <a:endParaRPr lang="en-GB" sz="1600" b="1" i="1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i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When were you born?</a:t>
            </a:r>
          </a:p>
          <a:p>
            <a:pPr algn="just">
              <a:buNone/>
            </a:pPr>
            <a:endParaRPr lang="en-GB" sz="1600" b="1" i="1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600" b="1" i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Which of these cars do you like</a:t>
            </a:r>
            <a:r>
              <a:rPr lang="cs-CZ" sz="1600" b="1" i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  <a:endParaRPr lang="en-GB" sz="1600" i="1" dirty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23529" y="15319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454543" y="1531976"/>
            <a:ext cx="8384658" cy="46855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3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3122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cs-CZ" sz="1500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 tázací zájmena </a:t>
            </a:r>
            <a:r>
              <a:rPr lang="cs-CZ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stojí vždy </a:t>
            </a:r>
            <a:r>
              <a:rPr lang="cs-CZ" sz="15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 začátku otázky. </a:t>
            </a:r>
            <a:r>
              <a:rPr lang="cs-CZ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Přelož následující </a:t>
            </a:r>
            <a:r>
              <a:rPr lang="cs-CZ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věty do anglického jazyka.  </a:t>
            </a:r>
            <a:endParaRPr lang="en-GB" sz="1500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cs-CZ" dirty="0" smtClean="0">
                <a:solidFill>
                  <a:srgbClr val="0070C0"/>
                </a:solidFill>
              </a:rPr>
              <a:t>   </a:t>
            </a:r>
            <a:endParaRPr lang="en-GB" sz="28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 flipH="1">
            <a:off x="449769" y="1489813"/>
            <a:ext cx="8244463" cy="470898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Proč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chodíš rád do kina?</a:t>
            </a:r>
            <a:endParaRPr lang="cs-CZ" sz="2000" dirty="0" smtClean="0">
              <a:solidFill>
                <a:schemeClr val="tx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0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Why</a:t>
            </a:r>
            <a:r>
              <a:rPr lang="en-GB" sz="2000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do you like going to the cinema?</a:t>
            </a:r>
            <a:endParaRPr lang="en-GB" sz="2000" dirty="0">
              <a:solidFill>
                <a:schemeClr val="tx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2000" dirty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Kam</a:t>
            </a:r>
            <a:r>
              <a:rPr lang="cs-CZ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jedeš?</a:t>
            </a:r>
            <a:endParaRPr lang="cs-CZ" sz="2000" dirty="0" smtClean="0">
              <a:solidFill>
                <a:schemeClr val="accent4">
                  <a:lumMod val="60000"/>
                  <a:lumOff val="4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Where </a:t>
            </a:r>
            <a:r>
              <a:rPr lang="en-GB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are you going?</a:t>
            </a:r>
          </a:p>
          <a:p>
            <a:endParaRPr lang="en-GB" sz="2000" dirty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20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Kdy</a:t>
            </a:r>
            <a:r>
              <a:rPr lang="cs-CZ" sz="20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0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 hodláš učit?</a:t>
            </a:r>
            <a:endParaRPr lang="cs-CZ" sz="2000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0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When</a:t>
            </a:r>
            <a:r>
              <a:rPr lang="en-GB" sz="20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are you going to learn?</a:t>
            </a:r>
            <a:endParaRPr lang="cs-CZ" sz="2000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2000" dirty="0">
              <a:solidFill>
                <a:srgbClr val="92D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20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Jak</a:t>
            </a:r>
            <a:r>
              <a:rPr lang="cs-CZ" sz="2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se máš?</a:t>
            </a:r>
          </a:p>
          <a:p>
            <a:r>
              <a:rPr lang="en-GB" sz="20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How </a:t>
            </a:r>
            <a:r>
              <a:rPr lang="en-GB" sz="2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are you?</a:t>
            </a:r>
          </a:p>
          <a:p>
            <a:endParaRPr lang="cs-CZ" sz="2000" dirty="0" smtClean="0">
              <a:solidFill>
                <a:srgbClr val="92D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Kolik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peněz máš?</a:t>
            </a:r>
          </a:p>
          <a:p>
            <a:r>
              <a:rPr lang="en-GB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How much </a:t>
            </a:r>
            <a:r>
              <a:rPr lang="en-GB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money have you got?</a:t>
            </a:r>
          </a:p>
          <a:p>
            <a:endParaRPr lang="en-GB" sz="2000" dirty="0">
              <a:solidFill>
                <a:srgbClr val="92D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2" descr="C:\Users\Eva\AppData\Local\Microsoft\Windows\Temporary Internet Files\Content.IE5\9SCYMWXZ\MC90028693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647" y="1715100"/>
            <a:ext cx="742641" cy="754253"/>
          </a:xfrm>
          <a:prstGeom prst="rect">
            <a:avLst/>
          </a:prstGeom>
          <a:noFill/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va\AppData\Local\Microsoft\Windows\Temporary Internet Files\Content.IE5\1287CBND\MP90040162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69353"/>
            <a:ext cx="720081" cy="720081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Eva\AppData\Local\Microsoft\Windows\Temporary Internet Files\Content.IE5\QITPFKMR\MP90043932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352" y="3231246"/>
            <a:ext cx="924558" cy="718413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Eva\AppData\Local\Microsoft\Windows\Temporary Internet Files\Content.IE5\1287CBND\MP90038636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60321" y="3949659"/>
            <a:ext cx="835573" cy="126322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Eva\AppData\Local\Microsoft\Windows\Temporary Internet Files\Content.IE5\VPUZ1PE7\MP90042759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125" y="4869160"/>
            <a:ext cx="1353012" cy="101475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747</TotalTime>
  <Words>330</Words>
  <Application>Microsoft Office PowerPoint</Application>
  <PresentationFormat>Předvádění na obrazovce (4:3)</PresentationFormat>
  <Paragraphs>132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 </vt:lpstr>
      <vt:lpstr>Zopakuj si Wh question words (krátká tázací zájmena začínající většinou písmeny wh). Zkuste si je tentokrát dát sami do anglického jazyka.</vt:lpstr>
      <vt:lpstr>Utvořte sami jednoduché otázky s těmito tázacími zájmeny. </vt:lpstr>
      <vt:lpstr>Wh tázací zájmena stojí vždy na začátku otázky. Přelož následující věty do anglického jazyka.  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Eva</cp:lastModifiedBy>
  <cp:revision>102</cp:revision>
  <dcterms:created xsi:type="dcterms:W3CDTF">2011-05-26T14:17:08Z</dcterms:created>
  <dcterms:modified xsi:type="dcterms:W3CDTF">2012-03-25T19:52:58Z</dcterms:modified>
</cp:coreProperties>
</file>