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4"/>
  </p:notesMasterIdLst>
  <p:sldIdLst>
    <p:sldId id="256" r:id="rId2"/>
    <p:sldId id="262" r:id="rId3"/>
    <p:sldId id="313" r:id="rId4"/>
    <p:sldId id="297" r:id="rId5"/>
    <p:sldId id="315" r:id="rId6"/>
    <p:sldId id="316" r:id="rId7"/>
    <p:sldId id="317" r:id="rId8"/>
    <p:sldId id="318" r:id="rId9"/>
    <p:sldId id="319" r:id="rId10"/>
    <p:sldId id="320" r:id="rId11"/>
    <p:sldId id="321" r:id="rId12"/>
    <p:sldId id="312" r:id="rId13"/>
    <p:sldId id="322" r:id="rId14"/>
    <p:sldId id="323" r:id="rId15"/>
    <p:sldId id="324" r:id="rId16"/>
    <p:sldId id="325" r:id="rId17"/>
    <p:sldId id="326" r:id="rId18"/>
    <p:sldId id="327" r:id="rId19"/>
    <p:sldId id="328" r:id="rId20"/>
    <p:sldId id="277" r:id="rId21"/>
    <p:sldId id="281" r:id="rId22"/>
    <p:sldId id="305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840E8"/>
    <a:srgbClr val="C83644"/>
    <a:srgbClr val="F3A7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21" autoAdjust="0"/>
    <p:restoredTop sz="94622" autoAdjust="0"/>
  </p:normalViewPr>
  <p:slideViewPr>
    <p:cSldViewPr>
      <p:cViewPr>
        <p:scale>
          <a:sx n="72" d="100"/>
          <a:sy n="72" d="100"/>
        </p:scale>
        <p:origin x="-1146" y="-1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Dějiny umění v Evropě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Kateřina Poživilová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leden 2014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VY_32_INOVACE_Vrcholná gotika v českých zemích , I. část</a:t>
          </a:r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  <dgm:t>
        <a:bodyPr/>
        <a:lstStyle/>
        <a:p>
          <a:endParaRPr lang="cs-CZ"/>
        </a:p>
      </dgm:t>
    </dgm:pt>
    <dgm:pt modelId="{2741B69B-255D-4143-BECE-5BD9035A4FC6}" type="pres">
      <dgm:prSet presAssocID="{8D78E2D7-18A7-41DD-9962-57B3FE2BEBDD}" presName="accentRepeatNode" presStyleLbl="solidFgAcc1" presStyleIdx="1" presStyleCnt="5"/>
      <dgm:spPr/>
      <dgm:t>
        <a:bodyPr/>
        <a:lstStyle/>
        <a:p>
          <a:endParaRPr lang="cs-CZ"/>
        </a:p>
      </dgm:t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  <dgm:t>
        <a:bodyPr/>
        <a:lstStyle/>
        <a:p>
          <a:endParaRPr lang="cs-CZ"/>
        </a:p>
      </dgm:t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Y="1726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  <dgm:t>
        <a:bodyPr/>
        <a:lstStyle/>
        <a:p>
          <a:endParaRPr lang="cs-CZ"/>
        </a:p>
      </dgm:t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403" custScaleY="16644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  <dgm:t>
        <a:bodyPr/>
        <a:lstStyle/>
        <a:p>
          <a:endParaRPr lang="cs-CZ"/>
        </a:p>
      </dgm:t>
    </dgm:pt>
    <dgm:pt modelId="{D00E28E9-7A94-4DBE-BF47-6DC8F169B300}" type="pres">
      <dgm:prSet presAssocID="{60B5D622-D348-4384-9EFA-863CA4F7B7A3}" presName="accentRepeatNode" presStyleLbl="solidFgAcc1" presStyleIdx="4" presStyleCnt="5" custLinFactNeighborX="-2815" custLinFactNeighborY="-29974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57FB765-F7D3-4507-9C0C-DC07DCB4199B}" type="doc">
      <dgm:prSet loTypeId="urn:microsoft.com/office/officeart/2005/8/layout/list1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0EFD3B36-902C-418B-B5D9-E77D7014D595}">
      <dgm:prSet phldrT="[Text]" custT="1"/>
      <dgm:spPr/>
      <dgm:t>
        <a:bodyPr/>
        <a:lstStyle/>
        <a:p>
          <a:r>
            <a:rPr lang="cs-CZ" sz="2400" dirty="0" smtClean="0"/>
            <a:t>Jan Lucemburský  (1310 - 1346)</a:t>
          </a:r>
          <a:endParaRPr lang="cs-CZ" sz="2400" dirty="0"/>
        </a:p>
      </dgm:t>
    </dgm:pt>
    <dgm:pt modelId="{EEBC62B9-70B8-473D-82E5-401BEAAC3DB2}" type="parTrans" cxnId="{FC69C170-C072-49AD-92D8-01F5E1ACB57D}">
      <dgm:prSet/>
      <dgm:spPr/>
      <dgm:t>
        <a:bodyPr/>
        <a:lstStyle/>
        <a:p>
          <a:endParaRPr lang="cs-CZ"/>
        </a:p>
      </dgm:t>
    </dgm:pt>
    <dgm:pt modelId="{8A56C154-C642-4623-A92A-43AC3DF7612C}" type="sibTrans" cxnId="{FC69C170-C072-49AD-92D8-01F5E1ACB57D}">
      <dgm:prSet/>
      <dgm:spPr/>
      <dgm:t>
        <a:bodyPr/>
        <a:lstStyle/>
        <a:p>
          <a:endParaRPr lang="cs-CZ"/>
        </a:p>
      </dgm:t>
    </dgm:pt>
    <dgm:pt modelId="{4A845552-2788-4C32-8B40-61C617FA5BD1}">
      <dgm:prSet phldrT="[Text]" custT="1"/>
      <dgm:spPr/>
      <dgm:t>
        <a:bodyPr/>
        <a:lstStyle/>
        <a:p>
          <a:r>
            <a:rPr lang="cs-CZ" sz="2400" dirty="0" smtClean="0"/>
            <a:t>Karel IV. (1346 - 1378)</a:t>
          </a:r>
          <a:endParaRPr lang="cs-CZ" sz="2400" dirty="0"/>
        </a:p>
      </dgm:t>
    </dgm:pt>
    <dgm:pt modelId="{D2D48C60-8475-4F2D-BD32-3DCB19D176B6}" type="parTrans" cxnId="{88E22A7E-EDBE-4806-A976-50E426355CDF}">
      <dgm:prSet/>
      <dgm:spPr/>
      <dgm:t>
        <a:bodyPr/>
        <a:lstStyle/>
        <a:p>
          <a:endParaRPr lang="cs-CZ"/>
        </a:p>
      </dgm:t>
    </dgm:pt>
    <dgm:pt modelId="{366F2A0C-D5BC-437D-9177-8A8F432EDA1B}" type="sibTrans" cxnId="{88E22A7E-EDBE-4806-A976-50E426355CDF}">
      <dgm:prSet/>
      <dgm:spPr/>
      <dgm:t>
        <a:bodyPr/>
        <a:lstStyle/>
        <a:p>
          <a:endParaRPr lang="cs-CZ"/>
        </a:p>
      </dgm:t>
    </dgm:pt>
    <dgm:pt modelId="{4F67271E-6DFE-4E28-A92D-1D4F423F0827}">
      <dgm:prSet phldrT="[Text]" custT="1"/>
      <dgm:spPr/>
      <dgm:t>
        <a:bodyPr/>
        <a:lstStyle/>
        <a:p>
          <a:r>
            <a:rPr lang="cs-CZ" sz="2400" dirty="0" smtClean="0"/>
            <a:t>Zikmund Lucemburský (1419 - 1437)</a:t>
          </a:r>
          <a:endParaRPr lang="cs-CZ" sz="2400" dirty="0"/>
        </a:p>
      </dgm:t>
    </dgm:pt>
    <dgm:pt modelId="{8B51C45C-55F9-4D18-ACAF-EB49811A2213}" type="parTrans" cxnId="{BD1E6D62-C10E-4BBD-8CCC-3CFDB427DE61}">
      <dgm:prSet/>
      <dgm:spPr/>
      <dgm:t>
        <a:bodyPr/>
        <a:lstStyle/>
        <a:p>
          <a:endParaRPr lang="cs-CZ"/>
        </a:p>
      </dgm:t>
    </dgm:pt>
    <dgm:pt modelId="{F9537093-A4E0-4508-84BD-0A6CAE096BE6}" type="sibTrans" cxnId="{BD1E6D62-C10E-4BBD-8CCC-3CFDB427DE61}">
      <dgm:prSet/>
      <dgm:spPr/>
      <dgm:t>
        <a:bodyPr/>
        <a:lstStyle/>
        <a:p>
          <a:endParaRPr lang="cs-CZ"/>
        </a:p>
      </dgm:t>
    </dgm:pt>
    <dgm:pt modelId="{51D4347E-6747-4083-A4FE-7C8E3BDCA8B0}">
      <dgm:prSet phldrT="[Text]" custT="1"/>
      <dgm:spPr/>
      <dgm:t>
        <a:bodyPr/>
        <a:lstStyle/>
        <a:p>
          <a:r>
            <a:rPr lang="cs-CZ" sz="2400" dirty="0" smtClean="0"/>
            <a:t>Václav IV.  (1378 – 1419)</a:t>
          </a:r>
          <a:endParaRPr lang="cs-CZ" sz="2400" dirty="0"/>
        </a:p>
      </dgm:t>
    </dgm:pt>
    <dgm:pt modelId="{0F4FF2FF-6860-440B-B30D-FAB5A9DB826F}" type="parTrans" cxnId="{6266C6A8-0970-413E-B2AA-4201C024EE6A}">
      <dgm:prSet/>
      <dgm:spPr/>
      <dgm:t>
        <a:bodyPr/>
        <a:lstStyle/>
        <a:p>
          <a:endParaRPr lang="cs-CZ"/>
        </a:p>
      </dgm:t>
    </dgm:pt>
    <dgm:pt modelId="{07B78B0B-B902-4F2F-9753-54B93036CEBD}" type="sibTrans" cxnId="{6266C6A8-0970-413E-B2AA-4201C024EE6A}">
      <dgm:prSet/>
      <dgm:spPr/>
      <dgm:t>
        <a:bodyPr/>
        <a:lstStyle/>
        <a:p>
          <a:endParaRPr lang="cs-CZ"/>
        </a:p>
      </dgm:t>
    </dgm:pt>
    <dgm:pt modelId="{3612B3B6-E8CD-4156-A034-676A2F681885}" type="pres">
      <dgm:prSet presAssocID="{857FB765-F7D3-4507-9C0C-DC07DCB4199B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843CFB2-F2DF-4B52-9E4B-2AC21DF31011}" type="pres">
      <dgm:prSet presAssocID="{0EFD3B36-902C-418B-B5D9-E77D7014D595}" presName="parentLin" presStyleCnt="0"/>
      <dgm:spPr/>
    </dgm:pt>
    <dgm:pt modelId="{8FD88724-3181-4D28-BF80-DF03073720B2}" type="pres">
      <dgm:prSet presAssocID="{0EFD3B36-902C-418B-B5D9-E77D7014D595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3805AF83-215D-49C2-80D7-1B057FA7E27C}" type="pres">
      <dgm:prSet presAssocID="{0EFD3B36-902C-418B-B5D9-E77D7014D595}" presName="parentText" presStyleLbl="node1" presStyleIdx="0" presStyleCnt="4" custScaleX="133698" custScaleY="10599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52BE7A-7D07-4888-9ABC-CE3C9FF34CB4}" type="pres">
      <dgm:prSet presAssocID="{0EFD3B36-902C-418B-B5D9-E77D7014D595}" presName="negativeSpace" presStyleCnt="0"/>
      <dgm:spPr/>
    </dgm:pt>
    <dgm:pt modelId="{C6549091-B643-454A-952D-799681D6E178}" type="pres">
      <dgm:prSet presAssocID="{0EFD3B36-902C-418B-B5D9-E77D7014D595}" presName="childText" presStyleLbl="conFgAcc1" presStyleIdx="0" presStyleCnt="4">
        <dgm:presLayoutVars>
          <dgm:bulletEnabled val="1"/>
        </dgm:presLayoutVars>
      </dgm:prSet>
      <dgm:spPr/>
    </dgm:pt>
    <dgm:pt modelId="{C7ED06FB-4DEC-49D1-9271-EB9A0D99BDB5}" type="pres">
      <dgm:prSet presAssocID="{8A56C154-C642-4623-A92A-43AC3DF7612C}" presName="spaceBetweenRectangles" presStyleCnt="0"/>
      <dgm:spPr/>
    </dgm:pt>
    <dgm:pt modelId="{13AFCFB0-DFB3-4733-94AE-FBD13C7E693A}" type="pres">
      <dgm:prSet presAssocID="{4A845552-2788-4C32-8B40-61C617FA5BD1}" presName="parentLin" presStyleCnt="0"/>
      <dgm:spPr/>
    </dgm:pt>
    <dgm:pt modelId="{0B1360B6-C337-409E-B1A7-2CD1AE58557A}" type="pres">
      <dgm:prSet presAssocID="{4A845552-2788-4C32-8B40-61C617FA5BD1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FF0EB06E-F7F9-4DF0-918A-7D3F90071DEC}" type="pres">
      <dgm:prSet presAssocID="{4A845552-2788-4C32-8B40-61C617FA5BD1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A8A97F-5AE0-4573-90A5-BD3C098AAF2A}" type="pres">
      <dgm:prSet presAssocID="{4A845552-2788-4C32-8B40-61C617FA5BD1}" presName="negativeSpace" presStyleCnt="0"/>
      <dgm:spPr/>
    </dgm:pt>
    <dgm:pt modelId="{4115F724-7EFE-4579-8369-F0655CB51E07}" type="pres">
      <dgm:prSet presAssocID="{4A845552-2788-4C32-8B40-61C617FA5BD1}" presName="childText" presStyleLbl="conFgAcc1" presStyleIdx="1" presStyleCnt="4">
        <dgm:presLayoutVars>
          <dgm:bulletEnabled val="1"/>
        </dgm:presLayoutVars>
      </dgm:prSet>
      <dgm:spPr/>
    </dgm:pt>
    <dgm:pt modelId="{62A5CFCF-073F-4F4D-AEAF-8E55FDA6FA37}" type="pres">
      <dgm:prSet presAssocID="{366F2A0C-D5BC-437D-9177-8A8F432EDA1B}" presName="spaceBetweenRectangles" presStyleCnt="0"/>
      <dgm:spPr/>
    </dgm:pt>
    <dgm:pt modelId="{A89E2EDA-DC53-40D6-A1F1-49688DD27AC6}" type="pres">
      <dgm:prSet presAssocID="{51D4347E-6747-4083-A4FE-7C8E3BDCA8B0}" presName="parentLin" presStyleCnt="0"/>
      <dgm:spPr/>
    </dgm:pt>
    <dgm:pt modelId="{2A6FDEE0-9904-4501-B533-A509EAB2213E}" type="pres">
      <dgm:prSet presAssocID="{51D4347E-6747-4083-A4FE-7C8E3BDCA8B0}" presName="parentLeftMargin" presStyleLbl="node1" presStyleIdx="1" presStyleCnt="4"/>
      <dgm:spPr/>
      <dgm:t>
        <a:bodyPr/>
        <a:lstStyle/>
        <a:p>
          <a:endParaRPr lang="cs-CZ"/>
        </a:p>
      </dgm:t>
    </dgm:pt>
    <dgm:pt modelId="{63869731-E81F-4699-8F93-F4F4C1EECCB9}" type="pres">
      <dgm:prSet presAssocID="{51D4347E-6747-4083-A4FE-7C8E3BDCA8B0}" presName="parentText" presStyleLbl="node1" presStyleIdx="2" presStyleCnt="4" custScaleX="14285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C0E576-E44C-4080-8193-BC0561873312}" type="pres">
      <dgm:prSet presAssocID="{51D4347E-6747-4083-A4FE-7C8E3BDCA8B0}" presName="negativeSpace" presStyleCnt="0"/>
      <dgm:spPr/>
    </dgm:pt>
    <dgm:pt modelId="{4EF31128-9C1B-4800-9ED1-72CC56778C13}" type="pres">
      <dgm:prSet presAssocID="{51D4347E-6747-4083-A4FE-7C8E3BDCA8B0}" presName="childText" presStyleLbl="conFgAcc1" presStyleIdx="2" presStyleCnt="4">
        <dgm:presLayoutVars>
          <dgm:bulletEnabled val="1"/>
        </dgm:presLayoutVars>
      </dgm:prSet>
      <dgm:spPr/>
    </dgm:pt>
    <dgm:pt modelId="{1DB2737A-C1BE-4939-B988-3B97163820ED}" type="pres">
      <dgm:prSet presAssocID="{07B78B0B-B902-4F2F-9753-54B93036CEBD}" presName="spaceBetweenRectangles" presStyleCnt="0"/>
      <dgm:spPr/>
    </dgm:pt>
    <dgm:pt modelId="{CF53D72C-BA5E-4B85-94E3-70E35811934D}" type="pres">
      <dgm:prSet presAssocID="{4F67271E-6DFE-4E28-A92D-1D4F423F0827}" presName="parentLin" presStyleCnt="0"/>
      <dgm:spPr/>
    </dgm:pt>
    <dgm:pt modelId="{10B001DF-29F8-41A2-BD05-9F5D16D9388D}" type="pres">
      <dgm:prSet presAssocID="{4F67271E-6DFE-4E28-A92D-1D4F423F0827}" presName="parentLeftMargin" presStyleLbl="node1" presStyleIdx="2" presStyleCnt="4"/>
      <dgm:spPr/>
      <dgm:t>
        <a:bodyPr/>
        <a:lstStyle/>
        <a:p>
          <a:endParaRPr lang="cs-CZ"/>
        </a:p>
      </dgm:t>
    </dgm:pt>
    <dgm:pt modelId="{3D10DC41-E989-4582-82E2-A150550C6862}" type="pres">
      <dgm:prSet presAssocID="{4F67271E-6DFE-4E28-A92D-1D4F423F0827}" presName="parentText" presStyleLbl="node1" presStyleIdx="3" presStyleCnt="4" custScaleX="162359" custScaleY="12920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2C7E61-91A3-4B7A-84D2-AC88299D47A1}" type="pres">
      <dgm:prSet presAssocID="{4F67271E-6DFE-4E28-A92D-1D4F423F0827}" presName="negativeSpace" presStyleCnt="0"/>
      <dgm:spPr/>
    </dgm:pt>
    <dgm:pt modelId="{B30EDFCC-70C0-4F6C-9352-E6A36371133A}" type="pres">
      <dgm:prSet presAssocID="{4F67271E-6DFE-4E28-A92D-1D4F423F0827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725789EC-4254-492A-876E-D331F5FD9D2D}" type="presOf" srcId="{51D4347E-6747-4083-A4FE-7C8E3BDCA8B0}" destId="{63869731-E81F-4699-8F93-F4F4C1EECCB9}" srcOrd="1" destOrd="0" presId="urn:microsoft.com/office/officeart/2005/8/layout/list1"/>
    <dgm:cxn modelId="{C946D8B0-45EF-4AE7-AF12-3216B166E33A}" type="presOf" srcId="{4F67271E-6DFE-4E28-A92D-1D4F423F0827}" destId="{10B001DF-29F8-41A2-BD05-9F5D16D9388D}" srcOrd="0" destOrd="0" presId="urn:microsoft.com/office/officeart/2005/8/layout/list1"/>
    <dgm:cxn modelId="{BA8C95F6-B70E-4D3B-9BEB-4F564A53E37E}" type="presOf" srcId="{0EFD3B36-902C-418B-B5D9-E77D7014D595}" destId="{3805AF83-215D-49C2-80D7-1B057FA7E27C}" srcOrd="1" destOrd="0" presId="urn:microsoft.com/office/officeart/2005/8/layout/list1"/>
    <dgm:cxn modelId="{2508F8DB-4746-490A-8813-4D1CA212AF0D}" type="presOf" srcId="{4A845552-2788-4C32-8B40-61C617FA5BD1}" destId="{0B1360B6-C337-409E-B1A7-2CD1AE58557A}" srcOrd="0" destOrd="0" presId="urn:microsoft.com/office/officeart/2005/8/layout/list1"/>
    <dgm:cxn modelId="{2D5EB7C7-E797-43CB-9E6A-BB2CCAEA6E7D}" type="presOf" srcId="{4A845552-2788-4C32-8B40-61C617FA5BD1}" destId="{FF0EB06E-F7F9-4DF0-918A-7D3F90071DEC}" srcOrd="1" destOrd="0" presId="urn:microsoft.com/office/officeart/2005/8/layout/list1"/>
    <dgm:cxn modelId="{FC69C170-C072-49AD-92D8-01F5E1ACB57D}" srcId="{857FB765-F7D3-4507-9C0C-DC07DCB4199B}" destId="{0EFD3B36-902C-418B-B5D9-E77D7014D595}" srcOrd="0" destOrd="0" parTransId="{EEBC62B9-70B8-473D-82E5-401BEAAC3DB2}" sibTransId="{8A56C154-C642-4623-A92A-43AC3DF7612C}"/>
    <dgm:cxn modelId="{76476196-B39D-475A-83B2-80590C1E2188}" type="presOf" srcId="{4F67271E-6DFE-4E28-A92D-1D4F423F0827}" destId="{3D10DC41-E989-4582-82E2-A150550C6862}" srcOrd="1" destOrd="0" presId="urn:microsoft.com/office/officeart/2005/8/layout/list1"/>
    <dgm:cxn modelId="{03691A1C-A002-4E3F-A2EA-33FC2C1CE9C9}" type="presOf" srcId="{0EFD3B36-902C-418B-B5D9-E77D7014D595}" destId="{8FD88724-3181-4D28-BF80-DF03073720B2}" srcOrd="0" destOrd="0" presId="urn:microsoft.com/office/officeart/2005/8/layout/list1"/>
    <dgm:cxn modelId="{88E22A7E-EDBE-4806-A976-50E426355CDF}" srcId="{857FB765-F7D3-4507-9C0C-DC07DCB4199B}" destId="{4A845552-2788-4C32-8B40-61C617FA5BD1}" srcOrd="1" destOrd="0" parTransId="{D2D48C60-8475-4F2D-BD32-3DCB19D176B6}" sibTransId="{366F2A0C-D5BC-437D-9177-8A8F432EDA1B}"/>
    <dgm:cxn modelId="{EE52B9DA-20E1-4DFC-A78A-577F7DE082D5}" type="presOf" srcId="{51D4347E-6747-4083-A4FE-7C8E3BDCA8B0}" destId="{2A6FDEE0-9904-4501-B533-A509EAB2213E}" srcOrd="0" destOrd="0" presId="urn:microsoft.com/office/officeart/2005/8/layout/list1"/>
    <dgm:cxn modelId="{C55B5830-163E-4575-BD2D-A658247FF938}" type="presOf" srcId="{857FB765-F7D3-4507-9C0C-DC07DCB4199B}" destId="{3612B3B6-E8CD-4156-A034-676A2F681885}" srcOrd="0" destOrd="0" presId="urn:microsoft.com/office/officeart/2005/8/layout/list1"/>
    <dgm:cxn modelId="{BD1E6D62-C10E-4BBD-8CCC-3CFDB427DE61}" srcId="{857FB765-F7D3-4507-9C0C-DC07DCB4199B}" destId="{4F67271E-6DFE-4E28-A92D-1D4F423F0827}" srcOrd="3" destOrd="0" parTransId="{8B51C45C-55F9-4D18-ACAF-EB49811A2213}" sibTransId="{F9537093-A4E0-4508-84BD-0A6CAE096BE6}"/>
    <dgm:cxn modelId="{6266C6A8-0970-413E-B2AA-4201C024EE6A}" srcId="{857FB765-F7D3-4507-9C0C-DC07DCB4199B}" destId="{51D4347E-6747-4083-A4FE-7C8E3BDCA8B0}" srcOrd="2" destOrd="0" parTransId="{0F4FF2FF-6860-440B-B30D-FAB5A9DB826F}" sibTransId="{07B78B0B-B902-4F2F-9753-54B93036CEBD}"/>
    <dgm:cxn modelId="{857D54A6-12E1-4C6E-8733-0E46AC213AFA}" type="presParOf" srcId="{3612B3B6-E8CD-4156-A034-676A2F681885}" destId="{8843CFB2-F2DF-4B52-9E4B-2AC21DF31011}" srcOrd="0" destOrd="0" presId="urn:microsoft.com/office/officeart/2005/8/layout/list1"/>
    <dgm:cxn modelId="{EE6FF90B-21A4-4A0A-8FA1-C37B6A146E1A}" type="presParOf" srcId="{8843CFB2-F2DF-4B52-9E4B-2AC21DF31011}" destId="{8FD88724-3181-4D28-BF80-DF03073720B2}" srcOrd="0" destOrd="0" presId="urn:microsoft.com/office/officeart/2005/8/layout/list1"/>
    <dgm:cxn modelId="{2BD8E59F-37EB-48B6-A1B8-59B66A745F88}" type="presParOf" srcId="{8843CFB2-F2DF-4B52-9E4B-2AC21DF31011}" destId="{3805AF83-215D-49C2-80D7-1B057FA7E27C}" srcOrd="1" destOrd="0" presId="urn:microsoft.com/office/officeart/2005/8/layout/list1"/>
    <dgm:cxn modelId="{9C145214-469F-42D3-852B-41CE5F6AB68E}" type="presParOf" srcId="{3612B3B6-E8CD-4156-A034-676A2F681885}" destId="{D752BE7A-7D07-4888-9ABC-CE3C9FF34CB4}" srcOrd="1" destOrd="0" presId="urn:microsoft.com/office/officeart/2005/8/layout/list1"/>
    <dgm:cxn modelId="{19EDA238-05BE-4FAC-8177-9A67E846A977}" type="presParOf" srcId="{3612B3B6-E8CD-4156-A034-676A2F681885}" destId="{C6549091-B643-454A-952D-799681D6E178}" srcOrd="2" destOrd="0" presId="urn:microsoft.com/office/officeart/2005/8/layout/list1"/>
    <dgm:cxn modelId="{3513AC07-3C8E-4891-8439-2B68A22E8F97}" type="presParOf" srcId="{3612B3B6-E8CD-4156-A034-676A2F681885}" destId="{C7ED06FB-4DEC-49D1-9271-EB9A0D99BDB5}" srcOrd="3" destOrd="0" presId="urn:microsoft.com/office/officeart/2005/8/layout/list1"/>
    <dgm:cxn modelId="{F2145DE7-EBEA-4F89-AD2B-9467C7EBEC0A}" type="presParOf" srcId="{3612B3B6-E8CD-4156-A034-676A2F681885}" destId="{13AFCFB0-DFB3-4733-94AE-FBD13C7E693A}" srcOrd="4" destOrd="0" presId="urn:microsoft.com/office/officeart/2005/8/layout/list1"/>
    <dgm:cxn modelId="{552C5334-3F3B-47D6-AE1D-84DCD89AA701}" type="presParOf" srcId="{13AFCFB0-DFB3-4733-94AE-FBD13C7E693A}" destId="{0B1360B6-C337-409E-B1A7-2CD1AE58557A}" srcOrd="0" destOrd="0" presId="urn:microsoft.com/office/officeart/2005/8/layout/list1"/>
    <dgm:cxn modelId="{86E4CDBB-F84F-4F37-93E4-CFC67B05D8E7}" type="presParOf" srcId="{13AFCFB0-DFB3-4733-94AE-FBD13C7E693A}" destId="{FF0EB06E-F7F9-4DF0-918A-7D3F90071DEC}" srcOrd="1" destOrd="0" presId="urn:microsoft.com/office/officeart/2005/8/layout/list1"/>
    <dgm:cxn modelId="{E7858DEF-45E4-4236-9C62-E695E343657A}" type="presParOf" srcId="{3612B3B6-E8CD-4156-A034-676A2F681885}" destId="{53A8A97F-5AE0-4573-90A5-BD3C098AAF2A}" srcOrd="5" destOrd="0" presId="urn:microsoft.com/office/officeart/2005/8/layout/list1"/>
    <dgm:cxn modelId="{F9D2DF4A-EAEA-40FB-BE7E-2B02A640560B}" type="presParOf" srcId="{3612B3B6-E8CD-4156-A034-676A2F681885}" destId="{4115F724-7EFE-4579-8369-F0655CB51E07}" srcOrd="6" destOrd="0" presId="urn:microsoft.com/office/officeart/2005/8/layout/list1"/>
    <dgm:cxn modelId="{49321ACC-310D-46F7-9A60-D7C006639140}" type="presParOf" srcId="{3612B3B6-E8CD-4156-A034-676A2F681885}" destId="{62A5CFCF-073F-4F4D-AEAF-8E55FDA6FA37}" srcOrd="7" destOrd="0" presId="urn:microsoft.com/office/officeart/2005/8/layout/list1"/>
    <dgm:cxn modelId="{87ECBF82-DAC0-44B7-94D8-4AA4C2BA465B}" type="presParOf" srcId="{3612B3B6-E8CD-4156-A034-676A2F681885}" destId="{A89E2EDA-DC53-40D6-A1F1-49688DD27AC6}" srcOrd="8" destOrd="0" presId="urn:microsoft.com/office/officeart/2005/8/layout/list1"/>
    <dgm:cxn modelId="{5DA566BE-FD6E-4951-B1BE-764ABA00A296}" type="presParOf" srcId="{A89E2EDA-DC53-40D6-A1F1-49688DD27AC6}" destId="{2A6FDEE0-9904-4501-B533-A509EAB2213E}" srcOrd="0" destOrd="0" presId="urn:microsoft.com/office/officeart/2005/8/layout/list1"/>
    <dgm:cxn modelId="{160DF1FD-B742-466D-AA42-D21109AC3F7C}" type="presParOf" srcId="{A89E2EDA-DC53-40D6-A1F1-49688DD27AC6}" destId="{63869731-E81F-4699-8F93-F4F4C1EECCB9}" srcOrd="1" destOrd="0" presId="urn:microsoft.com/office/officeart/2005/8/layout/list1"/>
    <dgm:cxn modelId="{859E9575-DAB3-4BA2-B9BD-2055EB330CF4}" type="presParOf" srcId="{3612B3B6-E8CD-4156-A034-676A2F681885}" destId="{E6C0E576-E44C-4080-8193-BC0561873312}" srcOrd="9" destOrd="0" presId="urn:microsoft.com/office/officeart/2005/8/layout/list1"/>
    <dgm:cxn modelId="{06D2E580-4D9B-473A-92D3-62A8ACA192E5}" type="presParOf" srcId="{3612B3B6-E8CD-4156-A034-676A2F681885}" destId="{4EF31128-9C1B-4800-9ED1-72CC56778C13}" srcOrd="10" destOrd="0" presId="urn:microsoft.com/office/officeart/2005/8/layout/list1"/>
    <dgm:cxn modelId="{745F2BF6-2FE0-4B90-B7EC-ACE7D25B3DAB}" type="presParOf" srcId="{3612B3B6-E8CD-4156-A034-676A2F681885}" destId="{1DB2737A-C1BE-4939-B988-3B97163820ED}" srcOrd="11" destOrd="0" presId="urn:microsoft.com/office/officeart/2005/8/layout/list1"/>
    <dgm:cxn modelId="{83CB15C7-3641-4663-A332-90DFEACDEF14}" type="presParOf" srcId="{3612B3B6-E8CD-4156-A034-676A2F681885}" destId="{CF53D72C-BA5E-4B85-94E3-70E35811934D}" srcOrd="12" destOrd="0" presId="urn:microsoft.com/office/officeart/2005/8/layout/list1"/>
    <dgm:cxn modelId="{07F1D480-1CD7-476F-8EDB-427FA99CD1B9}" type="presParOf" srcId="{CF53D72C-BA5E-4B85-94E3-70E35811934D}" destId="{10B001DF-29F8-41A2-BD05-9F5D16D9388D}" srcOrd="0" destOrd="0" presId="urn:microsoft.com/office/officeart/2005/8/layout/list1"/>
    <dgm:cxn modelId="{46FCBA52-496B-4784-B3F2-D30FC1DFE23C}" type="presParOf" srcId="{CF53D72C-BA5E-4B85-94E3-70E35811934D}" destId="{3D10DC41-E989-4582-82E2-A150550C6862}" srcOrd="1" destOrd="0" presId="urn:microsoft.com/office/officeart/2005/8/layout/list1"/>
    <dgm:cxn modelId="{810EF5FC-8ADD-46B0-9297-50369BD20E39}" type="presParOf" srcId="{3612B3B6-E8CD-4156-A034-676A2F681885}" destId="{7A2C7E61-91A3-4B7A-84D2-AC88299D47A1}" srcOrd="13" destOrd="0" presId="urn:microsoft.com/office/officeart/2005/8/layout/list1"/>
    <dgm:cxn modelId="{A5F50F6E-8BFE-49DD-971C-6A18DDE2455C}" type="presParOf" srcId="{3612B3B6-E8CD-4156-A034-676A2F681885}" destId="{B30EDFCC-70C0-4F6C-9352-E6A36371133A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22020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81256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Kateřina Poživilová</a:t>
          </a:r>
        </a:p>
      </dsp:txBody>
      <dsp:txXfrm>
        <a:off x="281256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33649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65140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leden 2014</a:t>
          </a:r>
          <a:endParaRPr lang="cs-CZ" sz="2000" b="1" kern="1200" dirty="0"/>
        </a:p>
      </dsp:txBody>
      <dsp:txXfrm>
        <a:off x="565140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17534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52270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52270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04663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65140" y="1836202"/>
          <a:ext cx="5565987" cy="6840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Dějiny umění v Evropě</a:t>
          </a:r>
          <a:endParaRPr lang="cs-CZ" sz="2000" b="1" kern="1200" dirty="0"/>
        </a:p>
      </dsp:txBody>
      <dsp:txXfrm>
        <a:off x="565140" y="1836202"/>
        <a:ext cx="5565987" cy="684079"/>
      </dsp:txXfrm>
    </dsp:sp>
    <dsp:sp modelId="{A6FEC19F-0F90-4EC7-BB21-E0ADFEFFA617}">
      <dsp:nvSpPr>
        <dsp:cNvPr id="0" name=""/>
        <dsp:cNvSpPr/>
      </dsp:nvSpPr>
      <dsp:spPr>
        <a:xfrm>
          <a:off x="317534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40219" y="2442596"/>
          <a:ext cx="5931946" cy="6594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VY_32_INOVACE_Vrcholná gotika v českých zemích , I. část</a:t>
          </a:r>
        </a:p>
      </dsp:txBody>
      <dsp:txXfrm>
        <a:off x="240219" y="2442596"/>
        <a:ext cx="5931946" cy="659422"/>
      </dsp:txXfrm>
    </dsp:sp>
    <dsp:sp modelId="{D00E28E9-7A94-4DBE-BF47-6DC8F169B300}">
      <dsp:nvSpPr>
        <dsp:cNvPr id="0" name=""/>
        <dsp:cNvSpPr/>
      </dsp:nvSpPr>
      <dsp:spPr>
        <a:xfrm>
          <a:off x="19709" y="2376266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549091-B643-454A-952D-799681D6E178}">
      <dsp:nvSpPr>
        <dsp:cNvPr id="0" name=""/>
        <dsp:cNvSpPr/>
      </dsp:nvSpPr>
      <dsp:spPr>
        <a:xfrm>
          <a:off x="0" y="380833"/>
          <a:ext cx="4680520" cy="4536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05AF83-215D-49C2-80D7-1B057FA7E27C}">
      <dsp:nvSpPr>
        <dsp:cNvPr id="0" name=""/>
        <dsp:cNvSpPr/>
      </dsp:nvSpPr>
      <dsp:spPr>
        <a:xfrm>
          <a:off x="234026" y="83325"/>
          <a:ext cx="4380433" cy="563188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39" tIns="0" rIns="123839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Jan Lucemburský  (1310 - 1346)</a:t>
          </a:r>
          <a:endParaRPr lang="cs-CZ" sz="2400" kern="1200" dirty="0"/>
        </a:p>
      </dsp:txBody>
      <dsp:txXfrm>
        <a:off x="261519" y="110818"/>
        <a:ext cx="4325447" cy="508202"/>
      </dsp:txXfrm>
    </dsp:sp>
    <dsp:sp modelId="{4115F724-7EFE-4579-8369-F0655CB51E07}">
      <dsp:nvSpPr>
        <dsp:cNvPr id="0" name=""/>
        <dsp:cNvSpPr/>
      </dsp:nvSpPr>
      <dsp:spPr>
        <a:xfrm>
          <a:off x="0" y="1197313"/>
          <a:ext cx="4680520" cy="4536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0EB06E-F7F9-4DF0-918A-7D3F90071DEC}">
      <dsp:nvSpPr>
        <dsp:cNvPr id="0" name=""/>
        <dsp:cNvSpPr/>
      </dsp:nvSpPr>
      <dsp:spPr>
        <a:xfrm>
          <a:off x="234026" y="931633"/>
          <a:ext cx="3276364" cy="53136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39" tIns="0" rIns="123839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Karel IV. (1346 - 1378)</a:t>
          </a:r>
          <a:endParaRPr lang="cs-CZ" sz="2400" kern="1200" dirty="0"/>
        </a:p>
      </dsp:txBody>
      <dsp:txXfrm>
        <a:off x="259965" y="957572"/>
        <a:ext cx="3224486" cy="479482"/>
      </dsp:txXfrm>
    </dsp:sp>
    <dsp:sp modelId="{4EF31128-9C1B-4800-9ED1-72CC56778C13}">
      <dsp:nvSpPr>
        <dsp:cNvPr id="0" name=""/>
        <dsp:cNvSpPr/>
      </dsp:nvSpPr>
      <dsp:spPr>
        <a:xfrm>
          <a:off x="0" y="2013793"/>
          <a:ext cx="4680520" cy="4536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869731-E81F-4699-8F93-F4F4C1EECCB9}">
      <dsp:nvSpPr>
        <dsp:cNvPr id="0" name=""/>
        <dsp:cNvSpPr/>
      </dsp:nvSpPr>
      <dsp:spPr>
        <a:xfrm>
          <a:off x="222827" y="1748113"/>
          <a:ext cx="4456545" cy="53136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39" tIns="0" rIns="123839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Václav IV.  (1378 – 1419)</a:t>
          </a:r>
          <a:endParaRPr lang="cs-CZ" sz="2400" kern="1200" dirty="0"/>
        </a:p>
      </dsp:txBody>
      <dsp:txXfrm>
        <a:off x="248766" y="1774052"/>
        <a:ext cx="4404667" cy="479482"/>
      </dsp:txXfrm>
    </dsp:sp>
    <dsp:sp modelId="{B30EDFCC-70C0-4F6C-9352-E6A36371133A}">
      <dsp:nvSpPr>
        <dsp:cNvPr id="0" name=""/>
        <dsp:cNvSpPr/>
      </dsp:nvSpPr>
      <dsp:spPr>
        <a:xfrm>
          <a:off x="0" y="2985446"/>
          <a:ext cx="4680520" cy="4536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10DC41-E989-4582-82E2-A150550C6862}">
      <dsp:nvSpPr>
        <dsp:cNvPr id="0" name=""/>
        <dsp:cNvSpPr/>
      </dsp:nvSpPr>
      <dsp:spPr>
        <a:xfrm>
          <a:off x="197230" y="2564593"/>
          <a:ext cx="4483109" cy="686533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39" tIns="0" rIns="123839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Zikmund Lucemburský (1419 - 1437)</a:t>
          </a:r>
          <a:endParaRPr lang="cs-CZ" sz="2400" kern="1200" dirty="0"/>
        </a:p>
      </dsp:txBody>
      <dsp:txXfrm>
        <a:off x="230744" y="2598107"/>
        <a:ext cx="4416081" cy="6195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67990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12603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2.2.2014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2.2.2014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2.2.2014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2.2.2014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2.2.2014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2.2.2014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3.tmp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mp"/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tmp"/><Relationship Id="rId4" Type="http://schemas.openxmlformats.org/officeDocument/2006/relationships/image" Target="../media/image11.tmp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mp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mp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mp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mp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mp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mp"/><Relationship Id="rId2" Type="http://schemas.openxmlformats.org/officeDocument/2006/relationships/image" Target="../media/image18.tmp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m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02107880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739949"/>
            <a:ext cx="7452816" cy="4641379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Materiál je určen k výuce výtvarné a estetické výchovy na 2. stupni základní školy. Slouží jako osnova pro výklad. Je  doplněn fotografiemi </a:t>
            </a:r>
            <a:r>
              <a:rPr lang="cs-CZ" dirty="0" smtClean="0"/>
              <a:t> a obrázky.</a:t>
            </a:r>
          </a:p>
          <a:p>
            <a:r>
              <a:rPr lang="cs-CZ" dirty="0" smtClean="0"/>
              <a:t> S </a:t>
            </a:r>
            <a:r>
              <a:rPr lang="cs-CZ" dirty="0"/>
              <a:t>tématem se žáci setkávají také  v hodinách </a:t>
            </a:r>
            <a:r>
              <a:rPr lang="cs-CZ" dirty="0" smtClean="0"/>
              <a:t>dějepisu a zeměpisu.</a:t>
            </a:r>
          </a:p>
          <a:p>
            <a:r>
              <a:rPr lang="cs-CZ" dirty="0" smtClean="0"/>
              <a:t>Na snímku 3 se doplňovaný údaj odkryje po kliknutí na ovál. Na snímcích 4, 5, 9, 10, 14, 16, 17, 18 poznávají žáci stavby z doby gotické, pro další informace klikají do obrázku. Na snímcích 11 a 12 klikají pro správnou odpověď na šipky, na snímku 11 i do obrázku.</a:t>
            </a:r>
          </a:p>
          <a:p>
            <a:r>
              <a:rPr lang="cs-CZ" dirty="0"/>
              <a:t>Na </a:t>
            </a:r>
            <a:r>
              <a:rPr lang="cs-CZ" dirty="0" smtClean="0"/>
              <a:t>snímcích 18 </a:t>
            </a:r>
            <a:r>
              <a:rPr lang="cs-CZ" dirty="0"/>
              <a:t>a </a:t>
            </a:r>
            <a:r>
              <a:rPr lang="cs-CZ" dirty="0" smtClean="0"/>
              <a:t>19 </a:t>
            </a:r>
            <a:r>
              <a:rPr lang="cs-CZ" dirty="0"/>
              <a:t>po kliknutí na odpověď špatná zmizí, správná se zvýrazní.</a:t>
            </a:r>
          </a:p>
          <a:p>
            <a:r>
              <a:rPr lang="cs-CZ" dirty="0" smtClean="0"/>
              <a:t>Materiál je určen pro interaktivní výuku</a:t>
            </a:r>
          </a:p>
          <a:p>
            <a:r>
              <a:rPr lang="cs-CZ" dirty="0" smtClean="0"/>
              <a:t>Časová dotace 25 minut.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5" y="1916832"/>
            <a:ext cx="7452816" cy="4209331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Vrcholná gotika se zhruba kryje s obdobím vlády Lucemburků, ale i některé stavby vzniklé dříve jsou ve stylu vrcholné gotiky</a:t>
            </a:r>
          </a:p>
          <a:p>
            <a:r>
              <a:rPr lang="cs-CZ" dirty="0" smtClean="0"/>
              <a:t>Ve 14. století ovládla gotika všechnu architektonickou tvorbu v Čechách</a:t>
            </a:r>
          </a:p>
          <a:p>
            <a:r>
              <a:rPr lang="cs-CZ" dirty="0" smtClean="0"/>
              <a:t>Pracovali tu umělci z Francie, Itálie, Německa, ale i čeští mistři vytvořili díla světové úrovně</a:t>
            </a:r>
          </a:p>
          <a:p>
            <a:r>
              <a:rPr lang="cs-CZ" dirty="0" smtClean="0"/>
              <a:t>Václav II. patřil díky stříbrným dolům v Kutné Hoře </a:t>
            </a:r>
          </a:p>
          <a:p>
            <a:pPr marL="0" indent="0">
              <a:buNone/>
            </a:pPr>
            <a:r>
              <a:rPr lang="cs-CZ" dirty="0" smtClean="0"/>
              <a:t>    k nejbohatším panovníkům v Evropě, plánoval založení    arcibiskupství a univerzity</a:t>
            </a:r>
          </a:p>
          <a:p>
            <a:r>
              <a:rPr lang="cs-CZ" dirty="0"/>
              <a:t> </a:t>
            </a:r>
            <a:r>
              <a:rPr lang="cs-CZ" dirty="0" smtClean="0"/>
              <a:t>   Nejvýznamnějším obdobím české gotiky  je období vlády Karla IV.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Vrcholná gotika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1043608" y="5565352"/>
            <a:ext cx="1224136" cy="59994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652120" y="4149080"/>
            <a:ext cx="1512168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043608" y="2204864"/>
            <a:ext cx="1728192" cy="385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1609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7879519" y="6356862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Umění vrcholné gotiky</a:t>
            </a:r>
            <a:endParaRPr lang="cs-CZ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93731992"/>
              </p:ext>
            </p:extLst>
          </p:nvPr>
        </p:nvGraphicFramePr>
        <p:xfrm>
          <a:off x="755576" y="2348880"/>
          <a:ext cx="4680520" cy="35223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755576" y="1844824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Vyjmenuj Lucemburky na českém trůně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84168" y="5550331"/>
            <a:ext cx="27363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Pro odpověď klikni do obrázku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7109" y="1828276"/>
            <a:ext cx="2690084" cy="368895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190023" y="4316903"/>
            <a:ext cx="23042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Jezdecký portrét Jana Lucemburského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172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5" grpId="0">
        <p:bldAsOne/>
      </p:bldGraphic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836712"/>
            <a:ext cx="5934853" cy="4032448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51520" y="188640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Poznej klášter na obrázku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88224" y="620688"/>
            <a:ext cx="208823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Cisterciácký klášter byl</a:t>
            </a:r>
          </a:p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založen Přemyslem Otakarem II. pro relikvii – trn z Kristovy trnové koruny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6" y="836712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4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16216" y="3928988"/>
            <a:ext cx="25202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Leží v jižních Čechách, na Vltavě, dnešní stav je výsledkem rekonstrukcí </a:t>
            </a:r>
          </a:p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v mnoha stylech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1520" y="5085184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 nápovědu klikni do obrázku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5589240"/>
            <a:ext cx="40324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ZLATÁ KORUNA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66477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xfrm>
            <a:off x="8311567" y="6492875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 dirty="0"/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968" y="836712"/>
            <a:ext cx="4750705" cy="575390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148064" y="692696"/>
            <a:ext cx="374441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Kostel Vyšebrodského kláštera, založen 1259 Vokem I. Z Rožmberka, pohřební místo Rožmberků. Cisterciáci byli odtud několikrát vyhnáni, jejich majetek rozkraden, komunisté zde chtěli sklad zemědělské techniky. Po roce 1989 se sem cisterciáci vrátili a dávají klášter do pořádku. Je zde uchovávána relikvie – kus dřeva z Kristova kříže.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116632"/>
            <a:ext cx="38884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Vyšebrodský klášter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764704"/>
            <a:ext cx="335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5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21521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908720"/>
            <a:ext cx="5717569" cy="503204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79512" y="1052736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6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188640"/>
            <a:ext cx="41099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Sedlec u Kutné Hory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56176" y="968795"/>
            <a:ext cx="280831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Cisterciácký klášter založen již roku 1142, kostel je vrcholně gotický, přestavěn ve stylu gotizujícího baroka v 18. století, od roku 1819 je zde továrna na tabák, cigarety (!)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19221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858" y="1196752"/>
            <a:ext cx="5760441" cy="4791467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23528" y="467961"/>
            <a:ext cx="63083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Katedrála sv. Bartoloměje v Plzni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72200" y="1164808"/>
            <a:ext cx="244827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Kostel sv. Bartoloměje v Plzni byl zřejmě založen současně s městem, kolem roku 1295, od roku 1993 je katedrálou – sídlem biskupa.</a:t>
            </a:r>
          </a:p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Národní kulturní památka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1196752"/>
            <a:ext cx="3305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7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35506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404664"/>
            <a:ext cx="4386243" cy="590226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860032" y="260648"/>
            <a:ext cx="3960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Poznej místo na obrázku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44008" y="764704"/>
            <a:ext cx="4355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 nápovědu klikni do obrázku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8024" y="1196752"/>
            <a:ext cx="35283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Nejznámější budova městské správy v Čechách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88024" y="2060848"/>
            <a:ext cx="396044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Byla zřízena roku 1338, </a:t>
            </a:r>
          </a:p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k původnímu domu byly připojeny další, přistavěna věž, kaple, v 15. století přibyl orloj.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88024" y="3933056"/>
            <a:ext cx="38884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Na konci 2. světové války silně poškozena, novogotické křídlo nebylo již dostavěno.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148064" y="5445224"/>
            <a:ext cx="35283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STAROMĚSTSKÁ RADNICE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1520" y="476672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8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44031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072" y="141899"/>
            <a:ext cx="4974096" cy="2783045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23528" y="87015"/>
            <a:ext cx="3529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9</a:t>
            </a:r>
            <a:endParaRPr lang="cs-CZ" sz="2400" dirty="0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141899"/>
            <a:ext cx="3429733" cy="471245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508104" y="116632"/>
            <a:ext cx="4603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10</a:t>
            </a:r>
            <a:endParaRPr lang="cs-CZ" sz="2400" dirty="0"/>
          </a:p>
        </p:txBody>
      </p:sp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591" y="3068960"/>
            <a:ext cx="2414923" cy="3343741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95536" y="3068960"/>
            <a:ext cx="3994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11</a:t>
            </a:r>
            <a:endParaRPr lang="cs-CZ" sz="2400" dirty="0"/>
          </a:p>
        </p:txBody>
      </p:sp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2882" y="3158280"/>
            <a:ext cx="2008717" cy="3165099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5364088" y="5157192"/>
            <a:ext cx="36358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Poznáš , co je na obrázku?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08104" y="5877272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Klikni do obrázku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02882" y="3068960"/>
            <a:ext cx="20087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Okno kaple Staroměstské radnice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582052" y="77723"/>
            <a:ext cx="29179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Staroměstská radnice  v roce 1870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940152" y="3318083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Staroměstský orloj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z 15. století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5536" y="2996952"/>
            <a:ext cx="238458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Gotický dům </a:t>
            </a:r>
          </a:p>
          <a:p>
            <a:r>
              <a:rPr lang="cs-CZ" sz="2400" dirty="0" smtClean="0">
                <a:solidFill>
                  <a:srgbClr val="FFFF00"/>
                </a:solidFill>
              </a:rPr>
              <a:t>U Kamenného zvonu, pohled </a:t>
            </a:r>
          </a:p>
          <a:p>
            <a:r>
              <a:rPr lang="cs-CZ" sz="2400" dirty="0" smtClean="0">
                <a:solidFill>
                  <a:srgbClr val="FFFF00"/>
                </a:solidFill>
              </a:rPr>
              <a:t>z věže Staroměstské radnice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5536" y="5919663"/>
            <a:ext cx="3994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11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03848" y="5805264"/>
            <a:ext cx="434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12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33563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xfrm>
            <a:off x="8100392" y="6448251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 dirty="0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831" y="980728"/>
            <a:ext cx="6863505" cy="409788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95536" y="332656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Co je na obrázku?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4048" y="375047"/>
            <a:ext cx="2040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Klikej na šipky</a:t>
            </a:r>
            <a:endParaRPr lang="cs-CZ" sz="2400" dirty="0"/>
          </a:p>
        </p:txBody>
      </p:sp>
      <p:cxnSp>
        <p:nvCxnSpPr>
          <p:cNvPr id="7" name="Přímá spojnice se šipkou 6"/>
          <p:cNvCxnSpPr/>
          <p:nvPr/>
        </p:nvCxnSpPr>
        <p:spPr>
          <a:xfrm flipH="1" flipV="1">
            <a:off x="1043608" y="3717032"/>
            <a:ext cx="743768" cy="151216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636192" y="5157192"/>
            <a:ext cx="3071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Staroměstská radnice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2267744" y="855876"/>
            <a:ext cx="5256584" cy="61625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7596336" y="620688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Petřín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21" name="Přímá spojnice se šipkou 20"/>
          <p:cNvCxnSpPr>
            <a:stCxn id="38" idx="1"/>
          </p:cNvCxnSpPr>
          <p:nvPr/>
        </p:nvCxnSpPr>
        <p:spPr>
          <a:xfrm flipH="1" flipV="1">
            <a:off x="4968044" y="1601323"/>
            <a:ext cx="2220876" cy="28631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 flipV="1">
            <a:off x="4896036" y="4495966"/>
            <a:ext cx="2448272" cy="26518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7257336" y="4470211"/>
            <a:ext cx="17071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Pomník Jana Husa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188920" y="1472134"/>
            <a:ext cx="22796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Chrám sv. Víta, Pražský hrad  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43" name="Přímá spojnice se šipkou 42"/>
          <p:cNvCxnSpPr>
            <a:stCxn id="47" idx="1"/>
          </p:cNvCxnSpPr>
          <p:nvPr/>
        </p:nvCxnSpPr>
        <p:spPr>
          <a:xfrm flipH="1" flipV="1">
            <a:off x="3203849" y="1736066"/>
            <a:ext cx="4176463" cy="98940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7380312" y="2309971"/>
            <a:ext cx="17636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Strahovský klášter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53" name="Přímá spojnice se šipkou 52"/>
          <p:cNvCxnSpPr/>
          <p:nvPr/>
        </p:nvCxnSpPr>
        <p:spPr>
          <a:xfrm flipH="1" flipV="1">
            <a:off x="4788024" y="2692371"/>
            <a:ext cx="2592288" cy="1132673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ovéPole 61"/>
          <p:cNvSpPr txBox="1"/>
          <p:nvPr/>
        </p:nvSpPr>
        <p:spPr>
          <a:xfrm>
            <a:off x="7380312" y="3164775"/>
            <a:ext cx="15841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Barokní kostel sv. Mikuláše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4145638" y="5445224"/>
            <a:ext cx="48908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STAROMĚSTSKÉ NÁMĚSTÍ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611560" y="5662989"/>
            <a:ext cx="2952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Uveď název náměstí, klikni do obrázku</a:t>
            </a:r>
            <a:endParaRPr lang="cs-CZ" sz="2400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395536" y="908720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13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957330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11" grpId="0"/>
      <p:bldP spid="19" grpId="0"/>
      <p:bldP spid="35" grpId="0"/>
      <p:bldP spid="38" grpId="0"/>
      <p:bldP spid="47" grpId="0"/>
      <p:bldP spid="62" grpId="0"/>
      <p:bldP spid="6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210" y="431086"/>
            <a:ext cx="4709061" cy="5734218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51520" y="404664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724128" y="169476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Co je na obrázku?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56176" y="836712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Klikni na šipky</a:t>
            </a:r>
            <a:endParaRPr lang="cs-CZ" sz="2400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2699793" y="2564904"/>
            <a:ext cx="2448271" cy="53182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5148064" y="1988840"/>
            <a:ext cx="388843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Kostel Matky Boží před Týnem, z poloviny 14. století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 flipH="1">
            <a:off x="899592" y="3717032"/>
            <a:ext cx="4536504" cy="57606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5436096" y="3429000"/>
            <a:ext cx="3707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Dům U Kamenného zvonu</a:t>
            </a:r>
          </a:p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Je možné, že se tu narodil Karel IV.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cxnSp>
        <p:nvCxnSpPr>
          <p:cNvPr id="23" name="Přímá spojnice se šipkou 22"/>
          <p:cNvCxnSpPr/>
          <p:nvPr/>
        </p:nvCxnSpPr>
        <p:spPr>
          <a:xfrm flipH="1" flipV="1">
            <a:off x="2051720" y="5085184"/>
            <a:ext cx="3384376" cy="14401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5436096" y="4983559"/>
            <a:ext cx="3600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Týnská škola, středověká střední škola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75407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13" grpId="0"/>
      <p:bldP spid="21" grpId="0"/>
      <p:bldP spid="2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000769"/>
            <a:ext cx="6183061" cy="430043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51520" y="323945"/>
            <a:ext cx="49685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Poznáš zámek na obrázku?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980728"/>
            <a:ext cx="4555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14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06589" y="1000769"/>
            <a:ext cx="2529907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Původně gotický hrad u Benešova, založený na konci 13. století, hlavní sídlo Františka Ferdinanda d´Este.</a:t>
            </a:r>
          </a:p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Dnes</a:t>
            </a:r>
          </a:p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 v novogotické přestavbě z 19. století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80112" y="404664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Klikni do obrázku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71600" y="5445224"/>
            <a:ext cx="309634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KONOPIŠTĚ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32166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24744"/>
            <a:ext cx="5869415" cy="3909111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07504" y="260648"/>
            <a:ext cx="4608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Poznáš hrad na obrázku?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00192" y="1759456"/>
            <a:ext cx="244827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Gotický hrad založený okolo roku 1320, v okrese Mělník, dnes v novogotické rekonstrukci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64088" y="404664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Klikni do obrázku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35696" y="5373216"/>
            <a:ext cx="26642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KOKOŘÍN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51381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15</a:t>
            </a:fld>
            <a:endParaRPr lang="cs-CZ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052736"/>
            <a:ext cx="5709119" cy="510583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51520" y="251937"/>
            <a:ext cx="4608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Poznáš hrad na obrázku?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00192" y="1556792"/>
            <a:ext cx="23762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Hrad z poloviny 13. století na Českomoravské vysočině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36096" y="404664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Klikni do obrázku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3933056"/>
            <a:ext cx="29878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PERNŠTEJN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3528" y="1052736"/>
            <a:ext cx="4619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16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00276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16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620688"/>
            <a:ext cx="4929720" cy="2977006"/>
          </a:xfrm>
          <a:prstGeom prst="rect">
            <a:avLst/>
          </a:prstGeom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630231"/>
            <a:ext cx="4536504" cy="280894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508104" y="476672"/>
            <a:ext cx="29523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Poznáš hrad na obrázku?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80112" y="1628800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Klikni do obrázků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41280" y="2579420"/>
            <a:ext cx="33512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Hrad založený kolem roku 1322, nejznámější majitel je Kryštof Harant z Polžic a Bezdružic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12160" y="4653136"/>
            <a:ext cx="18722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PECKA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620688"/>
            <a:ext cx="4619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16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9644" y="3573016"/>
            <a:ext cx="4379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17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2166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17</a:t>
            </a:fld>
            <a:endParaRPr lang="cs-CZ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0464" y="836712"/>
            <a:ext cx="6923072" cy="4538459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23528" y="204137"/>
            <a:ext cx="52565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Poznáš hrad na obrázku?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20072" y="332656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Klikni do obrázku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43708" y="5589240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Hrad v Českém ráji, založený roku 1349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07704" y="5949280"/>
            <a:ext cx="15841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KOST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87624" y="836712"/>
            <a:ext cx="4603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19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93795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18</a:t>
            </a:fld>
            <a:endParaRPr lang="cs-CZ"/>
          </a:p>
        </p:txBody>
      </p:sp>
      <p:sp>
        <p:nvSpPr>
          <p:cNvPr id="3" name="Zástupný symbol pro obsah 6"/>
          <p:cNvSpPr txBox="1">
            <a:spLocks/>
          </p:cNvSpPr>
          <p:nvPr/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/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Hrad Pecka leží v Českém ráji</a:t>
            </a:r>
          </a:p>
          <a:p>
            <a:r>
              <a:rPr lang="cs-CZ" dirty="0" smtClean="0"/>
              <a:t> Portál je architektonické řešení vchodu</a:t>
            </a:r>
          </a:p>
          <a:p>
            <a:r>
              <a:rPr lang="cs-CZ" dirty="0" smtClean="0"/>
              <a:t>Lomený oblouk má tvar sepjatých rukou</a:t>
            </a:r>
          </a:p>
          <a:p>
            <a:r>
              <a:rPr lang="cs-CZ" dirty="0" smtClean="0"/>
              <a:t>Fiála je ozdobné okno</a:t>
            </a:r>
          </a:p>
          <a:p>
            <a:r>
              <a:rPr lang="cs-CZ" dirty="0" smtClean="0"/>
              <a:t>Žebra klenby byla tesaná z kamene</a:t>
            </a:r>
          </a:p>
          <a:p>
            <a:r>
              <a:rPr lang="cs-CZ" dirty="0" smtClean="0"/>
              <a:t>Rozeta je sochařský prvek ve tvaru růže</a:t>
            </a:r>
          </a:p>
          <a:p>
            <a:r>
              <a:rPr lang="cs-CZ" dirty="0" smtClean="0"/>
              <a:t>Cisterciáci přišli z Itálie</a:t>
            </a:r>
            <a:endParaRPr lang="cs-CZ" dirty="0"/>
          </a:p>
        </p:txBody>
      </p:sp>
      <p:sp>
        <p:nvSpPr>
          <p:cNvPr id="4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18</a:t>
            </a:fld>
            <a:endParaRPr lang="cs-CZ" dirty="0"/>
          </a:p>
        </p:txBody>
      </p:sp>
      <p:sp>
        <p:nvSpPr>
          <p:cNvPr id="5" name="Nadpis 5"/>
          <p:cNvSpPr txBox="1">
            <a:spLocks/>
          </p:cNvSpPr>
          <p:nvPr/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Rozhodni o správnosti tvrzení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60232" y="2636912"/>
            <a:ext cx="793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956376" y="2636912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60232" y="3068960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956376" y="3068960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60232" y="3530625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956376" y="3501008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660232" y="3933056"/>
            <a:ext cx="793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956376" y="3933056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660232" y="4365104"/>
            <a:ext cx="793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956376" y="4365104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660232" y="4839543"/>
            <a:ext cx="793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956376" y="4839543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660232" y="5301208"/>
            <a:ext cx="793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956376" y="5301208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043608" y="1887215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Klikni na správnou odpověď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971600" y="859359"/>
            <a:ext cx="72367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2">
                    <a:lumMod val="50000"/>
                  </a:schemeClr>
                </a:solidFill>
              </a:rPr>
              <a:t>Rozhodni o správnosti tvrzení</a:t>
            </a:r>
            <a:endParaRPr lang="cs-CZ" sz="44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04708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6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1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1" dur="2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19</a:t>
            </a:fld>
            <a:endParaRPr lang="cs-CZ"/>
          </a:p>
        </p:txBody>
      </p:sp>
      <p:sp>
        <p:nvSpPr>
          <p:cNvPr id="3" name="Zástupný symbol pro obsah 1"/>
          <p:cNvSpPr txBox="1">
            <a:spLocks/>
          </p:cNvSpPr>
          <p:nvPr/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/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Kokořín byl sídlem Ferdinanda d´Este</a:t>
            </a:r>
          </a:p>
          <a:p>
            <a:r>
              <a:rPr lang="cs-CZ" dirty="0" smtClean="0"/>
              <a:t>Pro relikvie se stavěly celé budovy</a:t>
            </a:r>
          </a:p>
          <a:p>
            <a:r>
              <a:rPr lang="cs-CZ" dirty="0" smtClean="0"/>
              <a:t>Relikvie je ostatek </a:t>
            </a:r>
            <a:r>
              <a:rPr lang="cs-CZ" dirty="0" smtClean="0"/>
              <a:t>svatého (část těla</a:t>
            </a:r>
            <a:r>
              <a:rPr lang="cs-CZ" smtClean="0"/>
              <a:t>, věc)</a:t>
            </a:r>
            <a:endParaRPr lang="cs-CZ" dirty="0" smtClean="0"/>
          </a:p>
          <a:p>
            <a:r>
              <a:rPr lang="cs-CZ" dirty="0" smtClean="0"/>
              <a:t>Týnský chrám je na Václavském náměstí</a:t>
            </a:r>
          </a:p>
          <a:p>
            <a:r>
              <a:rPr lang="cs-CZ" dirty="0" smtClean="0"/>
              <a:t>Fiála je věžička na konci opěrného pilíře</a:t>
            </a:r>
          </a:p>
          <a:p>
            <a:r>
              <a:rPr lang="cs-CZ" dirty="0" smtClean="0"/>
              <a:t>Pernštejn leží v západních Čechách</a:t>
            </a:r>
          </a:p>
          <a:p>
            <a:r>
              <a:rPr lang="cs-CZ" dirty="0" smtClean="0"/>
              <a:t>Cisterciácké kostely neměly věže</a:t>
            </a:r>
            <a:endParaRPr lang="cs-CZ" dirty="0"/>
          </a:p>
        </p:txBody>
      </p:sp>
      <p:sp>
        <p:nvSpPr>
          <p:cNvPr id="4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660232" y="2636912"/>
            <a:ext cx="793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956376" y="2636912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60232" y="3068960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956376" y="3068960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60232" y="3530625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956376" y="3501008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660232" y="3933056"/>
            <a:ext cx="793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956376" y="3933056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660232" y="4365104"/>
            <a:ext cx="793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956376" y="4365104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660232" y="4839543"/>
            <a:ext cx="793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956376" y="4839543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660232" y="5301208"/>
            <a:ext cx="793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956376" y="5301208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043608" y="1887215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Klikni na správnou odpověď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911747" y="715343"/>
            <a:ext cx="732050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2">
                    <a:lumMod val="50000"/>
                  </a:schemeClr>
                </a:solidFill>
              </a:rPr>
              <a:t>Rozhodni o správnosti tvrzení</a:t>
            </a:r>
            <a:endParaRPr lang="cs-CZ" sz="44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76216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6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1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1" dur="2000" fill="hold"/>
                                        <p:tgtEl>
                                          <p:spTgt spid="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592" y="1628801"/>
            <a:ext cx="7398816" cy="4392488"/>
          </a:xfrm>
        </p:spPr>
        <p:txBody>
          <a:bodyPr>
            <a:normAutofit fontScale="85000" lnSpcReduction="20000"/>
          </a:bodyPr>
          <a:lstStyle/>
          <a:p>
            <a:endParaRPr lang="cs-CZ" i="1" u="sng" dirty="0" smtClean="0"/>
          </a:p>
          <a:p>
            <a:r>
              <a:rPr lang="cs-CZ" sz="1400" i="1" u="sng" dirty="0" smtClean="0"/>
              <a:t>Použitá literatura:</a:t>
            </a:r>
          </a:p>
          <a:p>
            <a:r>
              <a:rPr lang="cs-CZ" sz="1400" dirty="0"/>
              <a:t>PIJOAN, José. </a:t>
            </a:r>
            <a:r>
              <a:rPr lang="cs-CZ" sz="1400" i="1" dirty="0"/>
              <a:t>Dějiny umění</a:t>
            </a:r>
            <a:r>
              <a:rPr lang="cs-CZ" sz="1400" dirty="0"/>
              <a:t>. Praha: Odeon, 1982</a:t>
            </a:r>
          </a:p>
          <a:p>
            <a:r>
              <a:rPr lang="cs-CZ" sz="1400" dirty="0"/>
              <a:t>HEROUT, Jaroslav a kol. </a:t>
            </a:r>
            <a:r>
              <a:rPr lang="cs-CZ" sz="1400" i="1" dirty="0"/>
              <a:t>Staletí kolem nás</a:t>
            </a:r>
            <a:r>
              <a:rPr lang="cs-CZ" sz="1400" dirty="0"/>
              <a:t>. Praha: Panorama, </a:t>
            </a:r>
            <a:r>
              <a:rPr lang="cs-CZ" sz="1400" dirty="0" smtClean="0"/>
              <a:t>1981</a:t>
            </a:r>
          </a:p>
          <a:p>
            <a:r>
              <a:rPr lang="cs-CZ" sz="1400" dirty="0"/>
              <a:t>CHADRABA, Rudolf a kol. </a:t>
            </a:r>
            <a:r>
              <a:rPr lang="cs-CZ" sz="1400" i="1" dirty="0"/>
              <a:t>Dějiny českého výtvarného umění</a:t>
            </a:r>
            <a:r>
              <a:rPr lang="cs-CZ" sz="1400" dirty="0"/>
              <a:t>. Praha: Academia, 1984</a:t>
            </a:r>
          </a:p>
          <a:p>
            <a:r>
              <a:rPr lang="cs-CZ" sz="1400" dirty="0"/>
              <a:t>KOLEKTIV AUTORŮ. </a:t>
            </a:r>
            <a:r>
              <a:rPr lang="cs-CZ" sz="1400" i="1" dirty="0"/>
              <a:t>Dějiny českých zemí v obrazech od pravěku po současnost</a:t>
            </a:r>
            <a:r>
              <a:rPr lang="cs-CZ" sz="1400" dirty="0"/>
              <a:t>. Praha: Albatros, 2006, ISBN 80-00-01704-0. </a:t>
            </a:r>
          </a:p>
          <a:p>
            <a:r>
              <a:rPr lang="cs-CZ" sz="1400" i="1" u="sng" dirty="0" smtClean="0"/>
              <a:t>Internetové </a:t>
            </a:r>
            <a:r>
              <a:rPr lang="cs-CZ" sz="1400" i="1" u="sng" dirty="0"/>
              <a:t>odkazy: </a:t>
            </a:r>
            <a:endParaRPr lang="cs-CZ" sz="1400" i="1" u="sng" dirty="0" smtClean="0"/>
          </a:p>
          <a:p>
            <a:r>
              <a:rPr lang="cs-CZ" sz="1400" dirty="0"/>
              <a:t>http://</a:t>
            </a:r>
            <a:r>
              <a:rPr lang="cs-CZ" sz="1400" dirty="0" smtClean="0"/>
              <a:t>upload.wikimedia.org/wikipedia/commons/d/da/JenikLucvGelnhausenu.jpg (obr. 1)</a:t>
            </a:r>
          </a:p>
          <a:p>
            <a:r>
              <a:rPr lang="cs-CZ" sz="1400" dirty="0"/>
              <a:t>VITVIT. </a:t>
            </a:r>
            <a:r>
              <a:rPr lang="cs-CZ" sz="1400" i="1" dirty="0"/>
              <a:t>wikipedia.cz</a:t>
            </a:r>
            <a:r>
              <a:rPr lang="cs-CZ" sz="1400" dirty="0"/>
              <a:t> [online]. [cit. 29.1.2014]. Dostupný na WWW: http://upload.wikimedia.org/wikipedia/commons/f/f5/T%C3%BDnsk%C3%BD_chr%C3%A1m_2.JPG </a:t>
            </a:r>
            <a:r>
              <a:rPr lang="cs-CZ" sz="1400" dirty="0" smtClean="0"/>
              <a:t> (foto 2)</a:t>
            </a:r>
          </a:p>
          <a:p>
            <a:r>
              <a:rPr lang="cs-CZ" sz="1400" dirty="0"/>
              <a:t>STRZELECKI, </a:t>
            </a:r>
            <a:r>
              <a:rPr lang="cs-CZ" sz="1400" dirty="0" err="1"/>
              <a:t>Jerzy</a:t>
            </a:r>
            <a:r>
              <a:rPr lang="cs-CZ" sz="1400" dirty="0"/>
              <a:t>. </a:t>
            </a:r>
            <a:r>
              <a:rPr lang="cs-CZ" sz="1400" i="1" dirty="0"/>
              <a:t>wikipedia.cz</a:t>
            </a:r>
            <a:r>
              <a:rPr lang="cs-CZ" sz="1400" dirty="0"/>
              <a:t> [online]. [cit. 29.1.2014]. Dostupný na WWW: http://upload.wikimedia.org/wikipedia/commons/c/c7/KUTNA_HORA_%28js%29_11.jpg </a:t>
            </a:r>
            <a:r>
              <a:rPr lang="cs-CZ" sz="1400" dirty="0" smtClean="0"/>
              <a:t>(foto 3)</a:t>
            </a:r>
          </a:p>
          <a:p>
            <a:r>
              <a:rPr lang="cs-CZ" sz="1400" dirty="0"/>
              <a:t>TIJSB. </a:t>
            </a:r>
            <a:r>
              <a:rPr lang="cs-CZ" sz="1400" i="1" dirty="0"/>
              <a:t>flickr.com</a:t>
            </a:r>
            <a:r>
              <a:rPr lang="cs-CZ" sz="1400" dirty="0"/>
              <a:t> [online]. [cit. 29.1.2014]. Dostupný na WWW: http://www.flickr.com/photos/tijsb/380798932/in/photolist-zDGfQ-zDGi9-zDGiJ-zDGja-4spFfK-4spG32-4spJJp-4spL8H-4spLLe-4spMtX-4spQVF-4spScP-4spTfv-4spUea-4spWP8-4stKXJ-4stLYu-4stNCJ-4stR5f-4stRCS-4stSzm-4stTfu-4stULu-4stYo5-4stZfS-4U9ECc-4U9FF4-4U9Gcg-4U9K3T-4U9Kt4-4U9NWF-4UdTwy-4UdTQw-4UdU7A-4UdUzW-4UdXsG-4UdXRE-4UdYz1-4UdYPf-4Ue2mQ-4Ue2GC-4Ue2LJ-4Ue331-584Nyn-6CgtNm-6JJ6AU-6VEdkq-6XV2Wr-6YoCBL-6YTUUT-6ZaDC4/lightbox/ </a:t>
            </a:r>
            <a:r>
              <a:rPr lang="cs-CZ" sz="1400" dirty="0" smtClean="0"/>
              <a:t>(foto 4)</a:t>
            </a:r>
          </a:p>
          <a:p>
            <a:r>
              <a:rPr lang="cs-CZ" sz="1400" dirty="0"/>
              <a:t>SAUBER, </a:t>
            </a:r>
            <a:r>
              <a:rPr lang="cs-CZ" sz="1400" dirty="0" err="1"/>
              <a:t>Wolfang</a:t>
            </a:r>
            <a:r>
              <a:rPr lang="cs-CZ" sz="1400" dirty="0"/>
              <a:t>. </a:t>
            </a:r>
            <a:r>
              <a:rPr lang="cs-CZ" sz="1400" i="1" dirty="0"/>
              <a:t>wikipedia.cz</a:t>
            </a:r>
            <a:r>
              <a:rPr lang="cs-CZ" sz="1400" dirty="0"/>
              <a:t> [online]. [cit. 30.1.2014]. Dostupný na WWW: http://upload.wikimedia.org/wikipedia/commons/7/7e/Hohenfurth_-_Klosterkirche_-_Apsis_2.jpg </a:t>
            </a:r>
            <a:r>
              <a:rPr lang="cs-CZ" sz="1400" dirty="0" smtClean="0"/>
              <a:t>(foto 5)</a:t>
            </a:r>
          </a:p>
          <a:p>
            <a:r>
              <a:rPr lang="cs-CZ" sz="1400" dirty="0"/>
              <a:t>H2K4. </a:t>
            </a:r>
            <a:r>
              <a:rPr lang="cs-CZ" sz="1400" i="1" dirty="0"/>
              <a:t>wikipedia.cz</a:t>
            </a:r>
            <a:r>
              <a:rPr lang="cs-CZ" sz="1400" dirty="0"/>
              <a:t> [online]. [cit. 30.1.2014]. Dostupný na WWW: http://upload.wikimedia.org/wikipedia/commons/e/e1/Sedlec%2C_kl%C3%A1%C5%A1tern%C3%AD_kostel.JPG </a:t>
            </a:r>
            <a:r>
              <a:rPr lang="cs-CZ" sz="1400" dirty="0" smtClean="0"/>
              <a:t>(foto 6)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</a:t>
            </a:r>
          </a:p>
        </p:txBody>
      </p:sp>
    </p:spTree>
    <p:extLst>
      <p:ext uri="{BB962C8B-B14F-4D97-AF65-F5344CB8AC3E}">
        <p14:creationId xmlns:p14="http://schemas.microsoft.com/office/powerpoint/2010/main" val="1335997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1667941"/>
            <a:ext cx="7524825" cy="4713387"/>
          </a:xfrm>
        </p:spPr>
        <p:txBody>
          <a:bodyPr>
            <a:normAutofit fontScale="85000" lnSpcReduction="20000"/>
          </a:bodyPr>
          <a:lstStyle/>
          <a:p>
            <a:r>
              <a:rPr lang="cs-CZ" sz="1400" i="1" u="sng" dirty="0"/>
              <a:t>Internetové odkazy</a:t>
            </a:r>
            <a:r>
              <a:rPr lang="cs-CZ" sz="1400" i="1" u="sng" dirty="0" smtClean="0"/>
              <a:t>:</a:t>
            </a:r>
          </a:p>
          <a:p>
            <a:r>
              <a:rPr lang="cs-CZ" sz="1400" dirty="0"/>
              <a:t>NIKON - NEKO. </a:t>
            </a:r>
            <a:r>
              <a:rPr lang="cs-CZ" sz="1400" i="1" dirty="0"/>
              <a:t>wikipedia.cz</a:t>
            </a:r>
            <a:r>
              <a:rPr lang="cs-CZ" sz="1400" dirty="0"/>
              <a:t> [online]. [cit. 30.1.2014]. Dostupný na WWW: http://www.flickr.com/photos/nikon_neko/6073419578/in/photolist-afFS3E-afDvg8-afExGu-afDFJo-afzUWv-afAwZv-afAGZt-afDGV8-afzPvz-afAiPF-afB14z-afBpYn-afF63w-afFkG5-afDoKV-afzLc8-afEas9-afD6pG-afDutW-afzKCa-afBez4-afBEEK-afFpxA-afChcv-afCqKo-afCvcx-afCvS8-afD8k3-afDf6y-afAoxg-afBBL4-afC42i-afGfaq-afCBBj-afCQp7-afD9RR-afzSqg-afB7EH-afEy2U-afEMhj-afFc8C-afG1mC-afFXFU-afAsh6-afBNVg-afEE8W-afEiHE-afCAgb-afDh29-afEKoL-afFDYY/lightbox/ </a:t>
            </a:r>
            <a:r>
              <a:rPr lang="cs-CZ" sz="1400" dirty="0" smtClean="0"/>
              <a:t>(foto 7)</a:t>
            </a:r>
          </a:p>
          <a:p>
            <a:r>
              <a:rPr lang="cs-CZ" sz="1400" dirty="0"/>
              <a:t>SCHAEFER, Hans Peter. </a:t>
            </a:r>
            <a:r>
              <a:rPr lang="cs-CZ" sz="1400" i="1" dirty="0"/>
              <a:t>wikipedia.cz</a:t>
            </a:r>
            <a:r>
              <a:rPr lang="cs-CZ" sz="1400" dirty="0"/>
              <a:t> [online]. [cit. 1.2.2014]. Dostupný na WWW: http://upload.wikimedia.org/wikipedia/commons/4/40/Prag_Altstaedter_Ring_rathaus.jpg </a:t>
            </a:r>
            <a:r>
              <a:rPr lang="cs-CZ" sz="1400" dirty="0" smtClean="0"/>
              <a:t>(foto 8)</a:t>
            </a:r>
          </a:p>
          <a:p>
            <a:r>
              <a:rPr lang="it-IT" sz="1400" dirty="0"/>
              <a:t>FOTO F. FRIDRICH. </a:t>
            </a:r>
            <a:r>
              <a:rPr lang="it-IT" sz="1400" i="1" dirty="0"/>
              <a:t>wikipedia.cz</a:t>
            </a:r>
            <a:r>
              <a:rPr lang="it-IT" sz="1400" dirty="0"/>
              <a:t> [online]. [cit. 1.2.2014]. Dostupný na WWW: http://upload.wikimedia.org/wikipedia/commons/4/40/Prag_Altstaedter_Ring_rathaus.jpg </a:t>
            </a:r>
            <a:r>
              <a:rPr lang="cs-CZ" sz="1400" dirty="0" smtClean="0"/>
              <a:t>(foto 9)</a:t>
            </a:r>
          </a:p>
          <a:p>
            <a:r>
              <a:rPr lang="cs-CZ" sz="1400" dirty="0"/>
              <a:t>COLLIS, </a:t>
            </a:r>
            <a:r>
              <a:rPr lang="cs-CZ" sz="1400" dirty="0" err="1"/>
              <a:t>Steve</a:t>
            </a:r>
            <a:r>
              <a:rPr lang="cs-CZ" sz="1400" dirty="0"/>
              <a:t>. </a:t>
            </a:r>
            <a:r>
              <a:rPr lang="cs-CZ" sz="1400" i="1" dirty="0"/>
              <a:t>wikipedia.cz</a:t>
            </a:r>
            <a:r>
              <a:rPr lang="cs-CZ" sz="1400" dirty="0"/>
              <a:t> [online]. [cit. 1.2.2014]. Dostupný na WWW: http://upload.wikimedia.org/wikipedia/commons/3/37/Astronomical_Clock_%288341899828%29.jpg </a:t>
            </a:r>
            <a:r>
              <a:rPr lang="cs-CZ" sz="1400" dirty="0" smtClean="0"/>
              <a:t>(foto 10)</a:t>
            </a:r>
          </a:p>
          <a:p>
            <a:r>
              <a:rPr lang="cs-CZ" sz="1400" dirty="0"/>
              <a:t>REBEL, W.. </a:t>
            </a:r>
            <a:r>
              <a:rPr lang="cs-CZ" sz="1400" i="1" dirty="0"/>
              <a:t>wikipedia.cz</a:t>
            </a:r>
            <a:r>
              <a:rPr lang="cs-CZ" sz="1400" dirty="0"/>
              <a:t> [online]. [cit. 1.2.2014]. Dostupný na WWW: http://upload.wikimedia.org/wikipedia/commons/9/99/Praha_-_Dum_u_kamenneho_zvonu.jpg </a:t>
            </a:r>
            <a:r>
              <a:rPr lang="cs-CZ" sz="1400" dirty="0" smtClean="0"/>
              <a:t>(foto 11)</a:t>
            </a:r>
          </a:p>
          <a:p>
            <a:r>
              <a:rPr lang="cs-CZ" sz="1400" dirty="0"/>
              <a:t>REBEL, W... </a:t>
            </a:r>
            <a:r>
              <a:rPr lang="cs-CZ" sz="1400" i="1" dirty="0"/>
              <a:t>wikipedia.cz</a:t>
            </a:r>
            <a:r>
              <a:rPr lang="cs-CZ" sz="1400" dirty="0"/>
              <a:t> [online]. [cit. 1.2.2014]. Dostupný na WWW: http://upload.wikimedia.org/wikipedia/commons/b/b3/Interier_%286%29.jpg </a:t>
            </a:r>
            <a:r>
              <a:rPr lang="cs-CZ" sz="1400" dirty="0" smtClean="0"/>
              <a:t>(foto 12)</a:t>
            </a:r>
          </a:p>
          <a:p>
            <a:r>
              <a:rPr lang="cs-CZ" sz="1400" dirty="0"/>
              <a:t>SKÁLA, Ben.. </a:t>
            </a:r>
            <a:r>
              <a:rPr lang="cs-CZ" sz="1400" i="1" dirty="0"/>
              <a:t>wikipedia.cz</a:t>
            </a:r>
            <a:r>
              <a:rPr lang="cs-CZ" sz="1400" dirty="0"/>
              <a:t> [online]. [cit. 1.2.2014]. Dostupný na WWW: http://upload.wikimedia.org/wikipedia/commons/1/12/Views_of_Prague_from_Church_of_Our_Lady_in_front_of_T%C3%BDn_tower27.jpg </a:t>
            </a:r>
            <a:r>
              <a:rPr lang="cs-CZ" sz="1400" dirty="0" smtClean="0"/>
              <a:t>(foto 13)</a:t>
            </a:r>
          </a:p>
          <a:p>
            <a:r>
              <a:rPr lang="cs-CZ" sz="1400" dirty="0"/>
              <a:t>PROKOP, Marek. </a:t>
            </a:r>
            <a:r>
              <a:rPr lang="cs-CZ" sz="1400" i="1" dirty="0"/>
              <a:t>wikipedia.cz</a:t>
            </a:r>
            <a:r>
              <a:rPr lang="cs-CZ" sz="1400" dirty="0"/>
              <a:t> [online]. [cit. 1.2.2014]. Dostupný na WWW: http://upload.wikimedia.org/wikipedia/commons/2/2d/Konopiste_CZ_02.jpg </a:t>
            </a:r>
            <a:r>
              <a:rPr lang="cs-CZ" sz="1400" dirty="0" smtClean="0"/>
              <a:t>(foto 14)</a:t>
            </a:r>
          </a:p>
          <a:p>
            <a:r>
              <a:rPr lang="cs-CZ" sz="1400" dirty="0"/>
              <a:t>SOVKA, Jan. </a:t>
            </a:r>
            <a:r>
              <a:rPr lang="cs-CZ" sz="1400" i="1" dirty="0"/>
              <a:t>wikipedia.cz</a:t>
            </a:r>
            <a:r>
              <a:rPr lang="cs-CZ" sz="1400" dirty="0"/>
              <a:t> [online]. [cit. 1.2.2014]. Dostupný na WWW: http://upload.wikimedia.org/wikipedia/commons/a/a2/Kokorin_letecky_pohled.jpg </a:t>
            </a:r>
            <a:r>
              <a:rPr lang="cs-CZ" sz="1400" dirty="0" smtClean="0"/>
              <a:t>(foto 15)</a:t>
            </a:r>
          </a:p>
          <a:p>
            <a:r>
              <a:rPr lang="cs-CZ" sz="1400" dirty="0"/>
              <a:t>AKIL. </a:t>
            </a:r>
            <a:r>
              <a:rPr lang="cs-CZ" sz="1400" i="1" dirty="0"/>
              <a:t>wikipedia.cz</a:t>
            </a:r>
            <a:r>
              <a:rPr lang="cs-CZ" sz="1400" dirty="0"/>
              <a:t> [online]. [cit. 1.2.2014]. Dostupný na WWW: http://upload.wikimedia.org/wikipedia/commons/9/96/Hrad_Pern%C5%A1tejn.jpg </a:t>
            </a:r>
            <a:r>
              <a:rPr lang="cs-CZ" sz="1400" dirty="0" smtClean="0"/>
              <a:t>(foto 16)</a:t>
            </a:r>
            <a:endParaRPr lang="cs-CZ" sz="1400" i="1" u="sng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</a:t>
            </a:r>
          </a:p>
        </p:txBody>
      </p:sp>
    </p:spTree>
    <p:extLst>
      <p:ext uri="{BB962C8B-B14F-4D97-AF65-F5344CB8AC3E}">
        <p14:creationId xmlns:p14="http://schemas.microsoft.com/office/powerpoint/2010/main" val="2424181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060848"/>
            <a:ext cx="7380808" cy="4065315"/>
          </a:xfrm>
        </p:spPr>
        <p:txBody>
          <a:bodyPr>
            <a:normAutofit/>
          </a:bodyPr>
          <a:lstStyle/>
          <a:p>
            <a:r>
              <a:rPr lang="cs-CZ" sz="1400" i="1" dirty="0" smtClean="0"/>
              <a:t>Internetové odkazy:</a:t>
            </a:r>
          </a:p>
          <a:p>
            <a:r>
              <a:rPr lang="cs-CZ" sz="1400" dirty="0"/>
              <a:t>KOROM, </a:t>
            </a:r>
            <a:r>
              <a:rPr lang="cs-CZ" sz="1400" dirty="0" err="1"/>
              <a:t>Janos</a:t>
            </a:r>
            <a:r>
              <a:rPr lang="cs-CZ" sz="1400" dirty="0"/>
              <a:t>. </a:t>
            </a:r>
            <a:r>
              <a:rPr lang="cs-CZ" sz="1400" i="1" dirty="0"/>
              <a:t>flickr.com</a:t>
            </a:r>
            <a:r>
              <a:rPr lang="cs-CZ" sz="1400" dirty="0"/>
              <a:t> [online]. [cit. 1.2.2014]. Dostupný na WWW: http://www.flickr.com/photos/korom/7658173180/in/photolist-cEJ95C-cEJ8Lo-cEJbWA-cEJeLJ-cEJcXu-cEJccw-cEJjZq-cEJdFL-cEJcK9-cEJmUs-cEJiAE-cEJfZ9-cEJjMy-cEJinU-cEJ9n7-cEJcsW-cEJgQ9-cEJjsh-cEJh9j-cEJfxY-dV9K7y-cEJggj-cEJmuh-cEJf2u-cEJgyY-cEJfL5-cEJdtj-cEJgpW-cEJdXN-cEJb2L-cEJhsh-cEJ9EE-8s4b1K-bpWDBT-diaJ11-bGPzj2-dm6tqS/lightbox/ </a:t>
            </a:r>
            <a:r>
              <a:rPr lang="cs-CZ" sz="1400" dirty="0" smtClean="0"/>
              <a:t>(foto 17)</a:t>
            </a:r>
          </a:p>
          <a:p>
            <a:r>
              <a:rPr lang="cs-CZ" sz="1400" dirty="0"/>
              <a:t>KOROM, </a:t>
            </a:r>
            <a:r>
              <a:rPr lang="cs-CZ" sz="1400" dirty="0" err="1"/>
              <a:t>Janos</a:t>
            </a:r>
            <a:r>
              <a:rPr lang="cs-CZ" sz="1400" dirty="0"/>
              <a:t>. </a:t>
            </a:r>
            <a:r>
              <a:rPr lang="cs-CZ" sz="1400" i="1" dirty="0"/>
              <a:t>flickr.com</a:t>
            </a:r>
            <a:r>
              <a:rPr lang="cs-CZ" sz="1400" dirty="0"/>
              <a:t> [online]. [cit. 1.2.2014]. Dostupný na WWW: http://www.flickr.com/photos/korom/7658183672/in/photolist-cEJccw-cEJjZq-cEJdFL-cEJcK9-cEJmUs-cEJiAE-cEJfZ9-cEJjMy-cEJinU-cEJ9n7-cEJcsW-cEJgQ9-cEJjsh-cEJh9j-cEJfxY-dV9K7y-cEJggj-cEJmuh-cEJf2u-cEJgyY-cEJfL5-cEJdtj-cEJgpW-cEJdXN-cEJb2L-cEJhsh-cEJ9EE-8s4b1K-bpWDBT-diaJ11-bGPzj2-dm6tqS/lightbox/ </a:t>
            </a:r>
            <a:r>
              <a:rPr lang="cs-CZ" sz="1400" dirty="0" smtClean="0"/>
              <a:t>(foto 18)</a:t>
            </a:r>
          </a:p>
          <a:p>
            <a:r>
              <a:rPr lang="cs-CZ" sz="1400" dirty="0"/>
              <a:t>AUTOR NEUVEDEN. </a:t>
            </a:r>
            <a:r>
              <a:rPr lang="cs-CZ" sz="1400" i="1" dirty="0"/>
              <a:t>wikipedia.cz</a:t>
            </a:r>
            <a:r>
              <a:rPr lang="cs-CZ" sz="1400" dirty="0"/>
              <a:t> [online]. [cit. 1.2.2014]. Dostupný na WWW: http://commons.wikimedia.org/wiki/File:Kost02.jpg </a:t>
            </a:r>
            <a:r>
              <a:rPr lang="cs-CZ" sz="1400" dirty="0" smtClean="0"/>
              <a:t>(foto 19)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0210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4538</TotalTime>
  <Words>1476</Words>
  <Application>Microsoft Office PowerPoint</Application>
  <PresentationFormat>Předvádění na obrazovce (4:3)</PresentationFormat>
  <Paragraphs>217</Paragraphs>
  <Slides>22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Vlnění</vt:lpstr>
      <vt:lpstr>Základní škola a Mateřská škola Bílá Třemešná, okres Trutnov</vt:lpstr>
      <vt:lpstr>Anotace</vt:lpstr>
      <vt:lpstr>Vrcholná gotika</vt:lpstr>
      <vt:lpstr>Umění vrcholné gotiky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  <vt:lpstr>Použité zdroje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Kateřina Poživilová</cp:lastModifiedBy>
  <cp:revision>565</cp:revision>
  <dcterms:created xsi:type="dcterms:W3CDTF">2013-05-10T12:01:16Z</dcterms:created>
  <dcterms:modified xsi:type="dcterms:W3CDTF">2014-02-02T12:44:43Z</dcterms:modified>
</cp:coreProperties>
</file>