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notesMasterIdLst>
    <p:notesMasterId r:id="rId20"/>
  </p:notesMasterIdLst>
  <p:sldIdLst>
    <p:sldId id="256" r:id="rId2"/>
    <p:sldId id="275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3" r:id="rId11"/>
    <p:sldId id="265" r:id="rId12"/>
    <p:sldId id="267" r:id="rId13"/>
    <p:sldId id="268" r:id="rId14"/>
    <p:sldId id="269" r:id="rId15"/>
    <p:sldId id="274" r:id="rId16"/>
    <p:sldId id="270" r:id="rId17"/>
    <p:sldId id="271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DA5C6A-9F31-404A-8A81-3042AEDA33AC}" type="datetimeFigureOut">
              <a:rPr lang="cs-CZ" smtClean="0"/>
              <a:t>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C130FF-B885-4390-AD11-8D2EB43B99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50016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C130FF-B885-4390-AD11-8D2EB43B99A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61445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2.2.2014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Deutschland</a:t>
            </a:r>
            <a:r>
              <a:rPr lang="cs-CZ" dirty="0" smtClean="0"/>
              <a:t> - </a:t>
            </a:r>
            <a:r>
              <a:rPr lang="cs-CZ" dirty="0" err="1" smtClean="0"/>
              <a:t>Persönlichkeiten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PhDr. Taťána </a:t>
            </a:r>
            <a:r>
              <a:rPr lang="cs-CZ" smtClean="0"/>
              <a:t>Tonová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VY_32_INOVACE_2.NJ.04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 smtClean="0"/>
              <a:t>vyšší </a:t>
            </a:r>
            <a:r>
              <a:rPr lang="cs-CZ" sz="1200" dirty="0" smtClean="0"/>
              <a:t>ročníky  víceletého a čtyřletého gymnázia (RVP-G</a:t>
            </a:r>
            <a:r>
              <a:rPr lang="cs-CZ" sz="1200" dirty="0" smtClean="0"/>
              <a:t>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6564784"/>
              </p:ext>
            </p:extLst>
          </p:nvPr>
        </p:nvGraphicFramePr>
        <p:xfrm>
          <a:off x="103088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Německý</a:t>
                      </a:r>
                      <a:r>
                        <a:rPr lang="cs-CZ" sz="1200" baseline="0" dirty="0" smtClean="0"/>
                        <a:t>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Reálie německy mluvících zemí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3088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 seznámení žáků </a:t>
            </a:r>
            <a:r>
              <a:rPr lang="cs-CZ" sz="1100" dirty="0"/>
              <a:t>s</a:t>
            </a:r>
            <a:r>
              <a:rPr lang="cs-CZ" sz="1100" dirty="0" smtClean="0"/>
              <a:t> nejvýznamnějšími německými  osobnostmi. Text s obrazovým doprovodem napomůže k vytvoření představy o Němcích, kteří se stali světoznámými. Materiál se využije v průběhu hodiny. Pomůcky: interaktivní tabule</a:t>
            </a:r>
            <a:r>
              <a:rPr lang="cs-CZ" sz="1100" dirty="0"/>
              <a:t>.</a:t>
            </a:r>
            <a:endParaRPr lang="cs-CZ" sz="1100" dirty="0" smtClean="0"/>
          </a:p>
        </p:txBody>
      </p:sp>
    </p:spTree>
    <p:extLst>
      <p:ext uri="{BB962C8B-B14F-4D97-AF65-F5344CB8AC3E}">
        <p14:creationId xmlns:p14="http://schemas.microsoft.com/office/powerpoint/2010/main" val="4288586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bekanntesten</a:t>
            </a:r>
            <a:r>
              <a:rPr lang="cs-CZ" dirty="0" smtClean="0"/>
              <a:t> </a:t>
            </a:r>
            <a:r>
              <a:rPr lang="cs-CZ" smtClean="0"/>
              <a:t>Deutschen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 err="1" smtClean="0"/>
              <a:t>Wenn</a:t>
            </a:r>
            <a:r>
              <a:rPr lang="cs-CZ" sz="2400" dirty="0" smtClean="0"/>
              <a:t> man </a:t>
            </a:r>
            <a:r>
              <a:rPr lang="cs-CZ" sz="2400" dirty="0" err="1" smtClean="0"/>
              <a:t>diese</a:t>
            </a:r>
            <a:r>
              <a:rPr lang="cs-CZ" sz="2400" dirty="0" smtClean="0"/>
              <a:t> </a:t>
            </a:r>
            <a:r>
              <a:rPr lang="cs-CZ" sz="2400" dirty="0" err="1" smtClean="0"/>
              <a:t>Frage</a:t>
            </a:r>
            <a:r>
              <a:rPr lang="cs-CZ" sz="2400" dirty="0" smtClean="0"/>
              <a:t> </a:t>
            </a:r>
            <a:r>
              <a:rPr lang="cs-CZ" sz="2400" dirty="0" err="1" smtClean="0"/>
              <a:t>beantworten</a:t>
            </a:r>
            <a:r>
              <a:rPr lang="cs-CZ" sz="2400" dirty="0" smtClean="0"/>
              <a:t> soll, </a:t>
            </a:r>
            <a:r>
              <a:rPr lang="cs-CZ" sz="2400" dirty="0" err="1" smtClean="0"/>
              <a:t>ist</a:t>
            </a:r>
            <a:r>
              <a:rPr lang="cs-CZ" sz="2400" dirty="0" smtClean="0"/>
              <a:t> es </a:t>
            </a:r>
            <a:r>
              <a:rPr lang="cs-CZ" sz="2400" dirty="0" err="1" smtClean="0"/>
              <a:t>nicht</a:t>
            </a:r>
            <a:r>
              <a:rPr lang="cs-CZ" sz="2400" dirty="0" smtClean="0"/>
              <a:t> </a:t>
            </a:r>
            <a:r>
              <a:rPr lang="cs-CZ" sz="2400" dirty="0" err="1" smtClean="0"/>
              <a:t>leicht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Man </a:t>
            </a:r>
            <a:r>
              <a:rPr lang="cs-CZ" sz="2400" dirty="0" err="1" smtClean="0"/>
              <a:t>muss</a:t>
            </a:r>
            <a:r>
              <a:rPr lang="cs-CZ" sz="2400" dirty="0" smtClean="0"/>
              <a:t> </a:t>
            </a:r>
            <a:r>
              <a:rPr lang="cs-CZ" sz="2400" dirty="0" err="1" smtClean="0"/>
              <a:t>aber</a:t>
            </a:r>
            <a:r>
              <a:rPr lang="cs-CZ" sz="2400" dirty="0" smtClean="0"/>
              <a:t> </a:t>
            </a:r>
            <a:r>
              <a:rPr lang="cs-CZ" sz="2400" dirty="0" err="1" smtClean="0"/>
              <a:t>sagen</a:t>
            </a:r>
            <a:r>
              <a:rPr lang="cs-CZ" sz="2400" dirty="0" smtClean="0"/>
              <a:t>, </a:t>
            </a:r>
            <a:r>
              <a:rPr lang="cs-CZ" sz="2400" dirty="0" err="1" smtClean="0"/>
              <a:t>dass</a:t>
            </a:r>
            <a:r>
              <a:rPr lang="cs-CZ" sz="2400" dirty="0" smtClean="0"/>
              <a:t> </a:t>
            </a:r>
            <a:r>
              <a:rPr lang="cs-CZ" sz="2400" dirty="0" err="1" smtClean="0"/>
              <a:t>viele</a:t>
            </a:r>
            <a:r>
              <a:rPr lang="cs-CZ" sz="2400" dirty="0" smtClean="0"/>
              <a:t> </a:t>
            </a:r>
            <a:r>
              <a:rPr lang="cs-CZ" sz="2400" dirty="0" err="1" smtClean="0"/>
              <a:t>Deutsche</a:t>
            </a:r>
            <a:r>
              <a:rPr lang="cs-CZ" sz="2400" dirty="0" smtClean="0"/>
              <a:t> in </a:t>
            </a:r>
            <a:r>
              <a:rPr lang="cs-CZ" sz="2400" dirty="0" err="1" smtClean="0"/>
              <a:t>vielen</a:t>
            </a:r>
            <a:r>
              <a:rPr lang="cs-CZ" sz="2400" dirty="0" smtClean="0"/>
              <a:t> </a:t>
            </a:r>
            <a:r>
              <a:rPr lang="cs-CZ" sz="2400" dirty="0" err="1" smtClean="0"/>
              <a:t>Gebieten</a:t>
            </a:r>
            <a:r>
              <a:rPr lang="cs-CZ" sz="2400" dirty="0" smtClean="0"/>
              <a:t> </a:t>
            </a:r>
            <a:r>
              <a:rPr lang="cs-CZ" sz="2400" dirty="0" err="1" smtClean="0"/>
              <a:t>weltbekannt</a:t>
            </a:r>
            <a:r>
              <a:rPr lang="cs-CZ" sz="2400" dirty="0" smtClean="0"/>
              <a:t> </a:t>
            </a:r>
            <a:r>
              <a:rPr lang="cs-CZ" sz="2400" dirty="0" err="1" smtClean="0"/>
              <a:t>sind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Einige</a:t>
            </a:r>
            <a:r>
              <a:rPr lang="cs-CZ" sz="2400" dirty="0" smtClean="0"/>
              <a:t> </a:t>
            </a:r>
            <a:r>
              <a:rPr lang="cs-CZ" sz="2400" dirty="0" err="1" smtClean="0"/>
              <a:t>wurden</a:t>
            </a:r>
            <a:r>
              <a:rPr lang="cs-CZ" sz="2400" dirty="0" smtClean="0"/>
              <a:t> </a:t>
            </a:r>
            <a:r>
              <a:rPr lang="cs-CZ" sz="2400" dirty="0" err="1" smtClean="0"/>
              <a:t>auch</a:t>
            </a:r>
            <a:r>
              <a:rPr lang="cs-CZ" sz="2400" dirty="0" smtClean="0"/>
              <a:t> </a:t>
            </a:r>
            <a:r>
              <a:rPr lang="cs-CZ" sz="2400" dirty="0" err="1" smtClean="0"/>
              <a:t>durchaus</a:t>
            </a:r>
            <a:r>
              <a:rPr lang="cs-CZ" sz="2400" dirty="0" smtClean="0"/>
              <a:t> negativ </a:t>
            </a:r>
            <a:r>
              <a:rPr lang="cs-CZ" sz="2400" dirty="0" err="1" smtClean="0"/>
              <a:t>berühmt</a:t>
            </a:r>
            <a:r>
              <a:rPr lang="cs-CZ" sz="2400" dirty="0" smtClean="0"/>
              <a:t>, </a:t>
            </a:r>
            <a:r>
              <a:rPr lang="cs-CZ" sz="2400" dirty="0" err="1" smtClean="0"/>
              <a:t>wie</a:t>
            </a:r>
            <a:r>
              <a:rPr lang="cs-CZ" sz="2400" dirty="0" smtClean="0"/>
              <a:t> </a:t>
            </a:r>
            <a:r>
              <a:rPr lang="cs-CZ" sz="2400" dirty="0" err="1" smtClean="0"/>
              <a:t>z.B</a:t>
            </a:r>
            <a:r>
              <a:rPr lang="cs-CZ" sz="2400" dirty="0" smtClean="0"/>
              <a:t>. </a:t>
            </a:r>
            <a:r>
              <a:rPr lang="cs-CZ" sz="2400" dirty="0"/>
              <a:t>F</a:t>
            </a:r>
            <a:r>
              <a:rPr lang="cs-CZ" sz="2400" dirty="0" smtClean="0"/>
              <a:t>riedrich Nietzsche (</a:t>
            </a:r>
            <a:r>
              <a:rPr lang="cs-CZ" sz="2400" dirty="0" err="1" smtClean="0"/>
              <a:t>Philosoph</a:t>
            </a:r>
            <a:r>
              <a:rPr lang="cs-CZ" sz="2400" dirty="0" smtClean="0"/>
              <a:t>) </a:t>
            </a:r>
            <a:r>
              <a:rPr lang="cs-CZ" sz="2400" dirty="0" err="1" smtClean="0"/>
              <a:t>und</a:t>
            </a:r>
            <a:r>
              <a:rPr lang="cs-CZ" sz="2400" dirty="0" smtClean="0"/>
              <a:t> Adolf Hitler </a:t>
            </a:r>
            <a:r>
              <a:rPr lang="cs-CZ" sz="2800" dirty="0" smtClean="0"/>
              <a:t>(</a:t>
            </a:r>
            <a:r>
              <a:rPr lang="cs-CZ" sz="2400" dirty="0" err="1" smtClean="0"/>
              <a:t>Diktator</a:t>
            </a:r>
            <a:r>
              <a:rPr lang="cs-CZ" sz="2400" dirty="0" smtClean="0"/>
              <a:t> des </a:t>
            </a:r>
            <a:r>
              <a:rPr lang="cs-CZ" sz="2400" dirty="0" err="1" smtClean="0"/>
              <a:t>Deutschen</a:t>
            </a:r>
            <a:r>
              <a:rPr lang="cs-CZ" sz="2400" dirty="0" smtClean="0"/>
              <a:t> </a:t>
            </a:r>
            <a:r>
              <a:rPr lang="cs-CZ" sz="2400" dirty="0" err="1" smtClean="0"/>
              <a:t>Reiches</a:t>
            </a:r>
            <a:r>
              <a:rPr lang="cs-CZ" sz="2400" dirty="0" smtClean="0"/>
              <a:t> 1933-1945).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23680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historischen</a:t>
            </a:r>
            <a:r>
              <a:rPr lang="cs-CZ" dirty="0" smtClean="0"/>
              <a:t> </a:t>
            </a:r>
            <a:r>
              <a:rPr lang="cs-CZ" dirty="0" err="1" smtClean="0"/>
              <a:t>Persönlichkeiten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Johannes </a:t>
            </a:r>
            <a:r>
              <a:rPr lang="cs-CZ" sz="2400" b="1" dirty="0" err="1" smtClean="0"/>
              <a:t>Gutenberg</a:t>
            </a:r>
            <a:r>
              <a:rPr lang="cs-CZ" sz="2400" b="1" dirty="0" smtClean="0"/>
              <a:t> </a:t>
            </a:r>
            <a:r>
              <a:rPr lang="cs-CZ" sz="2400" dirty="0" smtClean="0"/>
              <a:t>(</a:t>
            </a:r>
            <a:r>
              <a:rPr lang="cs-CZ" sz="2400" dirty="0" err="1" smtClean="0"/>
              <a:t>zw</a:t>
            </a:r>
            <a:r>
              <a:rPr lang="cs-CZ" sz="2400" dirty="0" smtClean="0"/>
              <a:t>. 1397 u. 1400 – 1468) – </a:t>
            </a:r>
            <a:r>
              <a:rPr lang="cs-CZ" sz="2400" dirty="0" err="1" smtClean="0"/>
              <a:t>Erfinder</a:t>
            </a:r>
            <a:r>
              <a:rPr lang="cs-CZ" sz="2400" dirty="0" smtClean="0"/>
              <a:t> des </a:t>
            </a:r>
            <a:r>
              <a:rPr lang="cs-CZ" sz="2400" dirty="0" err="1" smtClean="0"/>
              <a:t>Buchdrucks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1027" name="Picture 3" descr="C:\Users\to\AppData\Local\Microsoft\Windows\Temporary Internet Files\Content.IE5\IZ9I3YUY\MP9004009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204864"/>
            <a:ext cx="2504661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348880"/>
            <a:ext cx="3562350" cy="37079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70749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historischen</a:t>
            </a:r>
            <a:r>
              <a:rPr lang="cs-CZ" dirty="0" smtClean="0"/>
              <a:t> </a:t>
            </a:r>
            <a:r>
              <a:rPr lang="cs-CZ" dirty="0" err="1" smtClean="0"/>
              <a:t>Persönlichkeiten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Martin Luther (1483 – 1546) </a:t>
            </a:r>
            <a:r>
              <a:rPr lang="cs-CZ" sz="2400" dirty="0" smtClean="0"/>
              <a:t>– </a:t>
            </a:r>
            <a:r>
              <a:rPr lang="cs-CZ" sz="2400" dirty="0" err="1" smtClean="0"/>
              <a:t>kirchlicher</a:t>
            </a:r>
            <a:r>
              <a:rPr lang="cs-CZ" sz="2400" dirty="0" smtClean="0"/>
              <a:t> </a:t>
            </a:r>
            <a:r>
              <a:rPr lang="cs-CZ" sz="2400" dirty="0" err="1" smtClean="0"/>
              <a:t>Reformator</a:t>
            </a:r>
            <a:r>
              <a:rPr lang="cs-CZ" sz="2400" dirty="0" smtClean="0"/>
              <a:t>, </a:t>
            </a:r>
            <a:r>
              <a:rPr lang="cs-CZ" sz="2400" dirty="0" err="1" smtClean="0"/>
              <a:t>Professor</a:t>
            </a:r>
            <a:r>
              <a:rPr lang="cs-CZ" sz="2400" dirty="0" smtClean="0"/>
              <a:t> </a:t>
            </a:r>
            <a:r>
              <a:rPr lang="cs-CZ" sz="2400" dirty="0" err="1" smtClean="0"/>
              <a:t>an</a:t>
            </a:r>
            <a:r>
              <a:rPr lang="cs-CZ" sz="2400" dirty="0" smtClean="0"/>
              <a:t> der </a:t>
            </a:r>
            <a:r>
              <a:rPr lang="cs-CZ" sz="2400" dirty="0" err="1" smtClean="0"/>
              <a:t>Universität</a:t>
            </a:r>
            <a:r>
              <a:rPr lang="cs-CZ" sz="2400" dirty="0" smtClean="0"/>
              <a:t> in </a:t>
            </a:r>
            <a:r>
              <a:rPr lang="cs-CZ" sz="2400" dirty="0" err="1" smtClean="0"/>
              <a:t>Wittenberg</a:t>
            </a:r>
            <a:r>
              <a:rPr lang="cs-CZ" sz="2400" dirty="0" smtClean="0"/>
              <a:t>, </a:t>
            </a:r>
            <a:r>
              <a:rPr lang="cs-CZ" sz="2400" dirty="0" err="1" smtClean="0"/>
              <a:t>übersetzte</a:t>
            </a:r>
            <a:r>
              <a:rPr lang="cs-CZ" sz="2400" dirty="0" smtClean="0"/>
              <a:t> </a:t>
            </a: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Neue</a:t>
            </a:r>
            <a:r>
              <a:rPr lang="cs-CZ" sz="2400" dirty="0" smtClean="0"/>
              <a:t> Testament </a:t>
            </a:r>
            <a:r>
              <a:rPr lang="cs-CZ" sz="2400" dirty="0" err="1" smtClean="0"/>
              <a:t>ins</a:t>
            </a:r>
            <a:r>
              <a:rPr lang="cs-CZ" sz="2400" dirty="0" smtClean="0"/>
              <a:t> </a:t>
            </a:r>
            <a:r>
              <a:rPr lang="cs-CZ" sz="2400" dirty="0" err="1" smtClean="0"/>
              <a:t>Deutsche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852936"/>
            <a:ext cx="2593364" cy="33567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18889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historischen</a:t>
            </a:r>
            <a:r>
              <a:rPr lang="cs-CZ" dirty="0" smtClean="0"/>
              <a:t> </a:t>
            </a:r>
            <a:r>
              <a:rPr lang="cs-CZ" dirty="0" err="1" smtClean="0"/>
              <a:t>Persönlichkeiten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Immanuel Kant (1724-1804)-</a:t>
            </a:r>
            <a:r>
              <a:rPr lang="cs-CZ" sz="2400" dirty="0" err="1" smtClean="0"/>
              <a:t>deutscher</a:t>
            </a:r>
            <a:r>
              <a:rPr lang="cs-CZ" sz="2400" dirty="0" smtClean="0"/>
              <a:t> </a:t>
            </a:r>
            <a:r>
              <a:rPr lang="cs-CZ" sz="2400" dirty="0" err="1" smtClean="0"/>
              <a:t>Philosoph</a:t>
            </a:r>
            <a:r>
              <a:rPr lang="cs-CZ" sz="2400" dirty="0" smtClean="0"/>
              <a:t>, </a:t>
            </a:r>
            <a:r>
              <a:rPr lang="cs-CZ" sz="2400" dirty="0" err="1" smtClean="0"/>
              <a:t>Professor</a:t>
            </a:r>
            <a:r>
              <a:rPr lang="cs-CZ" sz="2400" dirty="0" smtClean="0"/>
              <a:t> </a:t>
            </a:r>
            <a:r>
              <a:rPr lang="cs-CZ" sz="2400" dirty="0" err="1" smtClean="0"/>
              <a:t>an</a:t>
            </a:r>
            <a:r>
              <a:rPr lang="cs-CZ" sz="2400" dirty="0" smtClean="0"/>
              <a:t> der </a:t>
            </a:r>
            <a:r>
              <a:rPr lang="cs-CZ" sz="2400" dirty="0" err="1" smtClean="0"/>
              <a:t>Universität</a:t>
            </a:r>
            <a:r>
              <a:rPr lang="cs-CZ" sz="2400" dirty="0" smtClean="0"/>
              <a:t> in </a:t>
            </a:r>
            <a:r>
              <a:rPr lang="cs-CZ" sz="2400" dirty="0" err="1" smtClean="0"/>
              <a:t>Königsberg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3074" name="Picture 2" descr="Soubor:Immanuel Kant (portrait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347585"/>
            <a:ext cx="4067944" cy="371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5827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Der </a:t>
            </a:r>
            <a:r>
              <a:rPr lang="cs-CZ" dirty="0" err="1" smtClean="0"/>
              <a:t>bekannteste</a:t>
            </a:r>
            <a:r>
              <a:rPr lang="cs-CZ" dirty="0" smtClean="0"/>
              <a:t> </a:t>
            </a:r>
            <a:r>
              <a:rPr lang="cs-CZ" dirty="0" err="1" smtClean="0"/>
              <a:t>Maler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50713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Albrecht </a:t>
            </a:r>
            <a:r>
              <a:rPr lang="cs-CZ" sz="2400" b="1" dirty="0" err="1" smtClean="0"/>
              <a:t>Dürer</a:t>
            </a:r>
            <a:r>
              <a:rPr lang="cs-CZ" sz="2400" b="1" dirty="0" smtClean="0"/>
              <a:t> (1471-1528)</a:t>
            </a:r>
            <a:r>
              <a:rPr lang="cs-CZ" sz="2400" dirty="0" smtClean="0"/>
              <a:t>– </a:t>
            </a:r>
            <a:r>
              <a:rPr lang="cs-CZ" sz="2400" dirty="0" err="1" smtClean="0"/>
              <a:t>einer</a:t>
            </a:r>
            <a:r>
              <a:rPr lang="cs-CZ" sz="2400" dirty="0" smtClean="0"/>
              <a:t> der </a:t>
            </a:r>
            <a:r>
              <a:rPr lang="cs-CZ" sz="2400" dirty="0" err="1" smtClean="0"/>
              <a:t>bedeutendsten</a:t>
            </a:r>
            <a:r>
              <a:rPr lang="cs-CZ" sz="2400" dirty="0" smtClean="0"/>
              <a:t> </a:t>
            </a:r>
            <a:r>
              <a:rPr lang="de-DE" sz="2400" dirty="0" smtClean="0"/>
              <a:t>Künstler </a:t>
            </a:r>
            <a:r>
              <a:rPr lang="de-DE" sz="2400" dirty="0"/>
              <a:t>zur Zeit des Humanismus und der </a:t>
            </a:r>
            <a:r>
              <a:rPr lang="de-DE" sz="2400" dirty="0" err="1" smtClean="0"/>
              <a:t>Reformatio</a:t>
            </a:r>
            <a:r>
              <a:rPr lang="cs-CZ" sz="2400" dirty="0" smtClean="0"/>
              <a:t>n.</a:t>
            </a:r>
            <a:endParaRPr lang="de-DE" sz="2400" dirty="0"/>
          </a:p>
          <a:p>
            <a:pPr marL="0" indent="0">
              <a:buNone/>
            </a:pPr>
            <a:endParaRPr lang="de-DE" sz="2400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i="1" dirty="0" err="1" smtClean="0"/>
              <a:t>Selbstporträt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mit</a:t>
            </a:r>
            <a:r>
              <a:rPr lang="cs-CZ" sz="2400" i="1" dirty="0" smtClean="0"/>
              <a:t> </a:t>
            </a:r>
          </a:p>
          <a:p>
            <a:pPr marL="0" indent="0">
              <a:buNone/>
            </a:pPr>
            <a:r>
              <a:rPr lang="cs-CZ" sz="2400" i="1" dirty="0" err="1" smtClean="0"/>
              <a:t>Handschuhen</a:t>
            </a:r>
            <a:endParaRPr lang="cs-CZ" sz="2400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276872"/>
            <a:ext cx="3240360" cy="398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3724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berühmtesten</a:t>
            </a:r>
            <a:r>
              <a:rPr lang="cs-CZ" dirty="0" smtClean="0"/>
              <a:t> </a:t>
            </a:r>
            <a:r>
              <a:rPr lang="cs-CZ" dirty="0" err="1" smtClean="0"/>
              <a:t>Komponisten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Johann Sebastian Bach (</a:t>
            </a:r>
            <a:r>
              <a:rPr lang="de-DE" sz="2400" dirty="0"/>
              <a:t> </a:t>
            </a:r>
            <a:r>
              <a:rPr lang="de-DE" sz="2400" b="1" dirty="0" smtClean="0"/>
              <a:t>1685 </a:t>
            </a:r>
            <a:r>
              <a:rPr lang="cs-CZ" sz="2400" b="1" dirty="0" smtClean="0"/>
              <a:t>-</a:t>
            </a:r>
            <a:r>
              <a:rPr lang="de-DE" sz="2400" b="1" dirty="0" smtClean="0"/>
              <a:t> 1750) </a:t>
            </a:r>
            <a:r>
              <a:rPr lang="de-DE" sz="2400" dirty="0"/>
              <a:t>war ein deutscher Komponist sowie Orgel- und Klaviervirtuose des Barock</a:t>
            </a:r>
            <a:r>
              <a:rPr lang="de-DE" sz="2400" dirty="0" smtClean="0"/>
              <a:t>.</a:t>
            </a:r>
            <a:endParaRPr lang="cs-CZ" sz="2400" dirty="0"/>
          </a:p>
          <a:p>
            <a:pPr marL="0" indent="0">
              <a:buNone/>
            </a:pPr>
            <a:r>
              <a:rPr lang="de-DE" sz="2400" dirty="0" smtClean="0"/>
              <a:t>Er </a:t>
            </a:r>
            <a:r>
              <a:rPr lang="de-DE" sz="2400" dirty="0"/>
              <a:t>gilt heute als einer der </a:t>
            </a:r>
            <a:r>
              <a:rPr lang="de-DE" sz="2400" dirty="0" smtClean="0"/>
              <a:t>bekanntesten </a:t>
            </a:r>
            <a:r>
              <a:rPr lang="de-DE" sz="2400" dirty="0"/>
              <a:t>und bedeutendsten </a:t>
            </a:r>
            <a:r>
              <a:rPr lang="de-DE" sz="2400" dirty="0" smtClean="0"/>
              <a:t>Musiker</a:t>
            </a:r>
            <a:r>
              <a:rPr lang="cs-CZ" sz="2400" dirty="0"/>
              <a:t>.</a:t>
            </a:r>
            <a:endParaRPr lang="cs-CZ" sz="2400" dirty="0" smtClean="0"/>
          </a:p>
          <a:p>
            <a:pPr marL="0" indent="0">
              <a:buNone/>
            </a:pPr>
            <a:r>
              <a:rPr lang="de-DE" sz="2400" dirty="0" smtClean="0"/>
              <a:t> </a:t>
            </a: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                                 </a:t>
            </a: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3029" y="3140968"/>
            <a:ext cx="3264421" cy="27725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5976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berühmtesten</a:t>
            </a:r>
            <a:r>
              <a:rPr lang="cs-CZ" dirty="0" smtClean="0"/>
              <a:t> </a:t>
            </a:r>
            <a:r>
              <a:rPr lang="cs-CZ" dirty="0" err="1" smtClean="0"/>
              <a:t>Komponisten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Ludwig van Beethoven (1770-1827) </a:t>
            </a:r>
            <a:r>
              <a:rPr lang="cs-CZ" sz="2400" dirty="0" smtClean="0"/>
              <a:t>- </a:t>
            </a:r>
            <a:endParaRPr lang="cs-CZ" sz="2400" b="1" dirty="0" smtClean="0"/>
          </a:p>
          <a:p>
            <a:pPr marL="0" indent="0">
              <a:buNone/>
            </a:pPr>
            <a:r>
              <a:rPr lang="de-DE" sz="2400" dirty="0" smtClean="0"/>
              <a:t>de</a:t>
            </a:r>
            <a:r>
              <a:rPr lang="cs-CZ" sz="2400" dirty="0" err="1" smtClean="0"/>
              <a:t>utsche</a:t>
            </a:r>
            <a:r>
              <a:rPr lang="de-DE" sz="2400" dirty="0" smtClean="0"/>
              <a:t>r </a:t>
            </a:r>
            <a:r>
              <a:rPr lang="de-DE" sz="2400" dirty="0"/>
              <a:t>Komponist, </a:t>
            </a:r>
            <a:endParaRPr lang="cs-CZ" sz="2400" dirty="0" smtClean="0"/>
          </a:p>
          <a:p>
            <a:pPr marL="0" indent="0">
              <a:buNone/>
            </a:pPr>
            <a:r>
              <a:rPr lang="de-DE" sz="2400" dirty="0" smtClean="0"/>
              <a:t>der </a:t>
            </a:r>
            <a:r>
              <a:rPr lang="de-DE" sz="2400" dirty="0"/>
              <a:t>die Musik der </a:t>
            </a:r>
            <a:r>
              <a:rPr lang="de-DE" sz="2400" dirty="0" smtClean="0"/>
              <a:t>Wiener</a:t>
            </a:r>
            <a:endParaRPr lang="cs-CZ" sz="2400" dirty="0" smtClean="0"/>
          </a:p>
          <a:p>
            <a:pPr marL="0" indent="0">
              <a:buNone/>
            </a:pPr>
            <a:r>
              <a:rPr lang="de-DE" sz="2400" dirty="0" smtClean="0"/>
              <a:t>Klassik </a:t>
            </a:r>
            <a:r>
              <a:rPr lang="de-DE" sz="2400" dirty="0"/>
              <a:t>zu ihrer </a:t>
            </a:r>
            <a:r>
              <a:rPr lang="de-DE" sz="2400" dirty="0" smtClean="0"/>
              <a:t>höchste</a:t>
            </a:r>
            <a:r>
              <a:rPr lang="cs-CZ" sz="2400" dirty="0" smtClean="0"/>
              <a:t>n</a:t>
            </a:r>
          </a:p>
          <a:p>
            <a:pPr marL="0" indent="0">
              <a:buNone/>
            </a:pPr>
            <a:r>
              <a:rPr lang="de-DE" sz="2400" dirty="0" smtClean="0"/>
              <a:t>Entwicklung </a:t>
            </a:r>
            <a:r>
              <a:rPr lang="cs-CZ" sz="2400" dirty="0" err="1" smtClean="0"/>
              <a:t>brachte</a:t>
            </a:r>
            <a:r>
              <a:rPr lang="cs-CZ" sz="2400" smtClean="0"/>
              <a:t>.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946329"/>
            <a:ext cx="3366160" cy="3849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46195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bedeutendsten</a:t>
            </a:r>
            <a:r>
              <a:rPr lang="cs-CZ" dirty="0" smtClean="0"/>
              <a:t> </a:t>
            </a:r>
            <a:r>
              <a:rPr lang="cs-CZ" dirty="0" err="1" smtClean="0"/>
              <a:t>Schriftsteller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de-DE" sz="2400" b="1" dirty="0" smtClean="0"/>
              <a:t>Brüder </a:t>
            </a:r>
            <a:r>
              <a:rPr lang="de-DE" sz="2400" b="1" dirty="0"/>
              <a:t>Grimm</a:t>
            </a:r>
            <a:r>
              <a:rPr lang="de-DE" sz="2400" dirty="0"/>
              <a:t> oder </a:t>
            </a:r>
            <a:r>
              <a:rPr lang="de-DE" sz="2400" b="1" dirty="0"/>
              <a:t>Gebrüder Grimm</a:t>
            </a:r>
            <a:r>
              <a:rPr lang="de-DE" sz="2400" dirty="0"/>
              <a:t> ist die gemeinsame Bezeichnung für die Brüder </a:t>
            </a:r>
            <a:r>
              <a:rPr lang="de-DE" sz="2400" dirty="0" err="1" smtClean="0"/>
              <a:t>Jaco</a:t>
            </a:r>
            <a:r>
              <a:rPr lang="cs-CZ" sz="2400" dirty="0" smtClean="0"/>
              <a:t>b </a:t>
            </a:r>
            <a:r>
              <a:rPr lang="de-DE" sz="2400" dirty="0" smtClean="0"/>
              <a:t>Grimm(1785 </a:t>
            </a:r>
            <a:r>
              <a:rPr lang="cs-CZ" sz="2400" dirty="0" smtClean="0"/>
              <a:t>-</a:t>
            </a:r>
            <a:r>
              <a:rPr lang="de-DE" sz="2400" dirty="0" smtClean="0"/>
              <a:t>1863 )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de-DE" sz="2400" dirty="0" smtClean="0"/>
              <a:t>Wilhelm Grimm(178</a:t>
            </a:r>
            <a:r>
              <a:rPr lang="cs-CZ" sz="2400" dirty="0" smtClean="0"/>
              <a:t>6</a:t>
            </a:r>
            <a:r>
              <a:rPr lang="cs-CZ" sz="2400" dirty="0"/>
              <a:t>-</a:t>
            </a:r>
            <a:r>
              <a:rPr lang="de-DE" sz="2400" dirty="0" smtClean="0"/>
              <a:t>1859</a:t>
            </a:r>
            <a:r>
              <a:rPr lang="cs-CZ" sz="2400" dirty="0" smtClean="0"/>
              <a:t>),</a:t>
            </a:r>
          </a:p>
          <a:p>
            <a:pPr marL="0" indent="0">
              <a:buNone/>
            </a:pPr>
            <a:r>
              <a:rPr lang="cs-CZ" sz="2400" dirty="0" err="1"/>
              <a:t>d</a:t>
            </a:r>
            <a:r>
              <a:rPr lang="cs-CZ" sz="2400" dirty="0" err="1" smtClean="0"/>
              <a:t>ie</a:t>
            </a:r>
            <a:r>
              <a:rPr lang="cs-CZ" sz="2400" dirty="0" smtClean="0"/>
              <a:t> </a:t>
            </a:r>
            <a:r>
              <a:rPr lang="cs-CZ" sz="2400" dirty="0" err="1" smtClean="0"/>
              <a:t>deutsche</a:t>
            </a:r>
            <a:r>
              <a:rPr lang="cs-CZ" sz="2400" dirty="0" smtClean="0"/>
              <a:t> </a:t>
            </a:r>
            <a:r>
              <a:rPr lang="cs-CZ" sz="2400" dirty="0" err="1" smtClean="0"/>
              <a:t>Märchen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/>
              <a:t>s</a:t>
            </a:r>
            <a:r>
              <a:rPr lang="cs-CZ" sz="2400" dirty="0" err="1" smtClean="0"/>
              <a:t>ammelten</a:t>
            </a:r>
            <a:r>
              <a:rPr lang="cs-CZ" sz="2400" dirty="0" smtClean="0"/>
              <a:t>. </a:t>
            </a:r>
            <a:endParaRPr lang="de-DE" sz="2400" dirty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344356"/>
            <a:ext cx="3027583" cy="352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26609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bedeutendsten</a:t>
            </a:r>
            <a:r>
              <a:rPr lang="cs-CZ" dirty="0" smtClean="0"/>
              <a:t> </a:t>
            </a:r>
            <a:r>
              <a:rPr lang="cs-CZ" dirty="0" err="1" smtClean="0"/>
              <a:t>Schriftsteller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Johann Wolfgang von Goethe (</a:t>
            </a:r>
            <a:r>
              <a:rPr lang="de-DE" sz="2400" b="1" dirty="0" smtClean="0"/>
              <a:t>1749</a:t>
            </a:r>
            <a:r>
              <a:rPr lang="cs-CZ" sz="2400" b="1" dirty="0"/>
              <a:t> </a:t>
            </a:r>
            <a:r>
              <a:rPr lang="cs-CZ" sz="2400" b="1" dirty="0" smtClean="0"/>
              <a:t>–</a:t>
            </a:r>
            <a:r>
              <a:rPr lang="de-DE" sz="2400" b="1" dirty="0" smtClean="0"/>
              <a:t> 1832</a:t>
            </a:r>
            <a:r>
              <a:rPr lang="cs-CZ" sz="2400" b="1" dirty="0" smtClean="0"/>
              <a:t>)</a:t>
            </a:r>
            <a:r>
              <a:rPr lang="de-DE" sz="2400" b="1" dirty="0" smtClean="0"/>
              <a:t> </a:t>
            </a:r>
            <a:r>
              <a:rPr lang="de-DE" sz="2400" dirty="0" smtClean="0"/>
              <a:t> </a:t>
            </a:r>
            <a:r>
              <a:rPr lang="de-DE" sz="2400" dirty="0"/>
              <a:t>war ein </a:t>
            </a:r>
            <a:r>
              <a:rPr lang="de-DE" sz="2400" dirty="0" smtClean="0"/>
              <a:t>deutscher</a:t>
            </a:r>
            <a:r>
              <a:rPr lang="cs-CZ" sz="2400" dirty="0" smtClean="0"/>
              <a:t> </a:t>
            </a:r>
            <a:r>
              <a:rPr lang="de-DE" sz="2400" dirty="0" smtClean="0"/>
              <a:t>Dichter</a:t>
            </a:r>
            <a:r>
              <a:rPr lang="de-DE" sz="2400" dirty="0"/>
              <a:t>. Er forschte und publizierte außerdem </a:t>
            </a:r>
            <a:r>
              <a:rPr lang="de-DE" sz="2400" dirty="0" smtClean="0"/>
              <a:t>auf </a:t>
            </a:r>
            <a:endParaRPr lang="cs-CZ" sz="2400" dirty="0" smtClean="0"/>
          </a:p>
          <a:p>
            <a:pPr marL="0" indent="0">
              <a:buNone/>
            </a:pPr>
            <a:r>
              <a:rPr lang="de-DE" sz="2400" dirty="0" smtClean="0"/>
              <a:t>verschiedenen </a:t>
            </a:r>
            <a:endParaRPr lang="cs-CZ" sz="2400" dirty="0" smtClean="0"/>
          </a:p>
          <a:p>
            <a:pPr marL="0" indent="0">
              <a:buNone/>
            </a:pPr>
            <a:r>
              <a:rPr lang="de-DE" sz="2400" dirty="0" smtClean="0"/>
              <a:t>naturwissenschaftlichen Gebieten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dirty="0" smtClean="0"/>
              <a:t>Sein </a:t>
            </a:r>
            <a:r>
              <a:rPr lang="cs-CZ" sz="2400" dirty="0" err="1" smtClean="0"/>
              <a:t>Hauptwerk</a:t>
            </a:r>
            <a:r>
              <a:rPr lang="cs-CZ" sz="2400" dirty="0" smtClean="0"/>
              <a:t> : Faust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204864"/>
            <a:ext cx="2802288" cy="345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65686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effectLst>
                  <a:outerShdw blurRad="63500" dist="38100" dir="5400000" algn="t" rotWithShape="0">
                    <a:srgbClr val="000000">
                      <a:alpha val="25000"/>
                    </a:srgbClr>
                  </a:outerShdw>
                </a:effectLst>
              </a:rPr>
              <a:t>Die </a:t>
            </a:r>
            <a:r>
              <a:rPr lang="cs-CZ" dirty="0" err="1">
                <a:effectLst>
                  <a:outerShdw blurRad="63500" dist="38100" dir="5400000" algn="t" rotWithShape="0">
                    <a:srgbClr val="000000">
                      <a:alpha val="25000"/>
                    </a:srgbClr>
                  </a:outerShdw>
                </a:effectLst>
              </a:rPr>
              <a:t>bedeutendsten</a:t>
            </a:r>
            <a:r>
              <a:rPr lang="cs-CZ" dirty="0">
                <a:effectLst>
                  <a:outerShdw blurRad="63500" dist="38100" dir="5400000" algn="t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cs-CZ" dirty="0" err="1">
                <a:effectLst>
                  <a:outerShdw blurRad="63500" dist="38100" dir="5400000" algn="t" rotWithShape="0">
                    <a:srgbClr val="000000">
                      <a:alpha val="25000"/>
                    </a:srgbClr>
                  </a:outerShdw>
                </a:effectLst>
              </a:rPr>
              <a:t>Schriftsteller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err="1" smtClean="0"/>
              <a:t>Einige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deutsche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Nobelpreisträger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für</a:t>
            </a:r>
            <a:r>
              <a:rPr lang="cs-CZ" sz="2400" b="1" dirty="0" smtClean="0"/>
              <a:t> Literatur: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Thomas Mann </a:t>
            </a:r>
            <a:r>
              <a:rPr lang="cs-CZ" sz="2400" dirty="0" smtClean="0"/>
              <a:t>(1875-1955) </a:t>
            </a:r>
          </a:p>
          <a:p>
            <a:pPr marL="0" indent="0">
              <a:buNone/>
            </a:pPr>
            <a:r>
              <a:rPr lang="cs-CZ" sz="2400" b="1" dirty="0" smtClean="0"/>
              <a:t>Hermann Hesse </a:t>
            </a:r>
            <a:r>
              <a:rPr lang="cs-CZ" sz="2400" dirty="0" smtClean="0"/>
              <a:t>(1877-1962)</a:t>
            </a:r>
          </a:p>
          <a:p>
            <a:pPr marL="0" indent="0">
              <a:buNone/>
            </a:pPr>
            <a:r>
              <a:rPr lang="cs-CZ" sz="2400" b="1" dirty="0" smtClean="0"/>
              <a:t>Heinrich </a:t>
            </a:r>
            <a:r>
              <a:rPr lang="cs-CZ" sz="2400" b="1" dirty="0" err="1" smtClean="0"/>
              <a:t>Böll</a:t>
            </a:r>
            <a:r>
              <a:rPr lang="cs-CZ" sz="2400" b="1" dirty="0" smtClean="0"/>
              <a:t> </a:t>
            </a:r>
            <a:r>
              <a:rPr lang="cs-CZ" sz="2400" dirty="0" smtClean="0"/>
              <a:t>(1917-1985)</a:t>
            </a:r>
          </a:p>
          <a:p>
            <a:pPr marL="0" indent="0">
              <a:buNone/>
            </a:pPr>
            <a:r>
              <a:rPr lang="cs-CZ" sz="2400" b="1" dirty="0" err="1" smtClean="0"/>
              <a:t>Günter</a:t>
            </a:r>
            <a:r>
              <a:rPr lang="cs-CZ" sz="2400" b="1" dirty="0" smtClean="0"/>
              <a:t> Grass </a:t>
            </a:r>
            <a:r>
              <a:rPr lang="cs-CZ" sz="2400" dirty="0" smtClean="0"/>
              <a:t>(1927 – </a:t>
            </a:r>
            <a:r>
              <a:rPr lang="cs-CZ" sz="2400" dirty="0" err="1" smtClean="0"/>
              <a:t>er</a:t>
            </a:r>
            <a:r>
              <a:rPr lang="cs-CZ" sz="2400" dirty="0" smtClean="0"/>
              <a:t> </a:t>
            </a:r>
            <a:r>
              <a:rPr lang="cs-CZ" sz="2400" dirty="0" err="1" smtClean="0"/>
              <a:t>lebt</a:t>
            </a:r>
            <a:r>
              <a:rPr lang="cs-CZ" sz="2400" dirty="0" smtClean="0"/>
              <a:t> </a:t>
            </a:r>
            <a:r>
              <a:rPr lang="cs-CZ" sz="2400" dirty="0" err="1" smtClean="0"/>
              <a:t>noch</a:t>
            </a:r>
            <a:r>
              <a:rPr lang="cs-CZ" sz="2400" dirty="0" smtClean="0"/>
              <a:t>)</a:t>
            </a:r>
          </a:p>
          <a:p>
            <a:pPr marL="0" indent="0">
              <a:buNone/>
            </a:pPr>
            <a:r>
              <a:rPr lang="cs-CZ" sz="2400" b="1" dirty="0" smtClean="0"/>
              <a:t>Herta Müller </a:t>
            </a:r>
            <a:r>
              <a:rPr lang="cs-CZ" sz="2400" dirty="0" smtClean="0"/>
              <a:t>(1953 –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lebt</a:t>
            </a:r>
            <a:r>
              <a:rPr lang="cs-CZ" sz="2400" dirty="0" smtClean="0"/>
              <a:t> </a:t>
            </a:r>
            <a:r>
              <a:rPr lang="cs-CZ" sz="2400" dirty="0" err="1" smtClean="0"/>
              <a:t>noch</a:t>
            </a:r>
            <a:r>
              <a:rPr lang="cs-CZ" sz="2400" dirty="0" smtClean="0"/>
              <a:t>)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16792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Wissenschaftler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5365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de-DE" sz="2400" b="1" dirty="0" smtClean="0"/>
              <a:t>Wilhelm </a:t>
            </a:r>
            <a:r>
              <a:rPr lang="de-DE" sz="2400" b="1" dirty="0"/>
              <a:t>Conrad Röntgen</a:t>
            </a:r>
            <a:r>
              <a:rPr lang="de-DE" sz="2400" dirty="0"/>
              <a:t> </a:t>
            </a:r>
            <a:r>
              <a:rPr lang="cs-CZ" sz="2400" b="1" dirty="0"/>
              <a:t>(</a:t>
            </a:r>
            <a:r>
              <a:rPr lang="de-DE" sz="2400" b="1" dirty="0" smtClean="0"/>
              <a:t>1845</a:t>
            </a:r>
            <a:r>
              <a:rPr lang="cs-CZ" sz="2400" b="1" dirty="0" smtClean="0"/>
              <a:t> -</a:t>
            </a:r>
            <a:r>
              <a:rPr lang="de-DE" sz="2400" b="1" dirty="0" smtClean="0"/>
              <a:t> 1923) </a:t>
            </a:r>
            <a:r>
              <a:rPr lang="de-DE" sz="2400" dirty="0"/>
              <a:t>war ein deutscher </a:t>
            </a:r>
            <a:r>
              <a:rPr lang="de-DE" sz="2400" dirty="0" smtClean="0"/>
              <a:t>Physiker</a:t>
            </a:r>
            <a:r>
              <a:rPr lang="cs-CZ" sz="2400" dirty="0" smtClean="0"/>
              <a:t>, </a:t>
            </a:r>
            <a:r>
              <a:rPr lang="cs-CZ" sz="2400" dirty="0" err="1" smtClean="0"/>
              <a:t>er</a:t>
            </a:r>
            <a:r>
              <a:rPr lang="cs-CZ" sz="2400" dirty="0" smtClean="0"/>
              <a:t> </a:t>
            </a:r>
            <a:r>
              <a:rPr lang="cs-CZ" sz="2400" dirty="0" err="1" smtClean="0"/>
              <a:t>entdeckte</a:t>
            </a:r>
            <a:r>
              <a:rPr lang="de-DE" sz="2400" dirty="0" smtClean="0"/>
              <a:t> </a:t>
            </a:r>
            <a:r>
              <a:rPr lang="de-DE" sz="2400" dirty="0"/>
              <a:t>nach ihm benannten </a:t>
            </a:r>
            <a:r>
              <a:rPr lang="de-DE" sz="2400" dirty="0" smtClean="0"/>
              <a:t>Röntgenstrahlen</a:t>
            </a:r>
            <a:r>
              <a:rPr lang="cs-CZ" sz="2400" dirty="0" smtClean="0"/>
              <a:t> (</a:t>
            </a:r>
            <a:r>
              <a:rPr lang="cs-CZ" sz="2400" dirty="0" err="1" smtClean="0"/>
              <a:t>damals</a:t>
            </a:r>
            <a:r>
              <a:rPr lang="cs-CZ" sz="2400" dirty="0" smtClean="0"/>
              <a:t> so </a:t>
            </a:r>
            <a:r>
              <a:rPr lang="cs-CZ" sz="2400" dirty="0" err="1" smtClean="0"/>
              <a:t>genannte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X-</a:t>
            </a:r>
            <a:r>
              <a:rPr lang="cs-CZ" sz="2400" dirty="0" err="1" smtClean="0"/>
              <a:t>Strahlen</a:t>
            </a:r>
            <a:r>
              <a:rPr lang="cs-CZ" sz="2400" dirty="0" smtClean="0"/>
              <a:t>)</a:t>
            </a:r>
            <a:r>
              <a:rPr lang="de-DE" sz="2400" dirty="0" smtClean="0"/>
              <a:t>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Er </a:t>
            </a:r>
            <a:r>
              <a:rPr lang="de-DE" sz="2400" dirty="0" smtClean="0"/>
              <a:t>erhielt  </a:t>
            </a:r>
            <a:r>
              <a:rPr lang="de-DE" sz="2400" dirty="0"/>
              <a:t>1901 als erster einen </a:t>
            </a:r>
            <a:endParaRPr lang="cs-CZ" sz="2400" dirty="0" smtClean="0"/>
          </a:p>
          <a:p>
            <a:pPr marL="0" indent="0">
              <a:buNone/>
            </a:pPr>
            <a:r>
              <a:rPr lang="de-DE" sz="2400" dirty="0" smtClean="0"/>
              <a:t>Nobelpreis </a:t>
            </a:r>
            <a:r>
              <a:rPr lang="de-DE" sz="2400" dirty="0"/>
              <a:t>für </a:t>
            </a:r>
            <a:r>
              <a:rPr lang="de-DE" sz="2400" dirty="0" err="1" smtClean="0"/>
              <a:t>Physi</a:t>
            </a:r>
            <a:r>
              <a:rPr lang="cs-CZ" sz="2400" dirty="0" smtClean="0"/>
              <a:t>k.</a:t>
            </a:r>
            <a:r>
              <a:rPr lang="cs-CZ" sz="2400" b="1" dirty="0" smtClean="0"/>
              <a:t> 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822144"/>
            <a:ext cx="2162150" cy="2388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C:\Users\to\AppData\Local\Microsoft\Windows\Temporary Internet Files\Content.IE5\IZ9I3YUY\MC9002296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016225"/>
            <a:ext cx="1822399" cy="1667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8738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Wissenschaftler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Albert Einstein (</a:t>
            </a:r>
            <a:r>
              <a:rPr lang="de-DE" sz="2400" dirty="0" smtClean="0"/>
              <a:t>1879</a:t>
            </a:r>
            <a:r>
              <a:rPr lang="cs-CZ" sz="2400" dirty="0"/>
              <a:t>-</a:t>
            </a:r>
            <a:r>
              <a:rPr lang="de-DE" sz="2400" dirty="0" smtClean="0"/>
              <a:t> 1955) </a:t>
            </a:r>
            <a:r>
              <a:rPr lang="de-DE" sz="2400" dirty="0"/>
              <a:t>war ein </a:t>
            </a:r>
            <a:r>
              <a:rPr lang="de-DE" sz="2400" dirty="0" smtClean="0"/>
              <a:t>theoretische</a:t>
            </a:r>
            <a:r>
              <a:rPr lang="cs-CZ" sz="2400" dirty="0" smtClean="0"/>
              <a:t>r </a:t>
            </a:r>
            <a:r>
              <a:rPr lang="de-DE" sz="2400" dirty="0" smtClean="0"/>
              <a:t>Physiker</a:t>
            </a:r>
            <a:r>
              <a:rPr lang="cs-CZ" sz="2400" dirty="0" smtClean="0"/>
              <a:t>.</a:t>
            </a:r>
            <a:endParaRPr lang="de-DE" sz="2400" dirty="0"/>
          </a:p>
          <a:p>
            <a:pPr marL="0" indent="0">
              <a:buNone/>
            </a:pPr>
            <a:r>
              <a:rPr lang="de-DE" sz="2400" dirty="0"/>
              <a:t>Einsteins </a:t>
            </a:r>
            <a:r>
              <a:rPr lang="de-DE" sz="2400" dirty="0" smtClean="0"/>
              <a:t>Hauptwerk</a:t>
            </a:r>
            <a:r>
              <a:rPr lang="cs-CZ" sz="2400" dirty="0" smtClean="0"/>
              <a:t> -</a:t>
            </a:r>
            <a:r>
              <a:rPr lang="de-DE" sz="2400" dirty="0" smtClean="0"/>
              <a:t> </a:t>
            </a:r>
            <a:r>
              <a:rPr lang="de-DE" sz="2400" dirty="0"/>
              <a:t>die </a:t>
            </a:r>
            <a:r>
              <a:rPr lang="de-DE" sz="2400" dirty="0" smtClean="0"/>
              <a:t>Relativitätstheorie </a:t>
            </a:r>
            <a:r>
              <a:rPr lang="de-DE" sz="2400" dirty="0"/>
              <a:t>machte ihn </a:t>
            </a:r>
            <a:r>
              <a:rPr lang="de-DE" sz="2400" dirty="0" smtClean="0"/>
              <a:t>weltberühmt</a:t>
            </a:r>
            <a:r>
              <a:rPr lang="cs-CZ" sz="2400" dirty="0" smtClean="0"/>
              <a:t>.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Er </a:t>
            </a:r>
            <a:r>
              <a:rPr lang="cs-CZ" sz="2400" dirty="0" err="1" smtClean="0"/>
              <a:t>hat</a:t>
            </a:r>
            <a:r>
              <a:rPr lang="de-DE" sz="2400" dirty="0" smtClean="0"/>
              <a:t> </a:t>
            </a:r>
            <a:r>
              <a:rPr lang="de-DE" sz="2400" dirty="0"/>
              <a:t>1922 </a:t>
            </a:r>
            <a:r>
              <a:rPr lang="de-DE" sz="2400" dirty="0" smtClean="0"/>
              <a:t>de</a:t>
            </a:r>
            <a:r>
              <a:rPr lang="cs-CZ" sz="2400" dirty="0" smtClean="0"/>
              <a:t>n</a:t>
            </a:r>
            <a:r>
              <a:rPr lang="de-DE" sz="2400" dirty="0" smtClean="0"/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Nobelpreis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tx1"/>
                </a:solidFill>
              </a:rPr>
              <a:t>für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Physik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bekommen</a:t>
            </a:r>
            <a:r>
              <a:rPr lang="cs-CZ" sz="2400" dirty="0" smtClean="0">
                <a:solidFill>
                  <a:schemeClr val="tx1"/>
                </a:solidFill>
              </a:rPr>
              <a:t>. </a:t>
            </a:r>
            <a:endParaRPr lang="de-DE" sz="24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861048"/>
            <a:ext cx="2845969" cy="273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C:\Users\to\AppData\Local\Microsoft\Windows\Temporary Internet Files\Content.IE5\1Z68N18G\MP9004009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3515" y="2846365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187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bekannteste</a:t>
            </a:r>
            <a:r>
              <a:rPr lang="cs-CZ" dirty="0" smtClean="0"/>
              <a:t> </a:t>
            </a:r>
            <a:r>
              <a:rPr lang="cs-CZ" dirty="0" err="1" smtClean="0"/>
              <a:t>deutsche</a:t>
            </a:r>
            <a:r>
              <a:rPr lang="cs-CZ" dirty="0" smtClean="0"/>
              <a:t> </a:t>
            </a:r>
            <a:r>
              <a:rPr lang="cs-CZ" dirty="0" err="1" smtClean="0"/>
              <a:t>Schauspielerin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6488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de-DE" sz="2400" b="1" dirty="0" smtClean="0"/>
              <a:t>Marlene </a:t>
            </a:r>
            <a:r>
              <a:rPr lang="de-DE" sz="2400" b="1" dirty="0"/>
              <a:t>Dietrich</a:t>
            </a:r>
            <a:r>
              <a:rPr lang="de-DE" sz="2400" dirty="0"/>
              <a:t> </a:t>
            </a:r>
            <a:r>
              <a:rPr lang="cs-CZ" sz="2400" b="1" dirty="0"/>
              <a:t>(</a:t>
            </a:r>
            <a:r>
              <a:rPr lang="de-DE" sz="2400" b="1" dirty="0" smtClean="0"/>
              <a:t> 1901</a:t>
            </a:r>
            <a:r>
              <a:rPr lang="cs-CZ" sz="2400" b="1" dirty="0" smtClean="0"/>
              <a:t>-</a:t>
            </a:r>
            <a:r>
              <a:rPr lang="de-DE" sz="2400" b="1" dirty="0" smtClean="0"/>
              <a:t>1992</a:t>
            </a:r>
            <a:r>
              <a:rPr lang="cs-CZ" sz="2400" b="1" dirty="0" smtClean="0"/>
              <a:t>)</a:t>
            </a:r>
          </a:p>
          <a:p>
            <a:pPr marL="0" indent="0">
              <a:buNone/>
            </a:pPr>
            <a:r>
              <a:rPr lang="de-DE" dirty="0" smtClean="0"/>
              <a:t>war </a:t>
            </a:r>
            <a:r>
              <a:rPr lang="de-DE" dirty="0"/>
              <a:t>eine gebürtige </a:t>
            </a:r>
            <a:r>
              <a:rPr lang="de-DE" dirty="0" smtClean="0"/>
              <a:t>deutsche</a:t>
            </a:r>
            <a:endParaRPr lang="cs-CZ" dirty="0" smtClean="0"/>
          </a:p>
          <a:p>
            <a:pPr marL="0" indent="0">
              <a:buNone/>
            </a:pPr>
            <a:r>
              <a:rPr lang="de-DE" dirty="0" smtClean="0"/>
              <a:t>Schauspielerin </a:t>
            </a:r>
            <a:r>
              <a:rPr lang="de-DE" dirty="0"/>
              <a:t>und Sängerin, </a:t>
            </a:r>
            <a:endParaRPr lang="cs-CZ" dirty="0" smtClean="0"/>
          </a:p>
          <a:p>
            <a:pPr marL="0" indent="0">
              <a:buNone/>
            </a:pPr>
            <a:r>
              <a:rPr lang="de-DE" dirty="0" smtClean="0"/>
              <a:t>die </a:t>
            </a:r>
            <a:r>
              <a:rPr lang="de-DE" dirty="0"/>
              <a:t>1939 die </a:t>
            </a:r>
            <a:r>
              <a:rPr lang="de-DE" dirty="0" smtClean="0"/>
              <a:t>US-amerikanische</a:t>
            </a:r>
            <a:endParaRPr lang="cs-CZ" dirty="0" smtClean="0"/>
          </a:p>
          <a:p>
            <a:pPr marL="0" indent="0">
              <a:buNone/>
            </a:pPr>
            <a:r>
              <a:rPr lang="de-DE" dirty="0" smtClean="0"/>
              <a:t>Staatsbürgerschaft annahm.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Die </a:t>
            </a:r>
            <a:r>
              <a:rPr lang="cs-CZ" b="1" dirty="0" err="1" smtClean="0"/>
              <a:t>bekanntesten</a:t>
            </a:r>
            <a:r>
              <a:rPr lang="cs-CZ" b="1" dirty="0" smtClean="0"/>
              <a:t> Filme:</a:t>
            </a:r>
          </a:p>
          <a:p>
            <a:pPr marL="0" indent="0">
              <a:buNone/>
            </a:pPr>
            <a:r>
              <a:rPr lang="cs-CZ" dirty="0" smtClean="0"/>
              <a:t>Der </a:t>
            </a:r>
            <a:r>
              <a:rPr lang="cs-CZ" dirty="0" err="1" smtClean="0"/>
              <a:t>blaue</a:t>
            </a:r>
            <a:r>
              <a:rPr lang="cs-CZ" dirty="0" smtClean="0"/>
              <a:t> </a:t>
            </a:r>
            <a:r>
              <a:rPr lang="cs-CZ" dirty="0" err="1" smtClean="0"/>
              <a:t>Engel</a:t>
            </a:r>
            <a:endParaRPr lang="cs-CZ" dirty="0" smtClean="0"/>
          </a:p>
          <a:p>
            <a:pPr marL="0" indent="0">
              <a:buNone/>
            </a:pPr>
            <a:r>
              <a:rPr lang="de-DE" dirty="0"/>
              <a:t>Eine auswärtige </a:t>
            </a:r>
            <a:r>
              <a:rPr lang="de-DE" dirty="0" smtClean="0"/>
              <a:t>Affäre</a:t>
            </a:r>
            <a:endParaRPr lang="cs-CZ" dirty="0" smtClean="0"/>
          </a:p>
          <a:p>
            <a:pPr marL="0" indent="0">
              <a:buNone/>
            </a:pPr>
            <a:r>
              <a:rPr lang="de-DE" dirty="0"/>
              <a:t>Das Urteil von Nürnberg</a:t>
            </a:r>
          </a:p>
          <a:p>
            <a:pPr marL="0" indent="0">
              <a:buNone/>
            </a:pPr>
            <a:endParaRPr lang="de-DE" dirty="0"/>
          </a:p>
          <a:p>
            <a:pPr marL="0" indent="0">
              <a:buNone/>
            </a:pPr>
            <a:r>
              <a:rPr lang="de-DE" dirty="0" smtClean="0"/>
              <a:t> </a:t>
            </a:r>
            <a:endParaRPr lang="de-DE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9140" y="1844824"/>
            <a:ext cx="2842741" cy="396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7702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www.vikipedia.org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Fotografie a obrázky osobností v pořadí za sebou</a:t>
            </a:r>
          </a:p>
          <a:p>
            <a:r>
              <a:rPr lang="cs-CZ" dirty="0" smtClean="0"/>
              <a:t>NEZNÁMÝ</a:t>
            </a:r>
            <a:r>
              <a:rPr lang="cs-CZ" dirty="0"/>
              <a:t>. </a:t>
            </a:r>
            <a:r>
              <a:rPr lang="cs-CZ" i="1" dirty="0"/>
              <a:t>Wikipedia.cz</a:t>
            </a:r>
            <a:r>
              <a:rPr lang="cs-CZ" dirty="0"/>
              <a:t> [online]. [cit. 9.11.2013]. Dostupný na WWW: http://cs.wikipedia.org/wiki/Soubor:Gutenberg.jpg </a:t>
            </a:r>
            <a:endParaRPr lang="cs-CZ" dirty="0" smtClean="0"/>
          </a:p>
          <a:p>
            <a:r>
              <a:rPr lang="cs-CZ" dirty="0"/>
              <a:t>CRANACH, Lucas. </a:t>
            </a:r>
            <a:r>
              <a:rPr lang="cs-CZ" i="1" dirty="0"/>
              <a:t>Wikipedia.cz</a:t>
            </a:r>
            <a:r>
              <a:rPr lang="cs-CZ" dirty="0"/>
              <a:t> [online]. [cit. 9.11.2013]. Dostupný na WWW: http://cs.wikipedia.org/wiki/Soubor:Martin_Luther_by_Lucas_Cranach_der_%C3%84ltere.jpeg </a:t>
            </a:r>
            <a:endParaRPr lang="cs-CZ" dirty="0" smtClean="0"/>
          </a:p>
          <a:p>
            <a:r>
              <a:rPr lang="cs-CZ" dirty="0"/>
              <a:t>NEZNÁMÝ. </a:t>
            </a:r>
            <a:r>
              <a:rPr lang="cs-CZ" i="1" dirty="0"/>
              <a:t>Wikipedia.cz</a:t>
            </a:r>
            <a:r>
              <a:rPr lang="cs-CZ" dirty="0"/>
              <a:t> [online]. [cit. 9.11.2013]. Dostupný na WWW: http://cs.wikipedia.org/wiki/Soubor:Immanuel_Kant_%28portrait%29.jpg </a:t>
            </a:r>
          </a:p>
          <a:p>
            <a:r>
              <a:rPr lang="cs-CZ" dirty="0"/>
              <a:t>DÜRER, Albrecht. </a:t>
            </a:r>
            <a:r>
              <a:rPr lang="cs-CZ" i="1" dirty="0"/>
              <a:t>Wikipedia.cz</a:t>
            </a:r>
            <a:r>
              <a:rPr lang="cs-CZ" dirty="0"/>
              <a:t> [online]. [cit. 9.11.2013]. Dostupný na WWW: http://cs.wikipedia.org/wiki/Soubor:Selbstportr%C3%A4t,_by_Albrecht_D%C3%BCrer,_from_Prado_in_Google_Earth.jpg  </a:t>
            </a:r>
          </a:p>
        </p:txBody>
      </p:sp>
    </p:spTree>
    <p:extLst>
      <p:ext uri="{BB962C8B-B14F-4D97-AF65-F5344CB8AC3E}">
        <p14:creationId xmlns:p14="http://schemas.microsoft.com/office/powerpoint/2010/main" val="2508397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5. HAUSMANN</a:t>
            </a:r>
            <a:r>
              <a:rPr lang="cs-CZ" dirty="0"/>
              <a:t>, Elias. </a:t>
            </a:r>
            <a:r>
              <a:rPr lang="cs-CZ" i="1" dirty="0"/>
              <a:t>Wikipedia.cz</a:t>
            </a:r>
            <a:r>
              <a:rPr lang="cs-CZ" dirty="0"/>
              <a:t> [online]. [cit. 9.11.2013]. Dostupný na WWW: http://commons.wikimedia.org/wiki/File:Bach.jpg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6. STIELER</a:t>
            </a:r>
            <a:r>
              <a:rPr lang="cs-CZ" dirty="0"/>
              <a:t>, Joseph Karl. </a:t>
            </a:r>
            <a:r>
              <a:rPr lang="cs-CZ" i="1" dirty="0"/>
              <a:t>Wikipedia.cz</a:t>
            </a:r>
            <a:r>
              <a:rPr lang="cs-CZ" dirty="0"/>
              <a:t> [online]. [cit. 10.11.2013]. Dostupný na WWW: http://cs.wikipedia.org/wiki/Soubor:Beethoven.jpg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7. JERICHAU</a:t>
            </a:r>
            <a:r>
              <a:rPr lang="cs-CZ" dirty="0"/>
              <a:t>, Elisabeth. </a:t>
            </a:r>
            <a:r>
              <a:rPr lang="cs-CZ" i="1" dirty="0"/>
              <a:t>Wikipedia.cz</a:t>
            </a:r>
            <a:r>
              <a:rPr lang="cs-CZ" dirty="0"/>
              <a:t> [online]. [cit. 10.11.2013]. Dostupný na WWW: http://</a:t>
            </a:r>
            <a:r>
              <a:rPr lang="cs-CZ" dirty="0" smtClean="0"/>
              <a:t>cs.wikipedia.org/wiki/Soubor:Grimm.jpg</a:t>
            </a:r>
          </a:p>
          <a:p>
            <a:pPr marL="0" indent="0">
              <a:buNone/>
            </a:pPr>
            <a:r>
              <a:rPr lang="cs-CZ" dirty="0" smtClean="0"/>
              <a:t>8. STIELER</a:t>
            </a:r>
            <a:r>
              <a:rPr lang="cs-CZ" dirty="0"/>
              <a:t>, Joseph Karl. </a:t>
            </a:r>
            <a:r>
              <a:rPr lang="cs-CZ" i="1" dirty="0"/>
              <a:t>Wikipedia.cz</a:t>
            </a:r>
            <a:r>
              <a:rPr lang="cs-CZ" dirty="0"/>
              <a:t> [online]. [cit. 10.11.2013]. Dostupný na WWW: http://cs.wikipedia.org/wiki/Soubor:Goethe_%28Stieler_1828%29.jpg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1557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9. RÖNTGEN</a:t>
            </a:r>
            <a:r>
              <a:rPr lang="cs-CZ" dirty="0"/>
              <a:t>, Wilhelm. </a:t>
            </a:r>
            <a:r>
              <a:rPr lang="cs-CZ" i="1" dirty="0"/>
              <a:t>Wikipedia.cz</a:t>
            </a:r>
            <a:r>
              <a:rPr lang="cs-CZ" dirty="0"/>
              <a:t> [online]. [cit. 12.11.2013]. Dostupný na WWW: http://cs.wikipedia.org/wiki/Soubor:X-ray_by_Wilhelm_R%C3%B6ntgen_of_Albert_von_K%C3%B6lliker%27s_hand_-_18960123-02.jpg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10.TURNER</a:t>
            </a:r>
            <a:r>
              <a:rPr lang="cs-CZ" dirty="0"/>
              <a:t>, </a:t>
            </a:r>
            <a:r>
              <a:rPr lang="cs-CZ" dirty="0" err="1"/>
              <a:t>Oren</a:t>
            </a:r>
            <a:r>
              <a:rPr lang="cs-CZ" dirty="0"/>
              <a:t>. </a:t>
            </a:r>
            <a:r>
              <a:rPr lang="cs-CZ" i="1" dirty="0"/>
              <a:t>Wikipedia.cz</a:t>
            </a:r>
            <a:r>
              <a:rPr lang="cs-CZ" dirty="0"/>
              <a:t> [online]. [cit. 12.11.2013]. Dostupný na WWW: http://</a:t>
            </a:r>
            <a:r>
              <a:rPr lang="cs-CZ" dirty="0" smtClean="0"/>
              <a:t>cs.wikipedia.org/wiki/Soubor:Albert_Einstein_Head.jpg</a:t>
            </a:r>
          </a:p>
          <a:p>
            <a:pPr marL="0" indent="0">
              <a:buNone/>
            </a:pPr>
            <a:r>
              <a:rPr lang="cs-CZ" dirty="0"/>
              <a:t>11. NEZNÁMÝ. </a:t>
            </a:r>
            <a:r>
              <a:rPr lang="cs-CZ" i="1" dirty="0"/>
              <a:t>Wikipedia.org</a:t>
            </a:r>
            <a:r>
              <a:rPr lang="cs-CZ" dirty="0"/>
              <a:t> [online]. [cit. 12.11.2013]. Dostupný na WWW: http://commons.wikimedia.org/wiki/File:Bundesarchiv_Bild_102-14627,_Marlene_Dietrich.jpg 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1614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313</TotalTime>
  <Words>677</Words>
  <Application>Microsoft Office PowerPoint</Application>
  <PresentationFormat>Předvádění na obrazovce (4:3)</PresentationFormat>
  <Paragraphs>118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projekt_logo_cent</vt:lpstr>
      <vt:lpstr>Deutschland - Persönlichkeiten</vt:lpstr>
      <vt:lpstr>ANOTACE</vt:lpstr>
      <vt:lpstr>Die bekanntesten Deutschen</vt:lpstr>
      <vt:lpstr>Die historischen Persönlichkeiten</vt:lpstr>
      <vt:lpstr>Die historischen Persönlichkeiten</vt:lpstr>
      <vt:lpstr>Die historischen Persönlichkeiten</vt:lpstr>
      <vt:lpstr>Der bekannteste Maler</vt:lpstr>
      <vt:lpstr>Die berühmtesten Komponisten</vt:lpstr>
      <vt:lpstr>Die berühmtesten Komponisten</vt:lpstr>
      <vt:lpstr>Die bedeutendsten Schriftsteller</vt:lpstr>
      <vt:lpstr>Die bedeutendsten Schriftsteller</vt:lpstr>
      <vt:lpstr>Die bedeutendsten Schriftsteller</vt:lpstr>
      <vt:lpstr>Wissenschaftler</vt:lpstr>
      <vt:lpstr>Wissenschaftler</vt:lpstr>
      <vt:lpstr>Die bekannteste deutsche Schauspielerin</vt:lpstr>
      <vt:lpstr>Prezentace aplikace PowerPoint</vt:lpstr>
      <vt:lpstr>Prezentace aplikace PowerPoint</vt:lpstr>
      <vt:lpstr>Prezentace aplikace PowerPoint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to</cp:lastModifiedBy>
  <cp:revision>39</cp:revision>
  <dcterms:created xsi:type="dcterms:W3CDTF">2012-07-02T08:03:24Z</dcterms:created>
  <dcterms:modified xsi:type="dcterms:W3CDTF">2014-02-02T17:11:16Z</dcterms:modified>
</cp:coreProperties>
</file>