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71" r:id="rId4"/>
    <p:sldId id="257" r:id="rId5"/>
    <p:sldId id="273" r:id="rId6"/>
    <p:sldId id="268" r:id="rId7"/>
    <p:sldId id="258" r:id="rId8"/>
    <p:sldId id="274" r:id="rId9"/>
    <p:sldId id="259" r:id="rId10"/>
    <p:sldId id="266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7BB78-D0DB-463E-8BD7-0A8853FC8D8B}" type="datetimeFigureOut">
              <a:rPr lang="cs-CZ" smtClean="0"/>
              <a:t>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43B16-D3CE-4537-A911-ABB37A373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867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7BB78-D0DB-463E-8BD7-0A8853FC8D8B}" type="datetimeFigureOut">
              <a:rPr lang="cs-CZ" smtClean="0"/>
              <a:t>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43B16-D3CE-4537-A911-ABB37A373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267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7BB78-D0DB-463E-8BD7-0A8853FC8D8B}" type="datetimeFigureOut">
              <a:rPr lang="cs-CZ" smtClean="0"/>
              <a:t>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43B16-D3CE-4537-A911-ABB37A373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0859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7BB78-D0DB-463E-8BD7-0A8853FC8D8B}" type="datetimeFigureOut">
              <a:rPr lang="cs-CZ" smtClean="0"/>
              <a:t>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43B16-D3CE-4537-A911-ABB37A373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24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7BB78-D0DB-463E-8BD7-0A8853FC8D8B}" type="datetimeFigureOut">
              <a:rPr lang="cs-CZ" smtClean="0"/>
              <a:t>1. 2. 2014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43B16-D3CE-4537-A911-ABB37A373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715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7BB78-D0DB-463E-8BD7-0A8853FC8D8B}" type="datetimeFigureOut">
              <a:rPr lang="cs-CZ" smtClean="0"/>
              <a:t>1. 2. 2014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43B16-D3CE-4537-A911-ABB37A373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5121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7BB78-D0DB-463E-8BD7-0A8853FC8D8B}" type="datetimeFigureOut">
              <a:rPr lang="cs-CZ" smtClean="0"/>
              <a:t>1. 2. 2014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43B16-D3CE-4537-A911-ABB37A373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137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7BB78-D0DB-463E-8BD7-0A8853FC8D8B}" type="datetimeFigureOut">
              <a:rPr lang="cs-CZ" smtClean="0"/>
              <a:t>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43B16-D3CE-4537-A911-ABB37A373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370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7BB78-D0DB-463E-8BD7-0A8853FC8D8B}" type="datetimeFigureOut">
              <a:rPr lang="cs-CZ" smtClean="0"/>
              <a:t>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43B16-D3CE-4537-A911-ABB37A373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44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7BB78-D0DB-463E-8BD7-0A8853FC8D8B}" type="datetimeFigureOut">
              <a:rPr lang="cs-CZ" smtClean="0"/>
              <a:t>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43B16-D3CE-4537-A911-ABB37A373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992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7BB78-D0DB-463E-8BD7-0A8853FC8D8B}" type="datetimeFigureOut">
              <a:rPr lang="cs-CZ" smtClean="0"/>
              <a:t>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43B16-D3CE-4537-A911-ABB37A373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07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27BB78-D0DB-463E-8BD7-0A8853FC8D8B}" type="datetimeFigureOut">
              <a:rPr lang="cs-CZ" smtClean="0"/>
              <a:t>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343B16-D3CE-4537-A911-ABB37A373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789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4.wmf"/><Relationship Id="rId4" Type="http://schemas.openxmlformats.org/officeDocument/2006/relationships/oleObject" Target="../embeddings/oleObject1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zechfolks.com/plus/2012/05/10/miroslav-sigl-bude-jiz-milion-internetovych-domen-%E2%80%9Ecz%E2%80%9C/" TargetMode="External"/><Relationship Id="rId7" Type="http://schemas.openxmlformats.org/officeDocument/2006/relationships/hyperlink" Target="http://www.theguardian.com/media-network/media-network-blog/2013/feb/12/icanns-gtlds-internet-domain-name" TargetMode="External"/><Relationship Id="rId2" Type="http://schemas.openxmlformats.org/officeDocument/2006/relationships/hyperlink" Target="http://www.thegatewaypundit.com/2013/06/sir-tim-berners-lee-inventor-of-internet-finds-obamas-surveillance-programs-deeply-concerning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blog.slideshare.net/wp-content/uploads/2013/05/internet-100016261-large.jpg" TargetMode="External"/><Relationship Id="rId5" Type="http://schemas.openxmlformats.org/officeDocument/2006/relationships/hyperlink" Target="http://programming4.us/website/12054.aspx" TargetMode="External"/><Relationship Id="rId4" Type="http://schemas.openxmlformats.org/officeDocument/2006/relationships/hyperlink" Target="http://www.nato.int/docu/review/2011/Social_Medias/21st-century-statecraft/files/152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0527713"/>
              </p:ext>
            </p:extLst>
          </p:nvPr>
        </p:nvGraphicFramePr>
        <p:xfrm>
          <a:off x="611560" y="1556792"/>
          <a:ext cx="7848872" cy="4752523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5785704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VY_32_INOVACE_226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Internet,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služby internetu, www.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Leden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8. a 9. 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Informační a komunikační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14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Prezentace jako učební materiál je určena žákům 8.a 9. ročníku ZŠ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 Poskytuje informace o internetu, jako globální počítačové síti a  jeho službách.  Seznámí žáky s pojmem, vznikem a funkci www., tedy webových stránek.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0243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55750" y="1972416"/>
            <a:ext cx="3256011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cs-CZ" sz="2800" b="1" dirty="0" smtClean="0"/>
              <a:t>Co je to internet?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5750" y="2865989"/>
            <a:ext cx="5191408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cs-CZ" sz="2800" b="1" dirty="0" smtClean="0"/>
              <a:t>Jaké služby nám poskytuje?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5750" y="3759562"/>
            <a:ext cx="5327364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cs-CZ" sz="2800" b="1" dirty="0" smtClean="0"/>
              <a:t>Co je to web, co je to www. ?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5750" y="4653136"/>
            <a:ext cx="412140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cs-CZ" sz="2800" b="1" dirty="0" smtClean="0"/>
              <a:t>Kdo vynalezl www?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36924" y="692696"/>
            <a:ext cx="5759412" cy="58477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Co se dovíme v této prezentaci?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655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983167" y="323364"/>
            <a:ext cx="3977948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Co pro vás znamená internet?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2893" y="1252449"/>
            <a:ext cx="1981633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/>
              <a:t>Nástroj pro zábavu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6948264" y="1242940"/>
            <a:ext cx="1725665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/>
              <a:t>Pracovní nástroj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1252449"/>
            <a:ext cx="3425939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Nástroj pro získávání informací</a:t>
            </a:r>
            <a:endParaRPr lang="cs-CZ" b="1" dirty="0"/>
          </a:p>
        </p:txBody>
      </p:sp>
      <p:pic>
        <p:nvPicPr>
          <p:cNvPr id="6146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44824"/>
            <a:ext cx="1794380" cy="1831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romanar\AppData\Local\Microsoft\Windows\INetCache\IE\FS2F4F2K\MC9004406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1591" y="1916832"/>
            <a:ext cx="1832848" cy="183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romanar\AppData\Local\Microsoft\Windows\INetCache\IE\03TC526S\MC9000890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2"/>
            <a:ext cx="1728192" cy="183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049341" y="4005064"/>
            <a:ext cx="49396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Co vás napadne, když se řekne INTERNET ???</a:t>
            </a:r>
            <a:endParaRPr lang="cs-CZ" sz="2000" b="1" dirty="0"/>
          </a:p>
        </p:txBody>
      </p:sp>
      <p:sp>
        <p:nvSpPr>
          <p:cNvPr id="2" name="Ovál 1"/>
          <p:cNvSpPr/>
          <p:nvPr/>
        </p:nvSpPr>
        <p:spPr>
          <a:xfrm>
            <a:off x="3635896" y="5083483"/>
            <a:ext cx="1820770" cy="1224136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89077" y="5493806"/>
            <a:ext cx="11320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INTERNET</a:t>
            </a:r>
            <a:endParaRPr lang="cs-CZ" b="1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5378700" y="5063092"/>
            <a:ext cx="1125920" cy="37681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589326" y="5083483"/>
            <a:ext cx="1146191" cy="35642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2" idx="2"/>
          </p:cNvCxnSpPr>
          <p:nvPr/>
        </p:nvCxnSpPr>
        <p:spPr>
          <a:xfrm flipV="1">
            <a:off x="2589326" y="5695551"/>
            <a:ext cx="1046570" cy="20857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endCxn id="2" idx="3"/>
          </p:cNvCxnSpPr>
          <p:nvPr/>
        </p:nvCxnSpPr>
        <p:spPr>
          <a:xfrm flipV="1">
            <a:off x="2853530" y="6128348"/>
            <a:ext cx="1049012" cy="39699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endCxn id="2" idx="1"/>
          </p:cNvCxnSpPr>
          <p:nvPr/>
        </p:nvCxnSpPr>
        <p:spPr>
          <a:xfrm>
            <a:off x="2983167" y="4581128"/>
            <a:ext cx="919375" cy="68162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5179138" y="4581128"/>
            <a:ext cx="737586" cy="69957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5378700" y="6021288"/>
            <a:ext cx="1125920" cy="41245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 flipV="1">
            <a:off x="5441743" y="5665950"/>
            <a:ext cx="1290497" cy="1252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4481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/>
      <p:bldP spid="2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323529" y="1513836"/>
            <a:ext cx="468910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Internet je globální informační systém.  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323529" y="4298521"/>
            <a:ext cx="5754011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>
                <a:effectLst/>
              </a:rPr>
              <a:t>Je to vlastně počítačová </a:t>
            </a:r>
            <a:r>
              <a:rPr lang="cs-CZ" sz="2000" b="1" dirty="0" err="1" smtClean="0">
                <a:effectLst/>
              </a:rPr>
              <a:t>mezisíť</a:t>
            </a:r>
            <a:r>
              <a:rPr lang="cs-CZ" sz="2000" b="1" dirty="0" smtClean="0">
                <a:effectLst/>
              </a:rPr>
              <a:t>, nebo taky síť sítí.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323529" y="5229200"/>
            <a:ext cx="7992888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Internet se také velmi často nazývá zkráceně jako „</a:t>
            </a:r>
            <a:r>
              <a:rPr lang="cs-CZ" sz="2000" b="1" dirty="0" err="1" smtClean="0"/>
              <a:t>net</a:t>
            </a:r>
            <a:r>
              <a:rPr lang="cs-CZ" sz="2000" b="1" dirty="0" smtClean="0"/>
              <a:t>“ (aneb „byl jsem na </a:t>
            </a:r>
            <a:r>
              <a:rPr lang="cs-CZ" sz="2000" b="1" dirty="0" err="1" smtClean="0"/>
              <a:t>netu</a:t>
            </a:r>
            <a:r>
              <a:rPr lang="cs-CZ" sz="2000" b="1" dirty="0" smtClean="0"/>
              <a:t>“, nefungovalo mi připojení k </a:t>
            </a:r>
            <a:r>
              <a:rPr lang="cs-CZ" sz="2000" b="1" dirty="0" err="1" smtClean="0"/>
              <a:t>netu</a:t>
            </a:r>
            <a:r>
              <a:rPr lang="cs-CZ" sz="2000" b="1" dirty="0" smtClean="0"/>
              <a:t>“), nebo také jako „síť sítí“. </a:t>
            </a:r>
            <a:endParaRPr lang="cs-CZ" sz="2000" b="1" dirty="0"/>
          </a:p>
        </p:txBody>
      </p:sp>
      <p:sp>
        <p:nvSpPr>
          <p:cNvPr id="20" name="Obdélník 19"/>
          <p:cNvSpPr/>
          <p:nvPr/>
        </p:nvSpPr>
        <p:spPr>
          <a:xfrm>
            <a:off x="323529" y="2444514"/>
            <a:ext cx="8700619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Základem Internetu je globální počítačová síť, která propojuje obrovské množství počítačů a umožňuje přenášet informace z jednoho počítače do druhého.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919837" y="320675"/>
            <a:ext cx="1496488" cy="523220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Internet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" name="AutoShape 2" descr="http://www.google.cz/url?sa=i&amp;source=images&amp;cd=&amp;docid=D95eUmYoMSkHjM&amp;tbnid=tKUzgLFFe61MzM:&amp;ved=0CAUQjBw4DA&amp;url=http%3A%2F%2Fblog.slideshare.net%2Fwp-content%2Fuploads%2F2013%2F05%2Finternet-100016261-large.jpg&amp;ei=wyDtUurJC82w7AblpoDADQ&amp;psig=AFQjCNHWCOn-V5gs4Y-hC8rU9LBrpAhKeg&amp;ust=1391358531271713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4" descr="http://www.google.cz/url?sa=i&amp;source=images&amp;cd=&amp;docid=D95eUmYoMSkHjM&amp;tbnid=tKUzgLFFe61MzM:&amp;ved=0CAUQjBw4DA&amp;url=http%3A%2F%2Fblog.slideshare.net%2Fwp-content%2Fuploads%2F2013%2F05%2Finternet-100016261-large.jpg&amp;ei=wyDtUurJC82w7AblpoDADQ&amp;psig=AFQjCNHWCOn-V5gs4Y-hC8rU9LBrpAhKeg&amp;ust=1391358531271713"/>
          <p:cNvSpPr>
            <a:spLocks noChangeAspect="1" noChangeArrowheads="1"/>
          </p:cNvSpPr>
          <p:nvPr/>
        </p:nvSpPr>
        <p:spPr bwMode="auto">
          <a:xfrm>
            <a:off x="215900" y="15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6949" y="188640"/>
            <a:ext cx="3607199" cy="2151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6215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42516" y="476672"/>
            <a:ext cx="3007483" cy="523220"/>
          </a:xfrm>
          <a:prstGeom prst="rect">
            <a:avLst/>
          </a:prstGeom>
          <a:solidFill>
            <a:srgbClr val="FFFF66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Internet je tvořený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06371" y="4788074"/>
            <a:ext cx="321358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(síťové prvky  -  </a:t>
            </a:r>
            <a:r>
              <a:rPr lang="cs-CZ" sz="2000" dirty="0" err="1" smtClean="0"/>
              <a:t>routery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5209461" y="1211267"/>
            <a:ext cx="375502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malé osobní počítače (PC, Notebooky, </a:t>
            </a:r>
            <a:r>
              <a:rPr lang="cs-CZ" sz="2000" dirty="0" err="1" smtClean="0"/>
              <a:t>Netbooky</a:t>
            </a:r>
            <a:r>
              <a:rPr lang="cs-CZ" sz="2000" dirty="0" smtClean="0"/>
              <a:t>, tablety nebo chytré telefony) 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5161183" y="2411596"/>
            <a:ext cx="276716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velké počítače (servery). 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251520" y="1857598"/>
            <a:ext cx="4305602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2200" b="1" dirty="0" smtClean="0">
                <a:solidFill>
                  <a:srgbClr val="FF0000"/>
                </a:solidFill>
              </a:rPr>
              <a:t>obrovským množstvím počítačů. 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1178" y="3934217"/>
            <a:ext cx="3948773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2200" b="1" dirty="0" smtClean="0">
                <a:solidFill>
                  <a:srgbClr val="FF0000"/>
                </a:solidFill>
              </a:rPr>
              <a:t>velkým množstvím „krabiček“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1431" y="4404349"/>
            <a:ext cx="410234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mají na starosti vlastní komunikaci.</a:t>
            </a:r>
            <a:endParaRPr lang="cs-CZ" sz="2000" dirty="0"/>
          </a:p>
        </p:txBody>
      </p:sp>
      <p:cxnSp>
        <p:nvCxnSpPr>
          <p:cNvPr id="9" name="Přímá spojnice se šipkou 8"/>
          <p:cNvCxnSpPr>
            <a:stCxn id="6" idx="3"/>
            <a:endCxn id="4" idx="1"/>
          </p:cNvCxnSpPr>
          <p:nvPr/>
        </p:nvCxnSpPr>
        <p:spPr>
          <a:xfrm flipV="1">
            <a:off x="4557122" y="1719099"/>
            <a:ext cx="652339" cy="35394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6" idx="3"/>
            <a:endCxn id="5" idx="1"/>
          </p:cNvCxnSpPr>
          <p:nvPr/>
        </p:nvCxnSpPr>
        <p:spPr>
          <a:xfrm>
            <a:off x="4557122" y="2073042"/>
            <a:ext cx="604061" cy="538609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152" y="3068960"/>
            <a:ext cx="3771506" cy="348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1395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33305" y="332656"/>
            <a:ext cx="5758179" cy="461665"/>
          </a:xfrm>
          <a:prstGeom prst="rect">
            <a:avLst/>
          </a:prstGeom>
          <a:solidFill>
            <a:srgbClr val="FFFF66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Nejdůležitější služby pro uživatele internetu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15214" y="1475492"/>
            <a:ext cx="864927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úplně nahradil klasické poštovní služby pro posílání dopisů nebo jiných písemných zásilek.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0952" y="3297758"/>
            <a:ext cx="200529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err="1" smtClean="0"/>
              <a:t>Skype</a:t>
            </a:r>
            <a:r>
              <a:rPr lang="cs-CZ" dirty="0" smtClean="0"/>
              <a:t>,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ICQ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err="1" smtClean="0"/>
              <a:t>Facebook</a:t>
            </a:r>
            <a:r>
              <a:rPr lang="cs-CZ" dirty="0" smtClean="0"/>
              <a:t> chat.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….a další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50952" y="4698179"/>
            <a:ext cx="46763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Nejvíce využívanou službou na Internetu je také: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15214" y="2123564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nejpoužívanější služba na Internetu.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15214" y="971436"/>
            <a:ext cx="300422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b="1" dirty="0" smtClean="0"/>
              <a:t>Elektronická pošta (email) 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323528" y="5373216"/>
            <a:ext cx="4608512" cy="80021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b="1" dirty="0" smtClean="0"/>
              <a:t>WWW (</a:t>
            </a:r>
            <a:r>
              <a:rPr lang="cs-CZ" sz="2800" b="1" dirty="0" err="1" smtClean="0"/>
              <a:t>World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Wide</a:t>
            </a:r>
            <a:r>
              <a:rPr lang="cs-CZ" sz="2800" b="1" dirty="0" smtClean="0"/>
              <a:t> Web)</a:t>
            </a:r>
          </a:p>
          <a:p>
            <a:r>
              <a:rPr lang="cs-CZ" dirty="0" smtClean="0"/>
              <a:t>neboli „web“ či „webové stránky“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22288" y="2793702"/>
            <a:ext cx="2033955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b="1" dirty="0" smtClean="0"/>
              <a:t>„Živé rozhovory“ </a:t>
            </a:r>
            <a:endParaRPr lang="cs-CZ" sz="2000" b="1" dirty="0"/>
          </a:p>
        </p:txBody>
      </p:sp>
      <p:pic>
        <p:nvPicPr>
          <p:cNvPr id="4099" name="Picture 3" descr="C:\Users\romanar\AppData\Local\Microsoft\Windows\INetCache\IE\OR1VP3K0\MC9003568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987295"/>
            <a:ext cx="2270056" cy="1206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romanar\AppData\Local\Microsoft\Windows\INetCache\IE\03TC526S\MC9004393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261" y="2697887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World Wide Web browser 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513" y="4457152"/>
            <a:ext cx="3046735" cy="18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3984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 animBg="1"/>
      <p:bldP spid="9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81042" y="4225819"/>
            <a:ext cx="8883446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p</a:t>
            </a:r>
            <a:r>
              <a:rPr lang="cs-CZ" sz="2000" dirty="0" smtClean="0"/>
              <a:t>okud někdo běžně mluví o „internetu“ (</a:t>
            </a:r>
            <a:r>
              <a:rPr lang="cs-CZ" sz="2000" i="1" dirty="0" smtClean="0"/>
              <a:t>najdu si to na internetu nebo koupil jsem si to na internetu) </a:t>
            </a:r>
            <a:r>
              <a:rPr lang="cs-CZ" sz="2000" dirty="0" smtClean="0"/>
              <a:t>má zpravidla na mysli právě web. 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1042" y="5112460"/>
            <a:ext cx="881143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s</a:t>
            </a:r>
            <a:r>
              <a:rPr lang="cs-CZ" sz="2000" dirty="0" smtClean="0"/>
              <a:t>lovo internet se tak stalo synonymem právě pro službu WWW.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67188" y="260648"/>
            <a:ext cx="7992888" cy="800219"/>
          </a:xfrm>
          <a:prstGeom prst="rect">
            <a:avLst/>
          </a:prstGeom>
          <a:solidFill>
            <a:srgbClr val="FFFF99"/>
          </a:solidFill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/>
              </a:rPr>
              <a:t>WWW - zkratka pro </a:t>
            </a:r>
            <a:r>
              <a:rPr lang="cs-CZ" sz="2800" b="1" dirty="0" err="1" smtClean="0">
                <a:solidFill>
                  <a:srgbClr val="FF0000"/>
                </a:solidFill>
                <a:effectLst/>
              </a:rPr>
              <a:t>World</a:t>
            </a:r>
            <a:r>
              <a:rPr lang="cs-CZ" sz="2800" b="1" dirty="0" smtClean="0">
                <a:solidFill>
                  <a:srgbClr val="FF0000"/>
                </a:solidFill>
                <a:effectLst/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effectLst/>
              </a:rPr>
              <a:t>Wide</a:t>
            </a:r>
            <a:r>
              <a:rPr lang="cs-CZ" sz="2800" b="1" dirty="0" smtClean="0">
                <a:solidFill>
                  <a:srgbClr val="FF0000"/>
                </a:solidFill>
                <a:effectLst/>
              </a:rPr>
              <a:t> Web </a:t>
            </a:r>
          </a:p>
          <a:p>
            <a:pPr algn="ctr"/>
            <a:r>
              <a:rPr lang="cs-CZ" i="1" dirty="0" smtClean="0">
                <a:effectLst/>
              </a:rPr>
              <a:t> (po celém světě pavučina – celosvětová síť - světová komunikační síť)</a:t>
            </a:r>
            <a:endParaRPr lang="cs-CZ" i="1" dirty="0"/>
          </a:p>
        </p:txBody>
      </p:sp>
      <p:sp>
        <p:nvSpPr>
          <p:cNvPr id="13" name="Obdélník 12"/>
          <p:cNvSpPr/>
          <p:nvPr/>
        </p:nvSpPr>
        <p:spPr>
          <a:xfrm>
            <a:off x="81042" y="1529207"/>
            <a:ext cx="4733978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j</a:t>
            </a:r>
            <a:r>
              <a:rPr lang="cs-CZ" sz="2000" dirty="0" smtClean="0">
                <a:effectLst/>
              </a:rPr>
              <a:t>edná se o síť vzájemně propojených hypertextových dokumentů přístupných na Internetu. 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71526" y="2723624"/>
            <a:ext cx="4743494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p</a:t>
            </a:r>
            <a:r>
              <a:rPr lang="cs-CZ" sz="2000" dirty="0" smtClean="0">
                <a:effectLst/>
              </a:rPr>
              <a:t>řes internetový prohlížeč mohou uživatelé vidět webové stránky obsahující textový obsah, obrázky videa a další multimediální obsah.</a:t>
            </a:r>
            <a:endParaRPr lang="cs-CZ" sz="2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293" y="1380490"/>
            <a:ext cx="3926195" cy="27679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728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951111"/>
            <a:ext cx="5496698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b="1" dirty="0" smtClean="0"/>
              <a:t>Web a internet nejsou jedno a to samé !!!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395536" y="6165304"/>
            <a:ext cx="82074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dirty="0" smtClean="0"/>
              <a:t>www služby je jen jednou z mnoho částí „velkého“ Internetu.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930718" y="1807075"/>
            <a:ext cx="3960262" cy="10156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b="1" u="sng" dirty="0" smtClean="0"/>
              <a:t>Web</a:t>
            </a:r>
            <a:r>
              <a:rPr lang="cs-CZ" sz="2000" b="1" dirty="0" smtClean="0"/>
              <a:t> je pouze jedna z mnoha služeb, které jsou dostupné prostřednictvím internetu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13506" y="195898"/>
            <a:ext cx="2493183" cy="523220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Ale POZOR!!!!!!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65357"/>
            <a:ext cx="3412121" cy="2746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16961" y="1844824"/>
            <a:ext cx="3927972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b="1" u="sng" dirty="0"/>
              <a:t>I</a:t>
            </a:r>
            <a:r>
              <a:rPr lang="cs-CZ" sz="2000" b="1" u="sng" dirty="0" smtClean="0"/>
              <a:t>nternet</a:t>
            </a:r>
            <a:r>
              <a:rPr lang="cs-CZ" sz="2000" b="1" dirty="0" smtClean="0"/>
              <a:t> je celosvětový systém navzájem propojených počítačových sítí</a:t>
            </a:r>
            <a:endParaRPr lang="cs-CZ" sz="2000" b="1" dirty="0"/>
          </a:p>
        </p:txBody>
      </p:sp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53" y="3356992"/>
            <a:ext cx="4104039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4540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1380" y="440958"/>
            <a:ext cx="3280500" cy="101566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b="1" u="sng" dirty="0" smtClean="0"/>
              <a:t>Internet</a:t>
            </a:r>
            <a:r>
              <a:rPr lang="cs-CZ" sz="2000" b="1" dirty="0" smtClean="0"/>
              <a:t> - obsah, který je dostupný prostřednictvím této sítě. 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24049" y="146616"/>
            <a:ext cx="1396023" cy="523220"/>
          </a:xfrm>
          <a:prstGeom prst="rect">
            <a:avLst/>
          </a:prstGeom>
          <a:solidFill>
            <a:srgbClr val="FFFF66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Internet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23080" y="260648"/>
            <a:ext cx="2313415" cy="163121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b="1" u="sng" dirty="0"/>
              <a:t>I</a:t>
            </a:r>
            <a:r>
              <a:rPr lang="cs-CZ" sz="2000" b="1" u="sng" dirty="0" smtClean="0"/>
              <a:t>nternet</a:t>
            </a:r>
            <a:r>
              <a:rPr lang="cs-CZ" sz="2000" b="1" dirty="0" smtClean="0"/>
              <a:t> – celosvětový systém navzájem propojených počítačových sítí</a:t>
            </a:r>
            <a:endParaRPr lang="cs-CZ" sz="2000" b="1" dirty="0"/>
          </a:p>
        </p:txBody>
      </p:sp>
      <p:sp>
        <p:nvSpPr>
          <p:cNvPr id="8" name="Ovál 7"/>
          <p:cNvSpPr/>
          <p:nvPr/>
        </p:nvSpPr>
        <p:spPr>
          <a:xfrm>
            <a:off x="1835696" y="1758962"/>
            <a:ext cx="6768752" cy="498240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822961" y="3284984"/>
            <a:ext cx="2674468" cy="2755135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496" y="4987042"/>
            <a:ext cx="227958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Většina obsahu na internetu je dostupná prostřednictvím: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www služeb (webové stránky)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nebo emailu</a:t>
            </a:r>
            <a:endParaRPr lang="cs-CZ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220072" y="1268760"/>
            <a:ext cx="1503008" cy="750336"/>
          </a:xfrm>
          <a:prstGeom prst="straightConnector1">
            <a:avLst/>
          </a:prstGeom>
          <a:ln w="38100">
            <a:solidFill>
              <a:schemeClr val="tx1"/>
            </a:solidFill>
            <a:headEnd w="med" len="lg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5922045" y="2950891"/>
            <a:ext cx="2314428" cy="218848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1547664" y="1456621"/>
            <a:ext cx="4819239" cy="1972379"/>
          </a:xfrm>
          <a:prstGeom prst="straightConnector1">
            <a:avLst/>
          </a:prstGeom>
          <a:ln w="38100">
            <a:solidFill>
              <a:schemeClr val="tx1"/>
            </a:solidFill>
            <a:headEnd w="med" len="lg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547664" y="1456621"/>
            <a:ext cx="1910325" cy="2577520"/>
          </a:xfrm>
          <a:prstGeom prst="straightConnector1">
            <a:avLst/>
          </a:prstGeom>
          <a:ln w="38100">
            <a:solidFill>
              <a:schemeClr val="tx1"/>
            </a:solidFill>
            <a:headEnd w="med" len="lg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694762" y="4237057"/>
            <a:ext cx="10485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WWW.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04696" y="3281361"/>
            <a:ext cx="9491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E-mail</a:t>
            </a:r>
            <a:endParaRPr lang="cs-CZ" sz="2000" b="1" dirty="0"/>
          </a:p>
        </p:txBody>
      </p:sp>
      <p:pic>
        <p:nvPicPr>
          <p:cNvPr id="3075" name="Picture 3" descr="C:\Users\romanar\AppData\Local\Microsoft\Windows\INetCache\IE\DWALPITY\MC9004136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1310" y="3782511"/>
            <a:ext cx="1080120" cy="1054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3478" y="4699157"/>
            <a:ext cx="1093433" cy="88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2056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/>
      <p:bldP spid="14" grpId="0" animBg="1"/>
      <p:bldP spid="20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4077072"/>
            <a:ext cx="469461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historie webu (WWW) se datuje až do roku </a:t>
            </a:r>
            <a:r>
              <a:rPr lang="cs-CZ" sz="2000" b="1" dirty="0" smtClean="0"/>
              <a:t>1989</a:t>
            </a:r>
            <a:endParaRPr lang="cs-CZ" sz="2000" b="1" dirty="0"/>
          </a:p>
        </p:txBody>
      </p:sp>
      <p:sp>
        <p:nvSpPr>
          <p:cNvPr id="8" name="Obdélník 7"/>
          <p:cNvSpPr/>
          <p:nvPr/>
        </p:nvSpPr>
        <p:spPr>
          <a:xfrm>
            <a:off x="200619" y="2060848"/>
            <a:ext cx="4947445" cy="7386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effectLst/>
              </a:rPr>
              <a:t>Sir </a:t>
            </a:r>
            <a:r>
              <a:rPr lang="cs-CZ" sz="2400" b="1" dirty="0" err="1" smtClean="0">
                <a:effectLst/>
              </a:rPr>
              <a:t>Timothy</a:t>
            </a:r>
            <a:r>
              <a:rPr lang="cs-CZ" sz="2400" b="1" dirty="0" smtClean="0">
                <a:effectLst/>
              </a:rPr>
              <a:t> „</a:t>
            </a:r>
            <a:r>
              <a:rPr lang="cs-CZ" sz="2400" b="1" dirty="0" err="1" smtClean="0">
                <a:effectLst/>
              </a:rPr>
              <a:t>Tim</a:t>
            </a:r>
            <a:r>
              <a:rPr lang="cs-CZ" sz="2400" b="1" dirty="0" smtClean="0">
                <a:effectLst/>
              </a:rPr>
              <a:t>“ John </a:t>
            </a:r>
            <a:r>
              <a:rPr lang="cs-CZ" sz="2400" b="1" dirty="0" err="1" smtClean="0">
                <a:effectLst/>
              </a:rPr>
              <a:t>Berners-Lee</a:t>
            </a:r>
            <a:r>
              <a:rPr lang="cs-CZ" sz="2400" b="1" dirty="0" smtClean="0">
                <a:effectLst/>
              </a:rPr>
              <a:t> </a:t>
            </a:r>
          </a:p>
          <a:p>
            <a:pPr algn="ctr"/>
            <a:r>
              <a:rPr lang="cs-CZ" dirty="0" smtClean="0">
                <a:effectLst/>
              </a:rPr>
              <a:t>(* 8. června 1955 Londýn)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62"/>
          <a:stretch/>
        </p:blipFill>
        <p:spPr bwMode="auto">
          <a:xfrm>
            <a:off x="5364088" y="291261"/>
            <a:ext cx="3497950" cy="40738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53449" y="363252"/>
            <a:ext cx="2617576" cy="461665"/>
          </a:xfrm>
          <a:prstGeom prst="rect">
            <a:avLst/>
          </a:prstGeom>
          <a:solidFill>
            <a:srgbClr val="FFFF99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Kdo vymyslel web?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79511" y="1052736"/>
            <a:ext cx="496855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za otce nebo také „vynálezce“ webu je považován britský inženýr a počítačový vědec 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179512" y="2924944"/>
            <a:ext cx="482453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v současné době je ředitelem </a:t>
            </a:r>
            <a:r>
              <a:rPr lang="cs-CZ" sz="2000" dirty="0" err="1" smtClean="0"/>
              <a:t>World</a:t>
            </a:r>
            <a:r>
              <a:rPr lang="cs-CZ" sz="2000" dirty="0" smtClean="0"/>
              <a:t> </a:t>
            </a:r>
            <a:r>
              <a:rPr lang="cs-CZ" sz="2000" dirty="0" err="1" smtClean="0"/>
              <a:t>Wide</a:t>
            </a:r>
            <a:r>
              <a:rPr lang="cs-CZ" sz="2000" dirty="0" smtClean="0"/>
              <a:t> Web </a:t>
            </a:r>
            <a:r>
              <a:rPr lang="cs-CZ" sz="2000" dirty="0" err="1" smtClean="0"/>
              <a:t>Consortium</a:t>
            </a:r>
            <a:r>
              <a:rPr lang="cs-CZ" sz="2000" dirty="0" smtClean="0"/>
              <a:t> (W3C), které </a:t>
            </a:r>
            <a:r>
              <a:rPr lang="cs-CZ" sz="2000" dirty="0" smtClean="0">
                <a:effectLst/>
              </a:rPr>
              <a:t>dohlíží na pokračující vývoj webu.</a:t>
            </a:r>
            <a:endParaRPr lang="cs-CZ" sz="20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3038632" y="5255336"/>
            <a:ext cx="3384376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Názorná tabule  - Internet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Objekt 4">
            <a:hlinkClick r:id="" action="ppaction://ole?verb=0"/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37544310"/>
              </p:ext>
            </p:extLst>
          </p:nvPr>
        </p:nvGraphicFramePr>
        <p:xfrm>
          <a:off x="3897114" y="5949280"/>
          <a:ext cx="1250950" cy="488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Objekt prostředí balíčkovače" showAsIcon="1" r:id="rId4" imgW="1251000" imgH="488520" progId="Package">
                  <p:embed/>
                </p:oleObj>
              </mc:Choice>
              <mc:Fallback>
                <p:oleObj name="Objekt prostředí balíčkovače" showAsIcon="1" r:id="rId4" imgW="1251000" imgH="48852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897114" y="5949280"/>
                        <a:ext cx="1250950" cy="4889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43737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  <p:bldP spid="10" grpId="0"/>
      <p:bldP spid="11" grpId="0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16632"/>
            <a:ext cx="999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Zdroje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219974" y="3147532"/>
            <a:ext cx="82089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>
                <a:effectLst/>
              </a:rPr>
              <a:t>AUTOR NEUVEDEN. </a:t>
            </a:r>
            <a:r>
              <a:rPr lang="pt-BR" sz="1600" i="1" dirty="0" smtClean="0">
                <a:effectLst/>
              </a:rPr>
              <a:t>www.thegatewaypundit.com</a:t>
            </a:r>
            <a:r>
              <a:rPr lang="pt-BR" sz="1600" dirty="0" smtClean="0">
                <a:effectLst/>
              </a:rPr>
              <a:t> [online]. [cit. 21.1.2014]. Dostupný na WWW: </a:t>
            </a:r>
            <a:r>
              <a:rPr lang="pt-BR" sz="1600" dirty="0" smtClean="0">
                <a:effectLst/>
                <a:hlinkClick r:id="rId2"/>
              </a:rPr>
              <a:t>http://www.thegatewaypundit.com/2013/06/sir-tim-berners-lee-inventor-of-internet-finds-obamas-surveillance-programs-deeply-concerning/</a:t>
            </a:r>
            <a:endParaRPr lang="cs-CZ" sz="1600" dirty="0" smtClean="0"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9974" y="5694347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>
                <a:effectLst/>
              </a:rPr>
              <a:t>AUTOR NEUVEDEN. </a:t>
            </a:r>
            <a:r>
              <a:rPr lang="pt-BR" sz="1600" i="1" dirty="0" smtClean="0">
                <a:effectLst/>
              </a:rPr>
              <a:t>http://czechfolks.com</a:t>
            </a:r>
            <a:r>
              <a:rPr lang="pt-BR" sz="1600" dirty="0" smtClean="0">
                <a:effectLst/>
              </a:rPr>
              <a:t> [online]. [cit. 21.1.2014]. Dostupný na WWW: </a:t>
            </a:r>
            <a:r>
              <a:rPr lang="pt-BR" sz="1600" dirty="0" smtClean="0">
                <a:effectLst/>
                <a:hlinkClick r:id="rId3"/>
              </a:rPr>
              <a:t>http://czechfolks.com/plus/2012/05/10/miroslav-sigl-bude-jiz-milion-internetovych-domen-%E2%80%9Ecz%E2%80%9C/</a:t>
            </a:r>
            <a:endParaRPr lang="cs-CZ" sz="1600" dirty="0" smtClean="0">
              <a:effectLst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974" y="555768"/>
            <a:ext cx="24359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www. office.microsoft.com</a:t>
            </a:r>
            <a:endParaRPr lang="cs-CZ" sz="1600" dirty="0"/>
          </a:p>
        </p:txBody>
      </p:sp>
      <p:sp>
        <p:nvSpPr>
          <p:cNvPr id="11" name="Obdélník 10"/>
          <p:cNvSpPr/>
          <p:nvPr/>
        </p:nvSpPr>
        <p:spPr>
          <a:xfrm>
            <a:off x="219974" y="4927484"/>
            <a:ext cx="821426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</a:t>
            </a:r>
            <a:r>
              <a:rPr lang="pt-BR" sz="1600" i="1" dirty="0"/>
              <a:t>www.nato.int</a:t>
            </a:r>
            <a:r>
              <a:rPr lang="pt-BR" sz="1600" dirty="0"/>
              <a:t> [online]. [cit. 21.1.2014]. Dostupný na WWW: </a:t>
            </a:r>
            <a:r>
              <a:rPr lang="pt-BR" sz="1600" dirty="0">
                <a:hlinkClick r:id="rId4"/>
              </a:rPr>
              <a:t>http://</a:t>
            </a:r>
            <a:r>
              <a:rPr lang="pt-BR" sz="1600" dirty="0" smtClean="0">
                <a:hlinkClick r:id="rId4"/>
              </a:rPr>
              <a:t>www.nato.int/docu/review/2011/Social_Medias/21st-century-statecraft/files/1523.jpg</a:t>
            </a:r>
            <a:endParaRPr lang="cs-CZ" sz="16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219974" y="2380667"/>
            <a:ext cx="829928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</a:t>
            </a:r>
            <a:r>
              <a:rPr lang="pt-BR" sz="1600" i="1" dirty="0"/>
              <a:t>http://programming4.us</a:t>
            </a:r>
            <a:r>
              <a:rPr lang="pt-BR" sz="1600" dirty="0"/>
              <a:t> [online]. [cit. 21.1.2014]. Dostupný na WWW: </a:t>
            </a:r>
            <a:r>
              <a:rPr lang="pt-BR" sz="1600" dirty="0">
                <a:hlinkClick r:id="rId5"/>
              </a:rPr>
              <a:t>http://</a:t>
            </a:r>
            <a:r>
              <a:rPr lang="pt-BR" sz="1600" dirty="0" smtClean="0">
                <a:hlinkClick r:id="rId5"/>
              </a:rPr>
              <a:t>programming4.us/website/12054.aspx</a:t>
            </a:r>
            <a:endParaRPr lang="cs-CZ" sz="16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19974" y="982647"/>
            <a:ext cx="18729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www.datakabinet.cz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219974" y="4160619"/>
            <a:ext cx="814929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</a:t>
            </a:r>
            <a:r>
              <a:rPr lang="pt-BR" sz="1600" i="1" dirty="0"/>
              <a:t>http://blog.slideshare.net</a:t>
            </a:r>
            <a:r>
              <a:rPr lang="pt-BR" sz="1600" dirty="0"/>
              <a:t> [online]. [cit. 1.2.2014]. Dostupný na WWW: </a:t>
            </a:r>
            <a:r>
              <a:rPr lang="pt-BR" sz="1600" dirty="0">
                <a:hlinkClick r:id="rId6"/>
              </a:rPr>
              <a:t>http://</a:t>
            </a:r>
            <a:r>
              <a:rPr lang="pt-BR" sz="1600" dirty="0" smtClean="0">
                <a:hlinkClick r:id="rId6"/>
              </a:rPr>
              <a:t>blog.slideshare.net/wp-content/uploads/2013/05/internet-100016261-large.jpg</a:t>
            </a:r>
            <a:endParaRPr lang="cs-CZ" sz="16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219974" y="1367580"/>
            <a:ext cx="85571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</a:t>
            </a:r>
            <a:r>
              <a:rPr lang="pt-BR" sz="1600" i="1" dirty="0"/>
              <a:t>http://www.theguardian.com</a:t>
            </a:r>
            <a:r>
              <a:rPr lang="pt-BR" sz="1600" dirty="0"/>
              <a:t> [online]. [cit. 1.2.2014]. Dostupný na WWW: </a:t>
            </a:r>
            <a:r>
              <a:rPr lang="pt-BR" sz="1600" dirty="0">
                <a:hlinkClick r:id="rId7"/>
              </a:rPr>
              <a:t>http://</a:t>
            </a:r>
            <a:r>
              <a:rPr lang="pt-BR" sz="1600" dirty="0" smtClean="0">
                <a:hlinkClick r:id="rId7"/>
              </a:rPr>
              <a:t>www.theguardian.com/media-network/media-network-blog/2013/feb/12/icanns-gtlds-internet-domain-name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969499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397</TotalTime>
  <Words>665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Objekt prostředí balíčkovače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romanar</cp:lastModifiedBy>
  <cp:revision>37</cp:revision>
  <dcterms:created xsi:type="dcterms:W3CDTF">2014-01-21T13:58:23Z</dcterms:created>
  <dcterms:modified xsi:type="dcterms:W3CDTF">2014-02-01T16:57:40Z</dcterms:modified>
</cp:coreProperties>
</file>