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2" r:id="rId2"/>
    <p:sldId id="273" r:id="rId3"/>
    <p:sldId id="257" r:id="rId4"/>
    <p:sldId id="274" r:id="rId5"/>
    <p:sldId id="259" r:id="rId6"/>
    <p:sldId id="267" r:id="rId7"/>
    <p:sldId id="261" r:id="rId8"/>
    <p:sldId id="263" r:id="rId9"/>
    <p:sldId id="268" r:id="rId10"/>
    <p:sldId id="269" r:id="rId11"/>
    <p:sldId id="270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AA62ED-313C-4B29-BF69-99D0CDDE0FFD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43306B-D138-4B0B-88D9-FC5DD3DBA3A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B17BD-CFE4-4511-AF01-368F990BB0C7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A9D6D-B957-4B92-851C-2B6B8BC85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B17BD-CFE4-4511-AF01-368F990BB0C7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A9D6D-B957-4B92-851C-2B6B8BC85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B17BD-CFE4-4511-AF01-368F990BB0C7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A9D6D-B957-4B92-851C-2B6B8BC85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B17BD-CFE4-4511-AF01-368F990BB0C7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A9D6D-B957-4B92-851C-2B6B8BC85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B17BD-CFE4-4511-AF01-368F990BB0C7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A9D6D-B957-4B92-851C-2B6B8BC85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B17BD-CFE4-4511-AF01-368F990BB0C7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A9D6D-B957-4B92-851C-2B6B8BC85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B17BD-CFE4-4511-AF01-368F990BB0C7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A9D6D-B957-4B92-851C-2B6B8BC85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B17BD-CFE4-4511-AF01-368F990BB0C7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A9D6D-B957-4B92-851C-2B6B8BC85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B17BD-CFE4-4511-AF01-368F990BB0C7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A9D6D-B957-4B92-851C-2B6B8BC85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B17BD-CFE4-4511-AF01-368F990BB0C7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A9D6D-B957-4B92-851C-2B6B8BC85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B17BD-CFE4-4511-AF01-368F990BB0C7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A9D6D-B957-4B92-851C-2B6B8BC85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6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7B17BD-CFE4-4511-AF01-368F990BB0C7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8A9D6D-B957-4B92-851C-2B6B8BC856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 thruBlk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cebnice.krynicky.cz/Matematika/" TargetMode="External"/><Relationship Id="rId2" Type="http://schemas.openxmlformats.org/officeDocument/2006/relationships/hyperlink" Target="http://vyuka.odbskmb.cz/v%C3%BDroky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matweb.cz/vyroky" TargetMode="External"/><Relationship Id="rId4" Type="http://schemas.openxmlformats.org/officeDocument/2006/relationships/hyperlink" Target="http://cs.wikipedia.org/wiki/V%C3%BDrok_(logika)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VY_32_INOVACE_ 084.MAT.01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Výroková logika – Složené výroky II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808138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084.MAT.01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Matematika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Výroková logika – Složené výroky II</a:t>
            </a:r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Mgr. David Sedlák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</a:t>
            </a:r>
            <a:r>
              <a:rPr lang="cs-CZ" sz="2800" dirty="0" err="1" smtClean="0"/>
              <a:t>Powerpoint</a:t>
            </a:r>
            <a:r>
              <a:rPr lang="cs-CZ" sz="2800" dirty="0" smtClean="0"/>
              <a:t>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209 </a:t>
            </a:r>
            <a:r>
              <a:rPr lang="cs-CZ" sz="2800" dirty="0" smtClean="0"/>
              <a:t>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 BY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23. 11. 2012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složený výrok, implikace, ekvivalence</a:t>
            </a:r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 smtClean="0"/>
              <a:t>:	logické spojky implikace a ekvivalence, pravdivostní tabulky, příklady</a:t>
            </a:r>
            <a:endParaRPr lang="cs-CZ" sz="2800" dirty="0"/>
          </a:p>
          <a:p>
            <a:pPr algn="just"/>
            <a:endParaRPr lang="cs-CZ" dirty="0" smtClean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Složené výroky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Implikace a Ekvivalence</a:t>
            </a:r>
          </a:p>
          <a:p>
            <a:pPr algn="r"/>
            <a:r>
              <a:rPr lang="cs-CZ" b="1" dirty="0" smtClean="0">
                <a:solidFill>
                  <a:schemeClr val="tx1"/>
                </a:solidFill>
              </a:rPr>
              <a:t>				David Sedlák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Složené výroky</a:t>
            </a:r>
          </a:p>
          <a:p>
            <a:pPr lvl="1"/>
            <a:r>
              <a:rPr lang="cs-CZ" dirty="0" smtClean="0"/>
              <a:t>Implikace</a:t>
            </a:r>
          </a:p>
          <a:p>
            <a:pPr lvl="1"/>
            <a:r>
              <a:rPr lang="cs-CZ" dirty="0" smtClean="0"/>
              <a:t>Implikace – příklady</a:t>
            </a:r>
          </a:p>
          <a:p>
            <a:pPr lvl="1"/>
            <a:r>
              <a:rPr lang="cs-CZ" dirty="0" smtClean="0"/>
              <a:t>Ekvivalence</a:t>
            </a:r>
          </a:p>
          <a:p>
            <a:pPr lvl="1"/>
            <a:r>
              <a:rPr lang="cs-CZ" dirty="0" smtClean="0"/>
              <a:t>Ekvivalence – příklady</a:t>
            </a:r>
          </a:p>
        </p:txBody>
      </p:sp>
    </p:spTree>
  </p:cSld>
  <p:clrMapOvr>
    <a:masterClrMapping/>
  </p:clrMapOvr>
  <p:transition>
    <p:fade thruBlk="1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Implikace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Implikace libovolných výroků A, B je výrok u kterého je použito spojení </a:t>
            </a:r>
            <a:r>
              <a:rPr lang="cs-CZ" b="1" i="1" dirty="0" smtClean="0"/>
              <a:t>jestliže, pak (když, pak)</a:t>
            </a:r>
            <a:endParaRPr lang="cs-CZ" dirty="0" smtClean="0"/>
          </a:p>
          <a:p>
            <a:r>
              <a:rPr lang="cs-CZ" dirty="0" smtClean="0"/>
              <a:t>Implikace je </a:t>
            </a:r>
            <a:r>
              <a:rPr lang="cs-CZ" dirty="0" smtClean="0"/>
              <a:t>nepravdivá </a:t>
            </a:r>
            <a:r>
              <a:rPr lang="cs-CZ" dirty="0" smtClean="0"/>
              <a:t>pouze tehdy, když </a:t>
            </a:r>
            <a:r>
              <a:rPr lang="cs-CZ" dirty="0" smtClean="0"/>
              <a:t> </a:t>
            </a:r>
            <a:r>
              <a:rPr lang="cs-CZ" dirty="0" smtClean="0"/>
              <a:t>            </a:t>
            </a:r>
            <a:r>
              <a:rPr lang="cs-CZ" dirty="0" smtClean="0"/>
              <a:t>první </a:t>
            </a:r>
            <a:r>
              <a:rPr lang="cs-CZ" dirty="0" smtClean="0"/>
              <a:t>výrok A je pravdivý a druhý výrok B je nepravdivý</a:t>
            </a:r>
          </a:p>
          <a:p>
            <a:endParaRPr lang="cs-CZ" dirty="0" smtClean="0"/>
          </a:p>
          <a:p>
            <a:r>
              <a:rPr lang="cs-CZ" dirty="0" smtClean="0"/>
              <a:t>Značení:     symbol</a:t>
            </a:r>
            <a:endParaRPr lang="cs-CZ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22" name="Skupina 21"/>
          <p:cNvGrpSpPr/>
          <p:nvPr/>
        </p:nvGrpSpPr>
        <p:grpSpPr>
          <a:xfrm>
            <a:off x="4572000" y="5357826"/>
            <a:ext cx="642942" cy="500066"/>
            <a:chOff x="3214678" y="4929198"/>
            <a:chExt cx="642942" cy="500066"/>
          </a:xfrm>
        </p:grpSpPr>
        <p:grpSp>
          <p:nvGrpSpPr>
            <p:cNvPr id="21" name="Skupina 20"/>
            <p:cNvGrpSpPr/>
            <p:nvPr/>
          </p:nvGrpSpPr>
          <p:grpSpPr>
            <a:xfrm>
              <a:off x="3214678" y="4929198"/>
              <a:ext cx="642942" cy="358778"/>
              <a:chOff x="3214678" y="4929198"/>
              <a:chExt cx="642942" cy="358778"/>
            </a:xfrm>
          </p:grpSpPr>
          <p:cxnSp>
            <p:nvCxnSpPr>
              <p:cNvPr id="13" name="Přímá spojovací čára 12"/>
              <p:cNvCxnSpPr/>
              <p:nvPr/>
            </p:nvCxnSpPr>
            <p:spPr>
              <a:xfrm>
                <a:off x="3214678" y="5072074"/>
                <a:ext cx="357190" cy="1588"/>
              </a:xfrm>
              <a:prstGeom prst="line">
                <a:avLst/>
              </a:prstGeom>
              <a:ln w="25400" cmpd="sng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čára 13"/>
              <p:cNvCxnSpPr/>
              <p:nvPr/>
            </p:nvCxnSpPr>
            <p:spPr>
              <a:xfrm>
                <a:off x="3214678" y="5286388"/>
                <a:ext cx="357190" cy="1588"/>
              </a:xfrm>
              <a:prstGeom prst="line">
                <a:avLst/>
              </a:prstGeom>
              <a:ln w="25400" cmpd="sng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14"/>
              <p:cNvCxnSpPr/>
              <p:nvPr/>
            </p:nvCxnSpPr>
            <p:spPr>
              <a:xfrm>
                <a:off x="3500430" y="4929198"/>
                <a:ext cx="357190" cy="214314"/>
              </a:xfrm>
              <a:prstGeom prst="line">
                <a:avLst/>
              </a:prstGeom>
              <a:ln w="25400" cmpd="sng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7" name="Přímá spojovací čára 16"/>
            <p:cNvCxnSpPr/>
            <p:nvPr/>
          </p:nvCxnSpPr>
          <p:spPr>
            <a:xfrm flipV="1">
              <a:off x="3500430" y="5143512"/>
              <a:ext cx="357190" cy="285752"/>
            </a:xfrm>
            <a:prstGeom prst="line">
              <a:avLst/>
            </a:prstGeom>
            <a:ln w="25400" cmpd="sng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Pravdivostní tabulka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71472" y="2500306"/>
          <a:ext cx="8229600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  =&gt;  B</a:t>
                      </a:r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1</a:t>
                      </a:r>
                      <a:endParaRPr lang="cs-CZ" sz="3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1</a:t>
                      </a:r>
                      <a:endParaRPr lang="cs-CZ" sz="3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0</a:t>
                      </a:r>
                      <a:endParaRPr lang="cs-CZ" sz="3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1</a:t>
                      </a:r>
                      <a:endParaRPr lang="cs-CZ" sz="3200" b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C: Jestliže vysaješ, pak ti dám čokoládu.</a:t>
            </a:r>
          </a:p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214282" y="2214554"/>
          <a:ext cx="8715436" cy="4358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28694"/>
                <a:gridCol w="1000132"/>
                <a:gridCol w="1571636"/>
                <a:gridCol w="521497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 =&gt; B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1</a:t>
                      </a:r>
                      <a:endParaRPr lang="cs-CZ" sz="3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0" dirty="0" smtClean="0"/>
                        <a:t>Nevysál</a:t>
                      </a:r>
                      <a:r>
                        <a:rPr lang="cs-CZ" sz="3200" b="0" baseline="0" dirty="0" smtClean="0"/>
                        <a:t> a neodměním =&gt; P     o této možnosti jsem nemluvil</a:t>
                      </a:r>
                      <a:endParaRPr lang="cs-CZ" sz="3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1</a:t>
                      </a:r>
                      <a:endParaRPr lang="cs-CZ" sz="3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0" dirty="0" smtClean="0"/>
                        <a:t>Nevysál a</a:t>
                      </a:r>
                      <a:r>
                        <a:rPr lang="cs-CZ" sz="3200" b="0" baseline="0" dirty="0" smtClean="0"/>
                        <a:t> odměním =&gt; P         o této možnosti jsem nemluvil</a:t>
                      </a:r>
                      <a:endParaRPr lang="cs-CZ" sz="3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0</a:t>
                      </a:r>
                      <a:endParaRPr lang="cs-CZ" sz="3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0" dirty="0" smtClean="0"/>
                        <a:t>Vysál a</a:t>
                      </a:r>
                      <a:r>
                        <a:rPr lang="cs-CZ" sz="3200" b="0" baseline="0" dirty="0" smtClean="0"/>
                        <a:t> neodměním=&gt; N - lhal jsem</a:t>
                      </a:r>
                      <a:endParaRPr lang="cs-CZ" sz="3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1</a:t>
                      </a:r>
                      <a:endParaRPr lang="cs-CZ" sz="3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Vysál</a:t>
                      </a:r>
                      <a:r>
                        <a:rPr lang="cs-CZ" sz="3200" b="0" baseline="0" dirty="0" smtClean="0"/>
                        <a:t> a odměním =&gt; P</a:t>
                      </a:r>
                      <a:endParaRPr lang="cs-CZ" sz="3200" b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Určete:</a:t>
            </a:r>
          </a:p>
          <a:p>
            <a:r>
              <a:rPr lang="cs-CZ" dirty="0" smtClean="0"/>
              <a:t>D: Jestliže půjdu do kina, pak si koupím popcorn.</a:t>
            </a:r>
          </a:p>
          <a:p>
            <a:r>
              <a:rPr lang="cs-CZ" dirty="0" smtClean="0"/>
              <a:t>E: Když se vejdu do kalhot, půjdu na ples.</a:t>
            </a:r>
          </a:p>
          <a:p>
            <a:r>
              <a:rPr lang="cs-CZ" dirty="0" smtClean="0"/>
              <a:t>F: Jestliže Jihlava je hlavní město ČR, pak jsem děda Mráz.</a:t>
            </a:r>
          </a:p>
          <a:p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Ekvivalence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Ekvivalence libovolných výroků A, B je výrok u kterého je použito spojení </a:t>
            </a:r>
            <a:r>
              <a:rPr lang="cs-CZ" b="1" i="1" dirty="0" smtClean="0"/>
              <a:t>právě tehdy, když</a:t>
            </a:r>
          </a:p>
          <a:p>
            <a:r>
              <a:rPr lang="cs-CZ" dirty="0" smtClean="0"/>
              <a:t>Ekvivalence je pravdivá pouze tehdy, když oba výroky A, B jsou pravdivé nebo nepravdivé</a:t>
            </a:r>
          </a:p>
          <a:p>
            <a:endParaRPr lang="cs-CZ" dirty="0" smtClean="0"/>
          </a:p>
          <a:p>
            <a:r>
              <a:rPr lang="cs-CZ" dirty="0" smtClean="0"/>
              <a:t>Značení:     symbol</a:t>
            </a:r>
            <a:endParaRPr lang="cs-CZ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21" name="Skupina 20"/>
          <p:cNvGrpSpPr/>
          <p:nvPr/>
        </p:nvGrpSpPr>
        <p:grpSpPr>
          <a:xfrm>
            <a:off x="4500562" y="4429132"/>
            <a:ext cx="928694" cy="500066"/>
            <a:chOff x="4500562" y="4429132"/>
            <a:chExt cx="928694" cy="500066"/>
          </a:xfrm>
        </p:grpSpPr>
        <p:grpSp>
          <p:nvGrpSpPr>
            <p:cNvPr id="4" name="Skupina 21"/>
            <p:cNvGrpSpPr/>
            <p:nvPr/>
          </p:nvGrpSpPr>
          <p:grpSpPr>
            <a:xfrm>
              <a:off x="4786314" y="4429132"/>
              <a:ext cx="642942" cy="500066"/>
              <a:chOff x="3214678" y="4929198"/>
              <a:chExt cx="642942" cy="500066"/>
            </a:xfrm>
          </p:grpSpPr>
          <p:grpSp>
            <p:nvGrpSpPr>
              <p:cNvPr id="5" name="Skupina 20"/>
              <p:cNvGrpSpPr/>
              <p:nvPr/>
            </p:nvGrpSpPr>
            <p:grpSpPr>
              <a:xfrm>
                <a:off x="3214678" y="4929198"/>
                <a:ext cx="642942" cy="358778"/>
                <a:chOff x="3214678" y="4929198"/>
                <a:chExt cx="642942" cy="358778"/>
              </a:xfrm>
            </p:grpSpPr>
            <p:cxnSp>
              <p:nvCxnSpPr>
                <p:cNvPr id="13" name="Přímá spojovací čára 12"/>
                <p:cNvCxnSpPr/>
                <p:nvPr/>
              </p:nvCxnSpPr>
              <p:spPr>
                <a:xfrm>
                  <a:off x="3214678" y="5072074"/>
                  <a:ext cx="357190" cy="1588"/>
                </a:xfrm>
                <a:prstGeom prst="line">
                  <a:avLst/>
                </a:prstGeom>
                <a:ln w="25400" cmpd="sng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" name="Přímá spojovací čára 13"/>
                <p:cNvCxnSpPr/>
                <p:nvPr/>
              </p:nvCxnSpPr>
              <p:spPr>
                <a:xfrm>
                  <a:off x="3214678" y="5286388"/>
                  <a:ext cx="357190" cy="1588"/>
                </a:xfrm>
                <a:prstGeom prst="line">
                  <a:avLst/>
                </a:prstGeom>
                <a:ln w="25400" cmpd="sng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" name="Přímá spojovací čára 14"/>
                <p:cNvCxnSpPr/>
                <p:nvPr/>
              </p:nvCxnSpPr>
              <p:spPr>
                <a:xfrm>
                  <a:off x="3500430" y="4929198"/>
                  <a:ext cx="357190" cy="214314"/>
                </a:xfrm>
                <a:prstGeom prst="line">
                  <a:avLst/>
                </a:prstGeom>
                <a:ln w="25400" cmpd="sng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7" name="Přímá spojovací čára 16"/>
              <p:cNvCxnSpPr/>
              <p:nvPr/>
            </p:nvCxnSpPr>
            <p:spPr>
              <a:xfrm flipV="1">
                <a:off x="3500430" y="5143512"/>
                <a:ext cx="357190" cy="285752"/>
              </a:xfrm>
              <a:prstGeom prst="line">
                <a:avLst/>
              </a:prstGeom>
              <a:ln w="25400" cmpd="sng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0" name="Skupina 19"/>
            <p:cNvGrpSpPr/>
            <p:nvPr/>
          </p:nvGrpSpPr>
          <p:grpSpPr>
            <a:xfrm flipH="1">
              <a:off x="4500562" y="4429132"/>
              <a:ext cx="357190" cy="500066"/>
              <a:chOff x="6072198" y="4500570"/>
              <a:chExt cx="357190" cy="500066"/>
            </a:xfrm>
          </p:grpSpPr>
          <p:cxnSp>
            <p:nvCxnSpPr>
              <p:cNvPr id="18" name="Přímá spojovací čára 17"/>
              <p:cNvCxnSpPr/>
              <p:nvPr/>
            </p:nvCxnSpPr>
            <p:spPr>
              <a:xfrm>
                <a:off x="6072198" y="4500570"/>
                <a:ext cx="357190" cy="214314"/>
              </a:xfrm>
              <a:prstGeom prst="line">
                <a:avLst/>
              </a:prstGeom>
              <a:ln w="25400" cmpd="sng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8"/>
              <p:cNvCxnSpPr/>
              <p:nvPr/>
            </p:nvCxnSpPr>
            <p:spPr>
              <a:xfrm flipV="1">
                <a:off x="6072198" y="4714884"/>
                <a:ext cx="357190" cy="285752"/>
              </a:xfrm>
              <a:prstGeom prst="line">
                <a:avLst/>
              </a:prstGeom>
              <a:ln w="25400" cmpd="sng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Pravdivostní tabulka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71472" y="2500306"/>
          <a:ext cx="8229600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  &lt;=&gt;  B</a:t>
                      </a:r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1</a:t>
                      </a:r>
                      <a:endParaRPr lang="cs-CZ" sz="3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0</a:t>
                      </a:r>
                      <a:endParaRPr lang="cs-CZ" sz="3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0</a:t>
                      </a:r>
                      <a:endParaRPr lang="cs-CZ" sz="3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1</a:t>
                      </a:r>
                      <a:endParaRPr lang="cs-CZ" sz="3200" b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Určete:</a:t>
            </a:r>
          </a:p>
          <a:p>
            <a:r>
              <a:rPr lang="cs-CZ" dirty="0" smtClean="0"/>
              <a:t>C: Petr půjde do kina právě tehdy, když půjde i Pavel.</a:t>
            </a:r>
          </a:p>
          <a:p>
            <a:r>
              <a:rPr lang="cs-CZ" dirty="0" smtClean="0"/>
              <a:t>D: Pojedu na dovolenou do Japonska, právě tehdy, když vydělám nejméně 100 tisíc Kč.</a:t>
            </a:r>
          </a:p>
          <a:p>
            <a:r>
              <a:rPr lang="cs-CZ" dirty="0" smtClean="0"/>
              <a:t>E: Doučím tě matematiku právě tehdy, když dostaneš z následující písemky jedničku.</a:t>
            </a: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hlinkClick r:id="rId2"/>
              </a:rPr>
              <a:t>http://vyuka.odbskmb.cz/v%C3%BDroky.htm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ucebnice.krynicky.cz</a:t>
            </a:r>
            <a:r>
              <a:rPr lang="cs-CZ" dirty="0" smtClean="0">
                <a:hlinkClick r:id="rId3"/>
              </a:rPr>
              <a:t>/Matematika/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http://cs.wikipedia.org/wiki/V%C3%BDrok_%28logika%29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matweb.cz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vyroky</a:t>
            </a:r>
            <a:endParaRPr lang="cs-CZ" dirty="0" smtClean="0"/>
          </a:p>
          <a:p>
            <a:endParaRPr lang="cs-CZ" dirty="0" smtClean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Materiál je určen pro bezplatné používání pro potřeby výuky a vzdělávání na všech typech škol a školských zařízeních. Jakékoliv další využití podléhá autorskému zákonu.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/>
              <a:t>Veškerý obsah </a:t>
            </a:r>
            <a:r>
              <a:rPr lang="cs-CZ" smtClean="0"/>
              <a:t>včetně </a:t>
            </a:r>
            <a:r>
              <a:rPr lang="cs-CZ" smtClean="0"/>
              <a:t>obrázků, </a:t>
            </a:r>
            <a:r>
              <a:rPr lang="cs-CZ" dirty="0" smtClean="0"/>
              <a:t>pokud není </a:t>
            </a:r>
            <a:r>
              <a:rPr lang="cs-CZ" smtClean="0"/>
              <a:t>uvedeno </a:t>
            </a:r>
            <a:r>
              <a:rPr lang="cs-CZ" smtClean="0"/>
              <a:t>jinak, </a:t>
            </a:r>
            <a:r>
              <a:rPr lang="cs-CZ" dirty="0" smtClean="0"/>
              <a:t>je dílem autora. </a:t>
            </a:r>
            <a:endParaRPr lang="cs-CZ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382</Words>
  <Application>Microsoft Office PowerPoint</Application>
  <PresentationFormat>Předvádění na obrazovce (4:3)</PresentationFormat>
  <Paragraphs>110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Složené výroky</vt:lpstr>
      <vt:lpstr>Obsah</vt:lpstr>
      <vt:lpstr>Implikace</vt:lpstr>
      <vt:lpstr>Pravdivostní tabulka</vt:lpstr>
      <vt:lpstr>Příklady</vt:lpstr>
      <vt:lpstr>Příklady</vt:lpstr>
      <vt:lpstr>Ekvivalence</vt:lpstr>
      <vt:lpstr>Pravdivostní tabulka</vt:lpstr>
      <vt:lpstr>Příklady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David</dc:creator>
  <cp:lastModifiedBy>Dum</cp:lastModifiedBy>
  <cp:revision>29</cp:revision>
  <dcterms:created xsi:type="dcterms:W3CDTF">2012-11-07T19:34:38Z</dcterms:created>
  <dcterms:modified xsi:type="dcterms:W3CDTF">2014-02-03T11:45:54Z</dcterms:modified>
</cp:coreProperties>
</file>