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1" r:id="rId2"/>
    <p:sldId id="256" r:id="rId3"/>
    <p:sldId id="289" r:id="rId4"/>
    <p:sldId id="290" r:id="rId5"/>
    <p:sldId id="291" r:id="rId6"/>
    <p:sldId id="292" r:id="rId7"/>
    <p:sldId id="288" r:id="rId8"/>
    <p:sldId id="293" r:id="rId9"/>
    <p:sldId id="28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3196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3196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960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2413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251520" y="2492896"/>
            <a:ext cx="8640960" cy="3744416"/>
          </a:xfrm>
        </p:spPr>
        <p:txBody>
          <a:bodyPr>
            <a:normAutofit fontScale="25000" lnSpcReduction="20000"/>
          </a:bodyPr>
          <a:lstStyle/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sz="6400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Občanská výchova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Ing. Zdeněk Peška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Srpen 2013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67544" y="1556792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539552" y="1628800"/>
            <a:ext cx="7772400" cy="1440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Zpracovaný v rámci projektu EU peníze školám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1381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971600" y="3356992"/>
            <a:ext cx="705678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ŠIKANA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587727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1800" b="1" dirty="0" smtClean="0">
                <a:latin typeface="+mj-lt"/>
              </a:rPr>
              <a:t>Šikanování je jakékoliv chování, jehož záměrem je ublížit jedinci, ohrozit nebo zastrašovat jiného žáka, případně skupinu žáků. Je to cílené a obvykle opakované užití násilí jedincem nebo skupinou vůči jedinci či skupině žáků, kteří se neumí nebo z nejrůznějších důvodů nemohou bránit.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b="1" dirty="0" smtClean="0">
                <a:latin typeface="+mj-lt"/>
              </a:rPr>
              <a:t>Projevy šikany: nadávky, přezdívky, ponižování, zdůrazňování chyby, pomlouvání, braní a znehodnocování cizí věci, předbíhání, plivání, tahá za vlasy, žduchání, podrážení nohy,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b="1" dirty="0" smtClean="0">
                <a:latin typeface="+mj-lt"/>
              </a:rPr>
              <a:t>zapalování, vyhrožování, bití…..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b="1" dirty="0" smtClean="0">
                <a:latin typeface="+mj-lt"/>
              </a:rPr>
              <a:t>Šikana se projevuje i v nepřímé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b="1" dirty="0" smtClean="0">
                <a:latin typeface="+mj-lt"/>
              </a:rPr>
              <a:t>podobě jako nápadné přehlížení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b="1" dirty="0" smtClean="0">
                <a:latin typeface="+mj-lt"/>
              </a:rPr>
              <a:t>a ignorování žáka či žáků třídní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800" b="1" dirty="0" smtClean="0">
                <a:latin typeface="+mj-lt"/>
              </a:rPr>
              <a:t>nebo jinou skupinou spolužáků.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CO JE TO ŠIKANA?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4" name="Obrázek 3" descr="7e7cd335d5_58446000_o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3645024"/>
            <a:ext cx="461962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43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9702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603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104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7705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306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Obětí šikany většinou bývají děti, které se nějakým způsobem „odlišují“ od svého okolí:</a:t>
            </a:r>
          </a:p>
          <a:p>
            <a:r>
              <a:rPr lang="cs-CZ" sz="1800" b="1" u="sng" dirty="0" smtClean="0">
                <a:latin typeface="+mj-lt"/>
              </a:rPr>
              <a:t>fyzická odlišnost </a:t>
            </a:r>
            <a:r>
              <a:rPr lang="cs-CZ" sz="1800" b="1" dirty="0" smtClean="0">
                <a:latin typeface="+mj-lt"/>
              </a:rPr>
              <a:t>- děti tělesně slabé, handicapované, obézní, děti s jinou barvou pleti… </a:t>
            </a:r>
          </a:p>
          <a:p>
            <a:endParaRPr lang="cs-CZ" sz="1800" b="1" dirty="0" smtClean="0">
              <a:latin typeface="+mj-lt"/>
            </a:endParaRPr>
          </a:p>
          <a:p>
            <a:r>
              <a:rPr lang="cs-CZ" sz="1800" b="1" u="sng" dirty="0" err="1" smtClean="0">
                <a:latin typeface="+mj-lt"/>
              </a:rPr>
              <a:t>socio</a:t>
            </a:r>
            <a:r>
              <a:rPr lang="cs-CZ" sz="1800" b="1" u="sng" dirty="0" smtClean="0">
                <a:latin typeface="+mj-lt"/>
              </a:rPr>
              <a:t>-ekonomická odlišnos</a:t>
            </a:r>
            <a:r>
              <a:rPr lang="cs-CZ" sz="1800" b="1" dirty="0" smtClean="0">
                <a:latin typeface="+mj-lt"/>
              </a:rPr>
              <a:t>t - děti ze sociálně slabých rodin, které si nemohou dovolit koupit věci, které mají ostatní, nemohou se značkově oblékat</a:t>
            </a:r>
            <a:r>
              <a:rPr lang="cs-CZ" sz="1800" b="1" dirty="0" smtClean="0">
                <a:latin typeface="+mj-lt"/>
              </a:rPr>
              <a:t>..</a:t>
            </a:r>
            <a:endParaRPr lang="cs-CZ" sz="1800" b="1" dirty="0" smtClean="0">
              <a:latin typeface="+mj-lt"/>
            </a:endParaRPr>
          </a:p>
          <a:p>
            <a:pPr>
              <a:buNone/>
            </a:pPr>
            <a:r>
              <a:rPr lang="cs-CZ" sz="1800" b="1" dirty="0" smtClean="0">
                <a:latin typeface="+mj-lt"/>
              </a:rPr>
              <a:t> </a:t>
            </a:r>
          </a:p>
          <a:p>
            <a:r>
              <a:rPr lang="cs-CZ" sz="1800" b="1" u="sng" dirty="0" smtClean="0">
                <a:latin typeface="+mj-lt"/>
              </a:rPr>
              <a:t>psychická odlišnost </a:t>
            </a:r>
            <a:r>
              <a:rPr lang="cs-CZ" sz="1800" b="1" dirty="0" smtClean="0">
                <a:latin typeface="+mj-lt"/>
              </a:rPr>
              <a:t>- viditelná </a:t>
            </a:r>
          </a:p>
          <a:p>
            <a:pPr>
              <a:buNone/>
            </a:pPr>
            <a:r>
              <a:rPr lang="cs-CZ" sz="1800" b="1" dirty="0" smtClean="0">
                <a:latin typeface="+mj-lt"/>
              </a:rPr>
              <a:t>      bojácnost, nízká sebedůvěra, </a:t>
            </a:r>
          </a:p>
          <a:p>
            <a:pPr>
              <a:buNone/>
            </a:pPr>
            <a:r>
              <a:rPr lang="cs-CZ" sz="1800" b="1" dirty="0" smtClean="0">
                <a:latin typeface="+mj-lt"/>
              </a:rPr>
              <a:t>      přecitlivělost, ale také různá </a:t>
            </a:r>
          </a:p>
          <a:p>
            <a:pPr>
              <a:buNone/>
            </a:pPr>
            <a:r>
              <a:rPr lang="cs-CZ" sz="1800" b="1" dirty="0" smtClean="0">
                <a:latin typeface="+mj-lt"/>
              </a:rPr>
              <a:t>      míra inteligence - velmi dobrý </a:t>
            </a:r>
          </a:p>
          <a:p>
            <a:pPr>
              <a:buNone/>
            </a:pPr>
            <a:r>
              <a:rPr lang="cs-CZ" sz="1800" b="1" dirty="0" smtClean="0">
                <a:latin typeface="+mj-lt"/>
              </a:rPr>
              <a:t>      nebo velmi špatný žák…</a:t>
            </a:r>
            <a:endParaRPr lang="cs-CZ" sz="1800" b="1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JAK VYPADÁ OBĚŤ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6" name="Obrázek 5" descr="šikana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3048476"/>
            <a:ext cx="4063492" cy="380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4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2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7703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9703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2404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4905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7506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7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38164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dirty="0" smtClean="0">
                <a:latin typeface="+mj-lt"/>
              </a:rPr>
              <a:t>Agresorem většinou bývají děti, které mají tyto charakterové vlastnosti:</a:t>
            </a:r>
          </a:p>
          <a:p>
            <a:r>
              <a:rPr lang="cs-CZ" sz="1800" b="1" dirty="0" smtClean="0">
                <a:latin typeface="+mj-lt"/>
              </a:rPr>
              <a:t>snaha dominovat a ovládat okolí </a:t>
            </a:r>
          </a:p>
          <a:p>
            <a:r>
              <a:rPr lang="cs-CZ" sz="1800" b="1" dirty="0" smtClean="0">
                <a:latin typeface="+mj-lt"/>
              </a:rPr>
              <a:t>kladný vztah k projevům agrese (tyto děti bývají většinou tělesně zdatné) </a:t>
            </a:r>
          </a:p>
          <a:p>
            <a:r>
              <a:rPr lang="cs-CZ" sz="1800" b="1" dirty="0" smtClean="0">
                <a:latin typeface="+mj-lt"/>
              </a:rPr>
              <a:t>sklony k sadismu, sobectví a </a:t>
            </a:r>
            <a:r>
              <a:rPr lang="cs-CZ" sz="1800" b="1" dirty="0" err="1" smtClean="0">
                <a:latin typeface="+mj-lt"/>
              </a:rPr>
              <a:t>sebestřednosti</a:t>
            </a:r>
            <a:r>
              <a:rPr lang="cs-CZ" sz="1800" b="1" dirty="0" smtClean="0">
                <a:latin typeface="+mj-lt"/>
              </a:rPr>
              <a:t> </a:t>
            </a:r>
          </a:p>
          <a:p>
            <a:r>
              <a:rPr lang="cs-CZ" sz="1800" b="1" dirty="0" smtClean="0">
                <a:latin typeface="+mj-lt"/>
              </a:rPr>
              <a:t>nedostatek morálního cítění, absence pocitů viny, lítosti </a:t>
            </a:r>
          </a:p>
          <a:p>
            <a:r>
              <a:rPr lang="cs-CZ" sz="1800" b="1" dirty="0" smtClean="0">
                <a:latin typeface="+mj-lt"/>
              </a:rPr>
              <a:t>nedostatek sebereflexe (zasloužený trest vždy vnímají jako křivdu) </a:t>
            </a:r>
            <a:endParaRPr lang="cs-CZ" sz="1800" b="1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JAK VYPADÁ AGRESOR?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4" name="Obrázek 3" descr="agresivita_chlapec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2996952"/>
            <a:ext cx="2433054" cy="3645024"/>
          </a:xfrm>
          <a:prstGeom prst="rect">
            <a:avLst/>
          </a:prstGeom>
        </p:spPr>
      </p:pic>
      <p:pic>
        <p:nvPicPr>
          <p:cNvPr id="6" name="Obrázek 5" descr="sikana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59" y="2996952"/>
            <a:ext cx="5014485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63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902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103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8804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3805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7920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Když se oběť nebrání, když projeví strach, když nemá zastání. Nejhorší je, když ustupuje, rozbrečí se, neřekne nic dospělým.</a:t>
            </a:r>
            <a:endParaRPr lang="cs-CZ" sz="1800" b="1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KDY SE ŠIKANA ZHORŠUJE?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536" y="2492896"/>
            <a:ext cx="8579296" cy="936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cs-CZ" b="1" dirty="0" smtClean="0">
                <a:latin typeface="+mj-lt"/>
              </a:rPr>
              <a:t>Když se oběť brání, nahlas se ohradí. Když někdo zasáhne, řekne to učiteli nebo vedoucímu,  zasáhnou  rodiče,  řeší se. Nejlépe je, když agresor odejde na jinou školu.</a:t>
            </a:r>
            <a:endParaRPr lang="cs-CZ" b="1" dirty="0"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772816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KDY SE ŠIKANA ZMENŠUJE?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4077072"/>
            <a:ext cx="8579296" cy="10801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cs-CZ" b="1" dirty="0" smtClean="0">
                <a:latin typeface="+mj-lt"/>
              </a:rPr>
              <a:t>Když agresor získá obdiv, „komplice“, kteří jsou stejní jako on. </a:t>
            </a:r>
            <a:r>
              <a:rPr lang="cs-CZ" b="1" dirty="0" smtClean="0">
                <a:latin typeface="+mj-lt"/>
              </a:rPr>
              <a:t>A když </a:t>
            </a:r>
            <a:r>
              <a:rPr lang="cs-CZ" b="1" dirty="0" smtClean="0">
                <a:latin typeface="+mj-lt"/>
              </a:rPr>
              <a:t>agresor získá obdiv, MOC, chce se  bavit a podřídí si třídu, chce, aby se ho ostatní obávali, chce rozhodovat za jiné. Jeho role se mu  zalíbila, protože si ho konečně druzí všimnou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3528" y="3429000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KDY ŠIKANA NEZMIZÍ?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5536" y="5777880"/>
            <a:ext cx="8579296" cy="891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cs-CZ" b="1" dirty="0" smtClean="0">
                <a:latin typeface="+mj-lt"/>
              </a:rPr>
              <a:t>Když zasáhne škola, policie, dospělí a agresor bude potrestán a převeden na jinou školu.</a:t>
            </a:r>
            <a:endParaRPr lang="cs-CZ" b="1" dirty="0">
              <a:latin typeface="+mj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512980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KDY ŠIKANA ZMIZÍ?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4" grpId="0" build="p"/>
      <p:bldP spid="6" grpId="0"/>
      <p:bldP spid="7" grpId="0" build="p"/>
      <p:bldP spid="8" grpId="0"/>
      <p:bldP spid="9" grpId="0" build="p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RADY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5403" y="908720"/>
            <a:ext cx="8688597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>
              <a:lnSpc>
                <a:spcPct val="150000"/>
              </a:lnSpc>
              <a:buFont typeface="+mj-lt"/>
              <a:buAutoNum type="arabicPeriod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Vyhýbej se lidem, kteří ti ubližují.</a:t>
            </a:r>
          </a:p>
          <a:p>
            <a:pPr marL="514350" lvl="0" indent="-514350">
              <a:lnSpc>
                <a:spcPct val="150000"/>
              </a:lnSpc>
              <a:buFont typeface="+mj-lt"/>
              <a:buAutoNum type="arabicPeriod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Dělej, jakoby neexistovali.</a:t>
            </a:r>
          </a:p>
          <a:p>
            <a:pPr marL="514350" lvl="0" indent="-514350">
              <a:lnSpc>
                <a:spcPct val="150000"/>
              </a:lnSpc>
              <a:buFont typeface="+mj-lt"/>
              <a:buAutoNum type="arabicPeriod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Nedávej na sobě znát, že tě to trápí, jak mají radost, že si takto primitivně dokazují, jak jsou ohromní.</a:t>
            </a:r>
          </a:p>
          <a:p>
            <a:pPr marL="514350" lvl="0" indent="-514350">
              <a:lnSpc>
                <a:spcPct val="150000"/>
              </a:lnSpc>
              <a:buFont typeface="+mj-lt"/>
              <a:buAutoNum type="arabicPeriod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Hledej kolem sebe přátele.</a:t>
            </a:r>
          </a:p>
          <a:p>
            <a:pPr marL="514350" lvl="0" indent="-514350">
              <a:lnSpc>
                <a:spcPct val="150000"/>
              </a:lnSpc>
              <a:buFont typeface="+mj-lt"/>
              <a:buAutoNum type="arabicPeriod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Dej se do něčeho, co baví, v čem uspěješ a vynikneš.</a:t>
            </a:r>
          </a:p>
          <a:p>
            <a:pPr marL="514350" lvl="0" indent="-514350">
              <a:lnSpc>
                <a:spcPct val="150000"/>
              </a:lnSpc>
              <a:buFont typeface="+mj-lt"/>
              <a:buAutoNum type="arabicPeriod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Vyhýbej se lidem, kteří ti ubližují.</a:t>
            </a:r>
          </a:p>
          <a:p>
            <a:pPr marL="514350" lvl="0" indent="-514350">
              <a:lnSpc>
                <a:spcPct val="150000"/>
              </a:lnSpc>
              <a:buFont typeface="+mj-lt"/>
              <a:buAutoNum type="arabicPeriod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Dělej, jakoby neexistovali.</a:t>
            </a:r>
          </a:p>
          <a:p>
            <a:pPr marL="514350" lvl="0" indent="-514350">
              <a:lnSpc>
                <a:spcPct val="150000"/>
              </a:lnSpc>
              <a:buFont typeface="+mj-lt"/>
              <a:buAutoNum type="arabicPeriod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Nedávej na sobě znát, že tě to trápí, jak mají </a:t>
            </a:r>
          </a:p>
          <a:p>
            <a:pPr marL="514350" lvl="0" indent="-514350">
              <a:lnSpc>
                <a:spcPct val="150000"/>
              </a:lnSpc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radost, že si takto primitivně dokazují, </a:t>
            </a:r>
          </a:p>
          <a:p>
            <a:pPr marL="514350" lvl="0" indent="-514350">
              <a:lnSpc>
                <a:spcPct val="150000"/>
              </a:lnSpc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jak jsou ohromní.</a:t>
            </a:r>
          </a:p>
          <a:p>
            <a:pPr marL="514350" lvl="0" indent="-514350">
              <a:lnSpc>
                <a:spcPct val="150000"/>
              </a:lnSpc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9.      Hledej kolem sebe přátele.</a:t>
            </a:r>
          </a:p>
          <a:p>
            <a:pPr marL="514350" lvl="0" indent="-514350">
              <a:lnSpc>
                <a:spcPct val="150000"/>
              </a:lnSpc>
              <a:buAutoNum type="arabicPeriod" startAt="10"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Dej se do něčeho, co baví, v čem uspěješ </a:t>
            </a:r>
          </a:p>
          <a:p>
            <a:pPr marL="514350" lvl="0" indent="-514350">
              <a:lnSpc>
                <a:spcPct val="150000"/>
              </a:lnSpc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a vynikneš.</a:t>
            </a:r>
          </a:p>
          <a:p>
            <a:pPr marL="514350" lvl="0" indent="-514350"/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Obrázek 5" descr="sikana_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33930" y="2492896"/>
            <a:ext cx="2910070" cy="436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07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TEST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836712"/>
            <a:ext cx="756084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>
                <a:latin typeface="+mj-lt"/>
              </a:rPr>
              <a:t>1. Co je to šikana?</a:t>
            </a:r>
          </a:p>
          <a:p>
            <a:pPr marL="273050" indent="-273050"/>
            <a:r>
              <a:rPr lang="cs-CZ" dirty="0" smtClean="0">
                <a:latin typeface="+mj-lt"/>
              </a:rPr>
              <a:t>a) Je jakékoliv chování, jehož záměrem je ublížit jedinci, ohrozit nebo zastrašovat jiného žáka, případně skupinu žáků</a:t>
            </a:r>
          </a:p>
          <a:p>
            <a:r>
              <a:rPr lang="cs-CZ" dirty="0" smtClean="0">
                <a:latin typeface="+mj-lt"/>
              </a:rPr>
              <a:t>b) Když žák nenapíše domácí úlohu a učitel mu dá špatnou známku</a:t>
            </a:r>
          </a:p>
          <a:p>
            <a:endParaRPr lang="cs-CZ" sz="800" b="1" u="sng" dirty="0" smtClean="0">
              <a:latin typeface="+mj-lt"/>
            </a:endParaRPr>
          </a:p>
          <a:p>
            <a:r>
              <a:rPr lang="cs-CZ" b="1" u="sng" dirty="0" smtClean="0">
                <a:latin typeface="+mj-lt"/>
              </a:rPr>
              <a:t>2. Při nápadné přehlížení a ignorování žáka či žáků třídní nebo jinou skupinou spolužáků :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a) Se nejedná o šikanu</a:t>
            </a:r>
          </a:p>
          <a:p>
            <a:r>
              <a:rPr lang="cs-CZ" dirty="0" smtClean="0">
                <a:latin typeface="+mj-lt"/>
              </a:rPr>
              <a:t>b) Jde o nepřímou podobu šikany</a:t>
            </a:r>
          </a:p>
          <a:p>
            <a:endParaRPr lang="cs-CZ" sz="800" dirty="0" smtClean="0">
              <a:latin typeface="+mj-lt"/>
            </a:endParaRPr>
          </a:p>
          <a:p>
            <a:r>
              <a:rPr lang="cs-CZ" b="1" u="sng" dirty="0" smtClean="0">
                <a:latin typeface="+mj-lt"/>
              </a:rPr>
              <a:t>3. Objetí šikany většinou je </a:t>
            </a:r>
            <a:r>
              <a:rPr lang="cs-CZ" b="1" u="sng" dirty="0" err="1" smtClean="0">
                <a:latin typeface="+mj-lt"/>
              </a:rPr>
              <a:t>zák</a:t>
            </a:r>
            <a:r>
              <a:rPr lang="cs-CZ" b="1" u="sng" dirty="0" smtClean="0">
                <a:latin typeface="+mj-lt"/>
              </a:rPr>
              <a:t>, který: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a) Je dominantní a umí ovládat okolí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</a:t>
            </a:r>
            <a:r>
              <a:rPr lang="cs-CZ" dirty="0" smtClean="0">
                <a:latin typeface="+mj-lt"/>
              </a:rPr>
              <a:t>Se nějakým způsobem „odlišuje“ </a:t>
            </a:r>
          </a:p>
          <a:p>
            <a:endParaRPr lang="cs-CZ" sz="8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4. Kdy se šikana zhoršuje?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a) Když je agresor potrestán a převeden na jinou školu.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</a:t>
            </a:r>
            <a:r>
              <a:rPr lang="cs-CZ" dirty="0" smtClean="0">
                <a:latin typeface="+mj-lt"/>
              </a:rPr>
              <a:t>Když se oběť nebrání, když projeví strach, když </a:t>
            </a:r>
          </a:p>
          <a:p>
            <a:pPr marL="342900" indent="-342900"/>
            <a:r>
              <a:rPr lang="cs-CZ" dirty="0" smtClean="0">
                <a:latin typeface="+mj-lt"/>
              </a:rPr>
              <a:t>    nemá zastání.</a:t>
            </a:r>
            <a:endParaRPr lang="cs-CZ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56176" y="2780928"/>
          <a:ext cx="2604120" cy="21234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235968"/>
                <a:gridCol w="136815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 OPAKOVÁNÍ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007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(20.08.2013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1196752"/>
            <a:ext cx="8964488" cy="4937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=detail&amp;id=76C30B18F3F0F62F9BA83738EF3B8738BF1FC24D&amp;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=5 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=detail&amp;id=3BDDA8C46E9921E293EFA0CD03FD1F0723CBC742&amp;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=7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=detail&amp;id=BB828017757E1EEB436FAA11827FC6C911C0501B&amp;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=6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=detail&amp;id=1C005E02BB64938EFE2D7C1A22113458624421D7&amp;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=16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=detail&amp;id=922588B430F9997D83236D5B47E3BF190F417142&amp;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=88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=detail&amp;id=EB28B6D2DF6AFAF51DCFD7CD1A11F5558F41FF37&amp;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=69</a:t>
            </a:r>
          </a:p>
          <a:p>
            <a:pPr lvl="0">
              <a:spcBef>
                <a:spcPct val="20000"/>
              </a:spcBef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archiv autora</a:t>
            </a: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>
              <a:spcBef>
                <a:spcPct val="20000"/>
              </a:spcBef>
            </a:pPr>
            <a:r>
              <a:rPr lang="cs-CZ" sz="2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Literatura:</a:t>
            </a:r>
          </a:p>
          <a:p>
            <a:pPr>
              <a:spcBef>
                <a:spcPct val="20000"/>
              </a:spcBef>
            </a:pP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http://www.prevence-</a:t>
            </a:r>
            <a:r>
              <a:rPr lang="cs-CZ" sz="16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praha.cz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/agrese-a-</a:t>
            </a:r>
            <a:r>
              <a:rPr lang="cs-CZ" sz="16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sikana</a:t>
            </a:r>
            <a:endParaRPr lang="cs-CZ" sz="1600" dirty="0" smtClean="0"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itchFamily="18" charset="0"/>
            </a:endParaRPr>
          </a:p>
          <a:p>
            <a:pPr>
              <a:spcBef>
                <a:spcPct val="20000"/>
              </a:spcBef>
            </a:pPr>
            <a:endParaRPr lang="cs-CZ" sz="2400" dirty="0" smtClean="0"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Times New Roman" pitchFamily="18" charset="0"/>
            </a:endParaRPr>
          </a:p>
          <a:p>
            <a:pPr>
              <a:spcBef>
                <a:spcPct val="20000"/>
              </a:spcBef>
            </a:pPr>
            <a:endParaRPr lang="cs-CZ" sz="1400" dirty="0" smtClean="0"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81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1348</TotalTime>
  <Words>748</Words>
  <Application>Microsoft Office PowerPoint</Application>
  <PresentationFormat>Předvádění na obrazovce (4:3)</PresentationFormat>
  <Paragraphs>112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O dborné U čiliště                a Z ákladní Š kola praktická Holešov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U14</cp:lastModifiedBy>
  <cp:revision>114</cp:revision>
  <dcterms:created xsi:type="dcterms:W3CDTF">2013-11-06T10:40:35Z</dcterms:created>
  <dcterms:modified xsi:type="dcterms:W3CDTF">2014-02-03T07:16:56Z</dcterms:modified>
</cp:coreProperties>
</file>