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80" r:id="rId11"/>
    <p:sldId id="279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6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0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0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1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1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2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2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563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563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563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2563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563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2564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2564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50000">
              <a:schemeClr val="bg1"/>
            </a:gs>
            <a:gs pos="100000">
              <a:schemeClr val="bg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2457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58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8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59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0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0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2461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2461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461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461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61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fld id="{F65544A7-8D54-4080-A1B8-BF3813168E90}" type="datetimeFigureOut">
              <a:rPr lang="cs-CZ" smtClean="0"/>
              <a:pPr/>
              <a:t>4.2.2014</a:t>
            </a:fld>
            <a:endParaRPr lang="cs-CZ"/>
          </a:p>
        </p:txBody>
      </p:sp>
      <p:sp>
        <p:nvSpPr>
          <p:cNvPr id="2461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/>
            </a:lvl1pPr>
          </a:lstStyle>
          <a:p>
            <a:endParaRPr lang="cs-CZ"/>
          </a:p>
        </p:txBody>
      </p:sp>
      <p:sp>
        <p:nvSpPr>
          <p:cNvPr id="2461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DF659B6C-33C0-4602-AC3A-73D3A7BF1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21594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/>
              <a:t>Výukový materiál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323528" y="2780928"/>
            <a:ext cx="8640960" cy="367240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  <a:effectLst/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t: Občanská výchova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Ročník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2</a:t>
            </a:r>
          </a:p>
          <a:p>
            <a:pPr algn="l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Tematická oblast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OV2</a:t>
            </a:r>
          </a:p>
          <a:p>
            <a:pPr algn="l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Anotace: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Tento materiál slouží k výuce a opakování učiva pro žáky, kteří byli v souladu s § 9 vyhlášky číslo 73/2005 Sb. o vzdělávání dětí,žáků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algn="l"/>
            <a:endParaRPr lang="cs-CZ" sz="2000" dirty="0" smtClean="0">
              <a:solidFill>
                <a:schemeClr val="accent4">
                  <a:lumMod val="10000"/>
                </a:schemeClr>
              </a:solidFill>
              <a:effectLst/>
            </a:endParaRPr>
          </a:p>
          <a:p>
            <a:pPr algn="l"/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Autor</a:t>
            </a:r>
            <a:r>
              <a:rPr lang="cs-CZ" sz="20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Ing. Zdeněk Peška</a:t>
            </a:r>
            <a:endParaRPr lang="cs-CZ" sz="2100" dirty="0" smtClean="0">
              <a:solidFill>
                <a:schemeClr val="accent4">
                  <a:lumMod val="10000"/>
                </a:schemeClr>
              </a:solidFill>
              <a:effectLst/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  <a:effectLst/>
              </a:rPr>
              <a:t>: Září 2013</a:t>
            </a:r>
          </a:p>
          <a:p>
            <a:pPr algn="l"/>
            <a:endParaRPr lang="cs-CZ" dirty="0" smtClean="0">
              <a:effectLst/>
            </a:endParaRPr>
          </a:p>
          <a:p>
            <a:pPr algn="l"/>
            <a:endParaRPr lang="cs-CZ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1219200" y="3886200"/>
            <a:ext cx="6858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Ukončení pracovního poměru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ový popisek 1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36589"/>
              <a:gd name="adj2" fmla="val 124423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Jak lze pane učiteli ukončit pracovní poměr?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11760" y="404664"/>
            <a:ext cx="64087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Jedině tak, jak to upravuje Zákoník práce a je to možné ukončit pracovní poměr : </a:t>
            </a:r>
          </a:p>
          <a:p>
            <a:pPr marL="342900" indent="-342900"/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 dohodou mezi zaměstnancem a zaměstnavatelem.</a:t>
            </a:r>
          </a:p>
          <a:p>
            <a:pPr marL="342900" indent="-342900"/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 výpovědí ze strany zaměstnance nebo zaměstnavatele.</a:t>
            </a:r>
          </a:p>
          <a:p>
            <a:pPr marL="342900" indent="-342900"/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- okamžitým zrušením pracovního poměru.</a:t>
            </a:r>
          </a:p>
          <a:p>
            <a:pPr marL="342900" indent="-342900"/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- zrušením ve zkušební době. </a:t>
            </a:r>
          </a:p>
          <a:p>
            <a:endParaRPr lang="cs-CZ" b="1" dirty="0">
              <a:solidFill>
                <a:schemeClr val="accent4">
                  <a:lumMod val="10000"/>
                </a:schemeClr>
              </a:solidFill>
              <a:latin typeface="+mj-lt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5508104" y="1124744"/>
            <a:ext cx="2232248" cy="1008112"/>
          </a:xfrm>
          <a:prstGeom prst="wedgeRoundRectCallout">
            <a:avLst>
              <a:gd name="adj1" fmla="val -50936"/>
              <a:gd name="adj2" fmla="val 129532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Jak dohodou?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188640"/>
            <a:ext cx="6192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V podstatě se zaměstnavatel a zaměstnanec písemně dohodnou na termínu (přesném datu) ukončení pracovního poměru. V dohodě nemusí zaměstnanec ani zaměstnavatel uvádět důvody rozvázání pracovního poměru.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932040" y="1124744"/>
            <a:ext cx="2664296" cy="648072"/>
          </a:xfrm>
          <a:prstGeom prst="wedgeRoundRectCallout">
            <a:avLst>
              <a:gd name="adj1" fmla="val -38119"/>
              <a:gd name="adj2" fmla="val 161317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co ta výpověď?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404665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Ano, tu může dát buď zaměstnanec nebo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zaměstnavatel,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to vždy písemně. Zaměstnanec může dát zaměstnavateli výpověď z jakéhokoliv důvodu bez toho, aby musel uvádět důvody jeho výpovědi.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2736304" cy="1008112"/>
          </a:xfrm>
          <a:prstGeom prst="wedgeRoundRectCallout">
            <a:avLst>
              <a:gd name="adj1" fmla="val -161659"/>
              <a:gd name="adj2" fmla="val 223021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 zaměstnavatel?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260648"/>
            <a:ext cx="65527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Ten může dát zaměstnanci výpověď jen  na základě taxativně vymezených důvodů ( § 52 Zákoník práce). 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Byla-li dána výpověď, skončí pracovní poměr uplynutím výpovědní </a:t>
            </a: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doby, </a:t>
            </a: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která činí nejméně 2 měsíce. </a:t>
            </a:r>
            <a:endParaRPr lang="cs-CZ" b="1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1656184" cy="1008112"/>
          </a:xfrm>
          <a:prstGeom prst="wedgeRoundRectCallout">
            <a:avLst>
              <a:gd name="adj1" fmla="val -235975"/>
              <a:gd name="adj2" fmla="val 166162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 jakých?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27784" y="260648"/>
            <a:ext cx="630019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To přesně říká zákoník práce  a je to například:</a:t>
            </a:r>
          </a:p>
          <a:p>
            <a:pPr marL="342900" indent="-342900"/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 ruší-li se zaměstnavatel nebo jeho část, 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 stane-li se zaměstnanec nadbytečným vzhledem k rozhodnutí zaměstnavatele nebo příslušného orgánu o změně jeho úkolů, </a:t>
            </a:r>
          </a:p>
          <a:p>
            <a:pPr>
              <a:buFontTx/>
              <a:buChar char="-"/>
            </a:pP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dojde-li  ke změně zdravotního stavu zaměstnance a on ztratí způsobilost k výkonu práce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- nesplňuje-li zaměstnanec předpoklady stanovené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právními předpisy pro výkon sjednané práce </a:t>
            </a:r>
            <a:r>
              <a:rPr lang="cs-CZ" sz="1600" b="1" dirty="0" err="1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atd</a:t>
            </a:r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….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5652120" y="1052736"/>
            <a:ext cx="3024336" cy="1008112"/>
          </a:xfrm>
          <a:prstGeom prst="wedgeRoundRectCallout">
            <a:avLst>
              <a:gd name="adj1" fmla="val -53214"/>
              <a:gd name="adj2" fmla="val 141119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Chudák zaměstnanec.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11760" y="188640"/>
            <a:ext cx="62646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V tomto případě ale zaměstnanec má nárok na odstupné ve výši minimálně tří průměrných měsíčních platů. A navíc zaměstnavatel nemůže dát zaměstnanci výpověď v době, kdy je v pracovní neschopnosti, který je dlouhodobě uvolněn pro výkon veřejné funkce, 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zaměstnankyni,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pokud je těhotná nebo na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mateřské dovolené.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</a:t>
            </a:r>
            <a:endParaRPr lang="cs-CZ" b="1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716016" y="1124744"/>
            <a:ext cx="3384376" cy="1008112"/>
          </a:xfrm>
          <a:prstGeom prst="wedgeRoundRectCallout">
            <a:avLst>
              <a:gd name="adj1" fmla="val -27050"/>
              <a:gd name="adj2" fmla="val 143860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co hodinová výpověď?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11760" y="332656"/>
            <a:ext cx="67322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No,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správně okamžité zrušení pracovního poměru. Tu může dát zaměstnavatel poruší-li zaměstnanec zvlášť hrubým způsobem své pracovní povinnosti a nebo byl pravomocně odsouzen pro úmyslný trestný čin k nepodmíněnému trestu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odnětí svobody na dobu delší jak 1 rok.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-117023"/>
              <a:gd name="adj2" fmla="val 187592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zaměstnanec? Může ji dát i zaměstnanec?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411760" y="0"/>
            <a:ext cx="64807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Zaměstnanec může pracovní poměr okamžitě zrušit jen, jestliže :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 podle lékařského posudku nemůže dále konat práci bez vážného ohrožení svého zdraví a zaměstnavatel mu neumožnil v době 15 dnů ode dne předložení tohoto posudku výkon jiné pro něho vhodné práce.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- zaměstnavatel mu nevyplatil mzdu nebo plat nebo náhradu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mzdy nebo platu anebo jakoukoli jejich část do 15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dnů po uplynutí období splatnosti. V tomto </a:t>
            </a:r>
          </a:p>
          <a:p>
            <a:r>
              <a:rPr lang="cs-CZ" sz="16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                        případě mu náleží náhrada mzdy či platu.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ový popisek 3"/>
          <p:cNvSpPr/>
          <p:nvPr/>
        </p:nvSpPr>
        <p:spPr bwMode="auto">
          <a:xfrm>
            <a:off x="4427984" y="1124744"/>
            <a:ext cx="4464496" cy="1008112"/>
          </a:xfrm>
          <a:prstGeom prst="wedgeRoundRectCallout">
            <a:avLst>
              <a:gd name="adj1" fmla="val 35857"/>
              <a:gd name="adj2" fmla="val 158437"/>
              <a:gd name="adj3" fmla="val 16667"/>
            </a:avLst>
          </a:prstGeom>
          <a:solidFill>
            <a:schemeClr val="accent6">
              <a:lumMod val="60000"/>
              <a:lumOff val="40000"/>
            </a:schemeClr>
          </a:solidFill>
          <a:ln w="9525" cap="flat" cmpd="sng" algn="ctr">
            <a:solidFill>
              <a:schemeClr val="bg2">
                <a:lumMod val="5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cs-CZ" sz="2000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 jak je to s výpovědí ve zkušební době?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26000" b="-2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39752" y="231031"/>
            <a:ext cx="5832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Tu může dát jak zaměstnanec, tak i zaměstnavatel </a:t>
            </a:r>
          </a:p>
          <a:p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z jakéhokoliv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důvodu,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aniž by ho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udal, </a:t>
            </a:r>
            <a:r>
              <a:rPr lang="cs-CZ" b="1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 výpověď obou těchto smluvních stran musí být vždy písemná.</a:t>
            </a:r>
            <a:endParaRPr lang="cs-CZ" b="1" dirty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/>
              <a:t>REKAPITULACE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8712968" cy="5760640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Pracovní poměr lze podle Zákoníku práce č. 262/2006 </a:t>
            </a:r>
            <a:r>
              <a:rPr lang="cs-CZ" sz="1800" b="1" dirty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ve znění pozdějších předpisů</a:t>
            </a:r>
            <a:r>
              <a:rPr lang="cs-CZ" sz="1800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 </a:t>
            </a: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  <a:cs typeface="Arial" pitchFamily="34" charset="0"/>
              </a:rPr>
              <a:t>ukončit:</a:t>
            </a:r>
          </a:p>
          <a:p>
            <a:pPr marL="352425" indent="-352425"/>
            <a:r>
              <a:rPr lang="cs-CZ" sz="1800" b="1" u="sng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Dohodou</a:t>
            </a: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 se zaměstnavatel a zaměstnanec písemně dohodnou na termínu ukončení pracovního poměru. V dohodě nemusí být uvedeny důvody rozvázání pracovního poměru.</a:t>
            </a:r>
            <a:endParaRPr lang="cs-CZ" sz="1800" b="1" dirty="0" smtClean="0">
              <a:solidFill>
                <a:schemeClr val="accent4">
                  <a:lumMod val="10000"/>
                </a:schemeClr>
              </a:solidFill>
              <a:effectLst/>
              <a:latin typeface="+mj-lt"/>
              <a:cs typeface="Arial" pitchFamily="34" charset="0"/>
            </a:endParaRPr>
          </a:p>
          <a:p>
            <a:r>
              <a:rPr lang="cs-CZ" sz="1800" b="1" u="sng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Výpověď</a:t>
            </a:r>
            <a:r>
              <a:rPr lang="cs-CZ" sz="1800" b="1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 může dát buď zaměstnanec nebo zaměstnavatel a to vždy písemně. Zaměstnanec může dát výpověď z jakéhokoliv důvodu bez toho, aby ho udal. Zaměstnavatel může dát výpověď jen z přesně daných důvodů (dané Zákoníkem práce). V některých případech má ale zaměstnanec má nárok na odstupné ve výši minimálně tří průměrných měsíčních platů. A navíc zaměstnavatel nemůže dát zaměstnanci výpověď v době, kdy je v pracovní neschopnosti, který je dlouhodobě uvolněn pro výkon veřejné funkce, zaměstnankyni pokud je těhotná nebo na mateřské dovolené. Pracovní poměr končí po uplynutí sjednané výpovědní doby, která je 2 měsíce jak pro zaměstnance, tak i pro zaměstnavatele dva měsíce a začíná plynout od prvního dne následujícího měsíce po dni doručení výpovědi ze strany zaměstnavatele a nebo zaměstnance.</a:t>
            </a:r>
            <a:endParaRPr lang="cs-CZ" sz="1800" b="1" dirty="0">
              <a:solidFill>
                <a:schemeClr val="accent4">
                  <a:lumMod val="10000"/>
                </a:schemeClr>
              </a:solidFill>
              <a:effectLst/>
              <a:latin typeface="+mj-lt"/>
              <a:cs typeface="Arial" pitchFamily="34" charset="0"/>
            </a:endParaRPr>
          </a:p>
          <a:p>
            <a:r>
              <a:rPr lang="cs-CZ" sz="1800" b="1" u="sng" dirty="0" smtClean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Ukončení </a:t>
            </a:r>
            <a:r>
              <a:rPr lang="cs-CZ" sz="1800" b="1" u="sng" dirty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pracovního poměru ve zkušební době</a:t>
            </a:r>
            <a:r>
              <a:rPr lang="cs-CZ" sz="1800" b="1" dirty="0">
                <a:solidFill>
                  <a:schemeClr val="accent4">
                    <a:lumMod val="10000"/>
                  </a:schemeClr>
                </a:solidFill>
                <a:effectLst/>
                <a:latin typeface="+mj-lt"/>
              </a:rPr>
              <a:t>  může ukončit jak zaměstnanec, tak i zaměstnavatel bez uvádění důvodů a musí být vždy písemné.</a:t>
            </a:r>
          </a:p>
          <a:p>
            <a:pPr>
              <a:buNone/>
            </a:pPr>
            <a:endParaRPr lang="cs-CZ" sz="1800" dirty="0">
              <a:effectLst/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r>
              <a:rPr lang="cs-CZ" dirty="0" smtClean="0"/>
              <a:t>Zdroje (02.09.2013)</a:t>
            </a:r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latin typeface="+mj-lt"/>
                <a:cs typeface="Times New Roman" pitchFamily="18" charset="0"/>
              </a:rPr>
              <a:t>Zdroje obrázků: MS Office Klipart</a:t>
            </a:r>
          </a:p>
          <a:p>
            <a:pPr>
              <a:buNone/>
            </a:pPr>
            <a:r>
              <a:rPr lang="cs-CZ" sz="2800" dirty="0" smtClean="0">
                <a:latin typeface="+mj-lt"/>
                <a:cs typeface="Times New Roman" pitchFamily="18" charset="0"/>
              </a:rPr>
              <a:t>http://office.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microsoft.com</a:t>
            </a:r>
            <a:r>
              <a:rPr lang="cs-CZ" sz="2800" dirty="0" smtClean="0">
                <a:latin typeface="+mj-lt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cs</a:t>
            </a:r>
            <a:r>
              <a:rPr lang="cs-CZ" sz="2800" dirty="0" smtClean="0">
                <a:latin typeface="+mj-lt"/>
                <a:cs typeface="Times New Roman" pitchFamily="18" charset="0"/>
              </a:rPr>
              <a:t>-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cz</a:t>
            </a:r>
            <a:r>
              <a:rPr lang="cs-CZ" sz="2800" dirty="0" smtClean="0">
                <a:latin typeface="+mj-lt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images</a:t>
            </a:r>
            <a:r>
              <a:rPr lang="cs-CZ" sz="2800" dirty="0" smtClean="0">
                <a:latin typeface="+mj-lt"/>
                <a:cs typeface="Times New Roman" pitchFamily="18" charset="0"/>
              </a:rPr>
              <a:t>/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results.aspx</a:t>
            </a:r>
            <a:r>
              <a:rPr lang="cs-CZ" sz="2800" dirty="0" smtClean="0">
                <a:latin typeface="+mj-lt"/>
                <a:cs typeface="Times New Roman" pitchFamily="18" charset="0"/>
              </a:rPr>
              <a:t>?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qu</a:t>
            </a:r>
            <a:r>
              <a:rPr lang="cs-CZ" sz="2800" dirty="0" smtClean="0">
                <a:latin typeface="+mj-lt"/>
                <a:cs typeface="Times New Roman" pitchFamily="18" charset="0"/>
              </a:rPr>
              <a:t>=u%C4%8Ditel&amp;ex=2#</a:t>
            </a:r>
            <a:r>
              <a:rPr lang="cs-CZ" sz="2800" dirty="0" err="1" smtClean="0">
                <a:latin typeface="+mj-lt"/>
                <a:cs typeface="Times New Roman" pitchFamily="18" charset="0"/>
              </a:rPr>
              <a:t>ai</a:t>
            </a:r>
            <a:r>
              <a:rPr lang="cs-CZ" sz="2800" dirty="0" smtClean="0">
                <a:latin typeface="+mj-lt"/>
                <a:cs typeface="Times New Roman" pitchFamily="18" charset="0"/>
              </a:rPr>
              <a:t>:MP900427658|</a:t>
            </a:r>
          </a:p>
          <a:p>
            <a:pPr>
              <a:buNone/>
            </a:pPr>
            <a:endParaRPr lang="cs-CZ" sz="2800" dirty="0" smtClean="0">
              <a:latin typeface="+mj-lt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+mj-lt"/>
                <a:cs typeface="Times New Roman" pitchFamily="18" charset="0"/>
              </a:rPr>
              <a:t>Literatura</a:t>
            </a:r>
          </a:p>
          <a:p>
            <a:r>
              <a:rPr lang="cs-CZ" sz="2800" dirty="0" smtClean="0">
                <a:latin typeface="+mj-lt"/>
                <a:cs typeface="Times New Roman" pitchFamily="18" charset="0"/>
              </a:rPr>
              <a:t>Sbírka zákonů č. 262/2006 Zákoník práce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lance">
  <a:themeElements>
    <a:clrScheme name="Motiv sady Offi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Motiv sady Offi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</a:defRPr>
        </a:defPPr>
      </a:lstStyle>
    </a:lnDef>
  </a:objectDefaults>
  <a:extraClrSchemeLst>
    <a:extraClrScheme>
      <a:clrScheme name="Motiv sady Offi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Balance</Template>
  <TotalTime>392</TotalTime>
  <Words>807</Words>
  <Application>Microsoft Office PowerPoint</Application>
  <PresentationFormat>Předvádění na obrazovce (4:3)</PresentationFormat>
  <Paragraphs>64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Balance</vt:lpstr>
      <vt:lpstr>Výukový materiál Zpracovaný v rámci projektu EU peníze školám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REKAPITULACE</vt:lpstr>
      <vt:lpstr>Zdroje (02.09.2013)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Výukový materiál Zpracovaný v rámci projektu EU peníze školám</dc:title>
  <dc:creator>admin</dc:creator>
  <cp:lastModifiedBy>Dum</cp:lastModifiedBy>
  <cp:revision>45</cp:revision>
  <dcterms:created xsi:type="dcterms:W3CDTF">2013-09-17T15:57:50Z</dcterms:created>
  <dcterms:modified xsi:type="dcterms:W3CDTF">2014-02-04T08:13:54Z</dcterms:modified>
</cp:coreProperties>
</file>