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wmf" ContentType="image/x-wmf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71" r:id="rId2"/>
    <p:sldId id="256" r:id="rId3"/>
    <p:sldId id="272" r:id="rId4"/>
    <p:sldId id="273" r:id="rId5"/>
    <p:sldId id="274" r:id="rId6"/>
    <p:sldId id="275" r:id="rId7"/>
    <p:sldId id="280" r:id="rId8"/>
    <p:sldId id="279" r:id="rId9"/>
    <p:sldId id="281" r:id="rId10"/>
    <p:sldId id="276" r:id="rId11"/>
    <p:sldId id="288" r:id="rId12"/>
    <p:sldId id="277" r:id="rId13"/>
    <p:sldId id="296" r:id="rId14"/>
    <p:sldId id="297" r:id="rId15"/>
    <p:sldId id="282" r:id="rId16"/>
    <p:sldId id="278" r:id="rId17"/>
    <p:sldId id="283" r:id="rId18"/>
    <p:sldId id="300" r:id="rId19"/>
    <p:sldId id="298" r:id="rId20"/>
    <p:sldId id="299" r:id="rId21"/>
    <p:sldId id="295" r:id="rId22"/>
    <p:sldId id="289" r:id="rId23"/>
    <p:sldId id="284" r:id="rId24"/>
    <p:sldId id="290" r:id="rId25"/>
    <p:sldId id="291" r:id="rId26"/>
    <p:sldId id="285" r:id="rId27"/>
    <p:sldId id="286" r:id="rId28"/>
    <p:sldId id="287" r:id="rId29"/>
    <p:sldId id="292" r:id="rId30"/>
    <p:sldId id="301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79" autoAdjust="0"/>
    <p:restoredTop sz="94555" autoAdjust="0"/>
  </p:normalViewPr>
  <p:slideViewPr>
    <p:cSldViewPr>
      <p:cViewPr>
        <p:scale>
          <a:sx n="50" d="100"/>
          <a:sy n="50" d="100"/>
        </p:scale>
        <p:origin x="-8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366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88A2071-0348-408C-891B-DB05C7AD22D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12B0A3-3ABB-4EC5-B100-D5E3D568B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2D5502A-A57D-424B-9DC4-D38FEB49EB5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6E2F83-41CA-470E-AC79-5E8CE8DB3F9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2CF2895-127A-4D86-9FB7-BDC0210200E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9F0740-EAAF-4BBE-87AB-E882B3E33E3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A47E0B-4CF2-4300-94D1-3469F16E209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4058D4D-D9D7-490A-B74A-6559BB0974C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66AE37-75E0-4E88-AF8B-9E4E7BB98D5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606FFA-BC1A-4E7D-A781-624EA74DE6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6EBBD0-C628-4460-9A61-F7C4E3937B6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A782C19-BF05-41B3-9CDF-C5EBC368B77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97D8FF-1B1D-4557-AA22-0C537317DC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3A857A-B94A-46B2-8879-42E4C00050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558BB0-0C51-4E16-B1A3-56D3BB1E542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7E803F5-48C1-4BA3-AC13-A1E5606E939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AC1CFD-280E-41CC-B77E-EC4956EC54D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63A7F0-A3D6-418E-A065-AEF527C8959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F88397-D71D-444B-B6DE-886FFF74505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684378-234D-4667-A75C-4936A99E53F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CA140B-DCE8-4024-BC52-88A9BDA32AD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30A146-D3F3-47F5-9530-C4BA77326E6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E34883-A42E-44CF-9949-7091421C42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05616B-23C5-4963-8408-C57138F16CE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DE6A15-4FED-4BAB-8C9D-88AB6F09017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24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C58F9AF-E087-4EE7-B79B-0910C58C99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45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A247EA-16A3-471E-AE8A-E2809B81C76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65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96BD45-11D9-48D9-92DC-83BB98267E5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86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6489EF-26D8-4797-82DE-74A9A3C1A07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06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C53DBDA-9340-44EC-8541-1AE41009BFA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27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EFA191-A7DA-4BA9-9617-77FA89FE7A1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47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0FF79E-59F9-4763-AE11-EB287358A1C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BA66F-67CD-47E1-B2BD-356DAC67610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17340-3EA6-4473-8B56-9EDCE0C94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95830-CB75-4422-8F58-3DAC56EC5CF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775D8-99D7-47C1-885F-08A190297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29D80-9802-4E98-BEC1-5912045AF49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8D53E-D031-45AC-A24A-B2959EA3D4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2F9BB-D942-4CD6-98DE-B78359FB4A4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DFD6D-DAE5-400B-896B-1DD47EFC4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77646-7379-4B2A-95D7-15045489D06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0424E-10B7-4949-BAEE-EE3F086E0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DB6BF-9A93-4C0D-A633-DA2A82DA78C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4FECD-5939-465E-95F1-3DF9C3684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00F34-93C3-4D93-9815-C4FE80FF0BE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01BE1-3682-49E3-9545-C6FB3CD23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8B17C-93A6-456A-BD66-43FF337C9B6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0D5DB-C0F4-4128-894E-DF20B634F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0A82F-48C2-4787-8DD5-AA542D559A2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4FD50-AC56-4613-98EA-8A8D44E39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74CD6-5348-4FE1-A28E-54661691A8A8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F585-3151-4983-8875-C7205D8B3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6F4F8-8F64-4BB0-8305-98CC471A7D8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D11F6-55AA-4AD6-9E2D-F3FF4EA2A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6E6D7E5-3B74-4BAA-9C6A-27D2D4CA6098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AC4E7E-75BF-4CB1-AE56-7B915B438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10" Type="http://schemas.openxmlformats.org/officeDocument/2006/relationships/image" Target="../media/image38.jpeg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288" y="2276475"/>
            <a:ext cx="8640762" cy="4897438"/>
          </a:xfrm>
        </p:spPr>
        <p:txBody>
          <a:bodyPr rtlCol="0">
            <a:normAutofit fontScale="4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5300" y="2060575"/>
            <a:ext cx="81121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8" y="1989138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15. Rodina. Funkce rodiny.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95738" y="4437063"/>
            <a:ext cx="6400800" cy="1897062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16387" name="obrázek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214313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638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73350" y="3573463"/>
            <a:ext cx="3413125" cy="256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  RODINA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475"/>
            <a:ext cx="8229600" cy="4392613"/>
          </a:xfrm>
        </p:spPr>
        <p:txBody>
          <a:bodyPr rtlCol="0">
            <a:normAutofit fontScale="62500" lnSpcReduction="20000"/>
          </a:bodyPr>
          <a:lstStyle/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7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Rodina ve společnosti </a:t>
            </a: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47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7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Funkce rodiny</a:t>
            </a: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47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7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Výběr </a:t>
            </a:r>
            <a:r>
              <a:rPr lang="cs-CZ" sz="47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životního </a:t>
            </a:r>
            <a:r>
              <a:rPr lang="cs-CZ" sz="47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partnera</a:t>
            </a: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47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7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Zamilovanost , láska</a:t>
            </a:r>
            <a:r>
              <a:rPr lang="cs-CZ" sz="47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cs-CZ" sz="47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47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indent="-9144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7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Nezbytné </a:t>
            </a:r>
            <a:r>
              <a:rPr lang="cs-CZ" sz="47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rozchody</a:t>
            </a:r>
            <a:r>
              <a:rPr lang="cs-CZ" sz="47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435" name="Picture 2" descr="C:\Users\Marcelka\AppData\Local\Microsoft\Windows\Temporary Internet Files\Content.IE5\HAQ0290J\MP90044840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1188" y="188913"/>
            <a:ext cx="259238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cs typeface="Arial" panose="020B0604020202020204" pitchFamily="34" charset="0"/>
              </a:rPr>
              <a:t/>
            </a:r>
            <a:br>
              <a:rPr lang="cs-CZ" b="1" dirty="0" smtClean="0">
                <a:cs typeface="Arial" panose="020B0604020202020204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cs typeface="Arial" panose="020B0604020202020204" pitchFamily="34" charset="0"/>
              </a:rPr>
              <a:t>1. Rodina </a:t>
            </a:r>
            <a:r>
              <a:rPr lang="cs-CZ" b="1" dirty="0">
                <a:solidFill>
                  <a:srgbClr val="C00000"/>
                </a:solidFill>
                <a:cs typeface="Arial" panose="020B0604020202020204" pitchFamily="34" charset="0"/>
              </a:rPr>
              <a:t>ve společnosti </a:t>
            </a:r>
            <a:br>
              <a:rPr lang="cs-CZ" b="1" dirty="0">
                <a:solidFill>
                  <a:srgbClr val="C00000"/>
                </a:solidFill>
                <a:cs typeface="Arial" panose="020B0604020202020204" pitchFamily="34" charset="0"/>
              </a:rPr>
            </a:b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773238"/>
            <a:ext cx="8640762" cy="4679950"/>
          </a:xfrm>
        </p:spPr>
        <p:txBody>
          <a:bodyPr rtlCol="0">
            <a:normAutofit fontScale="85000"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RODINA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to často to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nejdůležitější, co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člověk má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Každý se může svobodně rozhodnout,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zda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založí rodinu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či ne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Chceme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se   na někoho spolehnout, očekáváme a nabízíme pomoc,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sdílíme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 někým radosti i starosti.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to základní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článek ve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společnosti.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sz="4000" b="1" smtClean="0"/>
              <a:t>Typy  rodin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7416800" cy="4895850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Tradiční rodina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otec + matka +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děti, v manželství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Neúplná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rodina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matka + dítě, otec + dítě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Rozšířená rodina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otec + matka + děti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prarodiče, tety, strýci.   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Volný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svazek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otec+ matka + děti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bez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manželství.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22531" name="Picture 2" descr="C:\Users\Marcelka\AppData\Local\Microsoft\Windows\Temporary Internet Files\Content.IE5\HAQ0290J\MP90040892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43800" y="3284538"/>
            <a:ext cx="1412875" cy="153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C:\Users\Marcelka\AppData\Local\Microsoft\Windows\Temporary Internet Files\Content.IE5\HAQ0290J\MP90044219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59575" y="1395413"/>
            <a:ext cx="2087563" cy="139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6" descr="C:\Users\Marcelka\AppData\Local\Microsoft\Windows\Temporary Internet Files\Content.IE5\NPTX2YC0\MP90042264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9863" y="5118100"/>
            <a:ext cx="2346325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2. FUNKCE </a:t>
            </a:r>
            <a:r>
              <a:rPr lang="cs-CZ" b="1" dirty="0" smtClean="0">
                <a:solidFill>
                  <a:srgbClr val="C00000"/>
                </a:solidFill>
              </a:rPr>
              <a:t>RODINY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435975" cy="4608512"/>
          </a:xfrm>
        </p:spPr>
        <p:txBody>
          <a:bodyPr rtlCol="0">
            <a:normAutofit fontScale="92500"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Biologická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funkce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Výchovná funkce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Materiální funkce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Ochranná funkce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260350"/>
            <a:ext cx="8229600" cy="922338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Biologická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funkce</a:t>
            </a:r>
            <a:br>
              <a:rPr lang="cs-CZ" b="1" dirty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060575"/>
            <a:ext cx="8785225" cy="4797425"/>
          </a:xfrm>
        </p:spPr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Biologická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 rodiny spočívá v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uspokojování fyzických a psychických potřeb člověka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spokojuje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biologické potřeby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člověka: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íst,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pít, dýchat, odpočívat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spát,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vylučovat, teplo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světlo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přístřeší.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sexuální uspokojení,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intimita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rozmnožování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svobodné rozhodnutí kolik chtějí dětí)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26627" name="Picture 4" descr="C:\Users\Marcelka\AppData\Local\Microsoft\Windows\Temporary Internet Files\Content.IE5\QW6HIM6X\MP90043046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3950" y="449263"/>
            <a:ext cx="1054100" cy="105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5" descr="C:\Users\Marcelka\AppData\Local\Microsoft\Windows\Temporary Internet Files\Content.IE5\NPTX2YC0\MP90042278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97538" y="449263"/>
            <a:ext cx="11509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7100" y="33338"/>
            <a:ext cx="8229600" cy="70643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Výchovná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funkce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cs-CZ" dirty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4724400"/>
          </a:xfrm>
        </p:spPr>
        <p:txBody>
          <a:bodyPr rtlCol="0">
            <a:normAutofit fontScale="850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Výchovná funkce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znamená nejen 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mít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děti, ale také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vychovat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je.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Bývá to většinou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nejdůležitější potřeba.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Malé děti vychovává většinou matka, větší otec. Spořádanou rodinu nic ne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nahradí.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Dětem nesmí chybět obětavá péče a láska rodičů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 dětech vidí rodiče smysl života. Starají se o rozvoj aktivity, samostatnosti, tvořivosti, plnění povinností a rozvoj jejich talentu.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28675" name="Picture 2" descr="C:\Users\Marcelka\AppData\Local\Microsoft\Windows\Temporary Internet Files\Content.IE5\HAQ0290J\MP90020203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333375"/>
            <a:ext cx="236537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Materiální funkce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cs-CZ" dirty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Materiální funkce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znamená zajistit rodinu po ekonomické stránce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manželé se učí spolu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hospodařit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zajišťují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finančně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všechny členy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rodiny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23" name="Picture 3" descr="C:\Users\Marcelka\AppData\Local\Microsoft\Windows\Temporary Internet Files\Content.IE5\NPTX2YC0\MP90042767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180013"/>
            <a:ext cx="1885950" cy="125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5" descr="C:\Users\Marcelka\AppData\Local\Microsoft\Windows\Temporary Internet Files\Content.IE5\EVAANFL5\MP90042655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08225" y="4762500"/>
            <a:ext cx="1303338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6" descr="C:\Users\Marcelka\AppData\Local\Microsoft\Windows\Temporary Internet Files\Content.IE5\QW6HIM6X\MP90042213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1275" y="5135563"/>
            <a:ext cx="1820863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8" descr="C:\Users\Marcelka\AppData\Local\Microsoft\Windows\Temporary Internet Files\Content.IE5\NPTX2YC0\MP90040957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69138" y="5027613"/>
            <a:ext cx="1951037" cy="1560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11" descr="C:\Users\Marcelka\AppData\Local\Microsoft\Windows\Temporary Internet Files\Content.IE5\NPTX2YC0\MP90044247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57913" y="100013"/>
            <a:ext cx="1824037" cy="130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8" name="Picture 12" descr="C:\Users\Marcelka\AppData\Local\Microsoft\Windows\Temporary Internet Files\Content.IE5\HAQ0290J\MP900407003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851525" y="4905375"/>
            <a:ext cx="1023938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Ochranná funkce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Ochranná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 znamená, že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rodina chrání své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členy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partneři jsou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rovnoprávní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dodržují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práva dítěte.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771" name="Picture 2" descr="C:\Users\Marcelka\AppData\Local\Microsoft\Windows\Temporary Internet Files\Content.IE5\HAQ0290J\MP90043119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6638" y="5014913"/>
            <a:ext cx="16287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3" descr="C:\Users\Marcelka\AppData\Local\Microsoft\Windows\Temporary Internet Files\Content.IE5\EVAANFL5\MP90043083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0613" y="4846638"/>
            <a:ext cx="1766887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4" descr="C:\Users\Marcelka\AppData\Local\Microsoft\Windows\Temporary Internet Files\Content.IE5\QW6HIM6X\MP90043091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7650" y="5418138"/>
            <a:ext cx="1874838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5" descr="C:\Users\Marcelka\AppData\Local\Microsoft\Windows\Temporary Internet Files\Content.IE5\NPTX2YC0\MP900202037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71700" y="4735513"/>
            <a:ext cx="1458913" cy="218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Picture 6" descr="C:\Users\Marcelka\AppData\Local\Microsoft\Windows\Temporary Internet Files\Content.IE5\HAQ0290J\MP90020219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67513" y="2190750"/>
            <a:ext cx="1433512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7" descr="C:\Users\Marcelka\AppData\Local\Microsoft\Windows\Temporary Internet Files\Content.IE5\EVAANFL5\MP900399498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845175" y="5357813"/>
            <a:ext cx="1022350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 descr="C:\Users\Marcelka\AppData\Local\Microsoft\Windows\Temporary Internet Files\Content.IE5\NPTX2YC0\MP90042310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89013" y="0"/>
            <a:ext cx="71659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C00000"/>
                </a:solidFill>
              </a:rPr>
              <a:t>3.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VÝBĚR </a:t>
            </a:r>
            <a:r>
              <a:rPr lang="cs-CZ" b="1" dirty="0">
                <a:solidFill>
                  <a:srgbClr val="C00000"/>
                </a:solidFill>
              </a:rPr>
              <a:t>ŽIVOTNÍHO PARTNERA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Hledání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 výběr životního partnera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významnou záležitostí v životě člověka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Jestliže se jim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líbí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zamilují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se.</a:t>
            </a:r>
          </a:p>
          <a:p>
            <a:pPr algn="ctr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500" b="1" dirty="0" smtClean="0">
                <a:solidFill>
                  <a:srgbClr val="C00000"/>
                </a:solidFill>
              </a:rPr>
              <a:t> </a:t>
            </a:r>
            <a:endParaRPr lang="cs-CZ" dirty="0"/>
          </a:p>
        </p:txBody>
      </p:sp>
      <p:pic>
        <p:nvPicPr>
          <p:cNvPr id="36867" name="Picture 2" descr="C:\Users\Marcelka\AppData\Local\Microsoft\Windows\Temporary Internet Files\Content.IE5\EVAANFL5\MP90044905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4941888"/>
            <a:ext cx="1700212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Vzájemné vztahy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Kamarádské vztahy – se vytvářejí mezi spolužáky, v partě, při zájmové činnosti, na pracovišti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Přátelské vztahy se mohou vyvinout z kamarádských vztahů při větším a pevnějším vzájemném vztahu. Přátelé si důvěřují, pomáhají si, váží si sebe navzájem, nepomlouvají se, nevyzrazují společná tajemství.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Přátelství mezi mužem a ženou</a:t>
            </a:r>
            <a:endParaRPr lang="cs-CZ" b="1" dirty="0"/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Kamarádství  a přátelství  mezi mužem a ženou mezi mužem a ženou mohou přerůst v hlubší vztah.</a:t>
            </a:r>
          </a:p>
          <a:p>
            <a:pPr marL="0" indent="0" algn="ctr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Vzájemné okouzlení pokračuje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 zamilovaností a láskou.</a:t>
            </a:r>
          </a:p>
          <a:p>
            <a:pPr marL="0" indent="0" algn="ctr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Jsou to dvě nezaměnitelná období.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  <a:cs typeface="Arial" panose="020B0604020202020204" pitchFamily="34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cs typeface="Arial" panose="020B0604020202020204" pitchFamily="34" charset="0"/>
              </a:rPr>
            </a:br>
            <a:r>
              <a:rPr lang="cs-CZ" b="1" dirty="0" smtClean="0">
                <a:cs typeface="Arial" panose="020B0604020202020204" pitchFamily="34" charset="0"/>
              </a:rPr>
              <a:t>Dvě </a:t>
            </a:r>
            <a:r>
              <a:rPr lang="cs-CZ" b="1" dirty="0">
                <a:cs typeface="Arial" panose="020B0604020202020204" pitchFamily="34" charset="0"/>
              </a:rPr>
              <a:t>období lásky</a:t>
            </a:r>
            <a:br>
              <a:rPr lang="cs-CZ" b="1" dirty="0">
                <a:cs typeface="Arial" panose="020B0604020202020204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3500" b="1" smtClean="0">
                <a:solidFill>
                  <a:srgbClr val="C00000"/>
                </a:solidFill>
              </a:rPr>
              <a:t> </a:t>
            </a:r>
            <a:endParaRPr lang="cs-CZ" sz="3500" b="1" smtClean="0">
              <a:solidFill>
                <a:srgbClr val="C00000"/>
              </a:solidFill>
              <a:latin typeface="Arial" charset="0"/>
              <a:cs typeface="Arial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Milostný vztah mezi partnery prochází dvěma období:</a:t>
            </a:r>
          </a:p>
          <a:p>
            <a:pPr marL="0" indent="0" algn="ctr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/>
            <a:r>
              <a:rPr lang="cs-CZ" b="1" smtClean="0">
                <a:latin typeface="Arial" charset="0"/>
                <a:cs typeface="Times New Roman" pitchFamily="18" charset="0"/>
              </a:rPr>
              <a:t>období zamilovanosti</a:t>
            </a:r>
            <a:r>
              <a:rPr lang="cs-CZ" smtClean="0">
                <a:latin typeface="Arial" charset="0"/>
                <a:cs typeface="Times New Roman" pitchFamily="18" charset="0"/>
              </a:rPr>
              <a:t> </a:t>
            </a:r>
          </a:p>
          <a:p>
            <a:pPr marL="0" indent="0"/>
            <a:endParaRPr lang="cs-CZ" smtClean="0">
              <a:latin typeface="Arial" charset="0"/>
              <a:cs typeface="Times New Roman" pitchFamily="18" charset="0"/>
            </a:endParaRPr>
          </a:p>
          <a:p>
            <a:pPr marL="0" indent="0"/>
            <a:r>
              <a:rPr lang="cs-CZ" b="1" smtClean="0">
                <a:latin typeface="Arial" charset="0"/>
                <a:cs typeface="Times New Roman" pitchFamily="18" charset="0"/>
              </a:rPr>
              <a:t>období skutečné lásky</a:t>
            </a:r>
            <a:r>
              <a:rPr lang="cs-CZ" smtClean="0">
                <a:latin typeface="Arial" charset="0"/>
                <a:cs typeface="Times New Roman" pitchFamily="18" charset="0"/>
              </a:rPr>
              <a:t> </a:t>
            </a:r>
            <a:endParaRPr lang="cs-CZ" smtClean="0"/>
          </a:p>
          <a:p>
            <a:pPr marL="0" indent="0"/>
            <a:endParaRPr lang="cs-CZ" smtClean="0"/>
          </a:p>
        </p:txBody>
      </p:sp>
      <p:pic>
        <p:nvPicPr>
          <p:cNvPr id="43011" name="Picture 3" descr="C:\Users\Marcelka\AppData\Local\Microsoft\Windows\Temporary Internet Files\Content.IE5\NPTX2YC0\MP90040119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3511550"/>
            <a:ext cx="3194050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777875"/>
          </a:xfrm>
        </p:spPr>
        <p:txBody>
          <a:bodyPr/>
          <a:lstStyle/>
          <a:p>
            <a:pPr algn="l"/>
            <a:r>
              <a:rPr lang="cs-CZ" b="1" smtClean="0">
                <a:cs typeface="Arial" charset="0"/>
              </a:rPr>
              <a:t>Období zamilovanosti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773238"/>
            <a:ext cx="8713788" cy="4895850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800" b="1" smtClean="0">
                <a:latin typeface="Arial" charset="0"/>
                <a:cs typeface="Arial" charset="0"/>
              </a:rPr>
              <a:t>Zamilovanost má tyto znaky: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800" b="1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1800" smtClean="0">
                <a:latin typeface="Arial" charset="0"/>
                <a:cs typeface="Arial" charset="0"/>
              </a:rPr>
              <a:t>okouzlení a silný citový vztah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800" b="1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1800" smtClean="0">
                <a:latin typeface="Arial" charset="0"/>
                <a:cs typeface="Arial" charset="0"/>
              </a:rPr>
              <a:t>nekritičnost , zamilovaní nedovedou správně posoudit vlastnosti partnera </a:t>
            </a:r>
          </a:p>
          <a:p>
            <a:pPr marL="0" indent="0">
              <a:lnSpc>
                <a:spcPct val="80000"/>
              </a:lnSpc>
            </a:pPr>
            <a:endParaRPr lang="cs-CZ" sz="1800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1800" smtClean="0">
                <a:latin typeface="Arial" charset="0"/>
                <a:cs typeface="Arial" charset="0"/>
              </a:rPr>
              <a:t>zveličování jeho kladných vlastností, záporné přehlíží</a:t>
            </a:r>
          </a:p>
          <a:p>
            <a:pPr marL="0" indent="0">
              <a:lnSpc>
                <a:spcPct val="80000"/>
              </a:lnSpc>
            </a:pPr>
            <a:endParaRPr lang="cs-CZ" sz="1800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1800" smtClean="0">
                <a:latin typeface="Arial" charset="0"/>
                <a:cs typeface="Arial" charset="0"/>
              </a:rPr>
              <a:t> zamilovaný není schopný odpoutat se od partnera psychicky ani fyzicky</a:t>
            </a:r>
          </a:p>
          <a:p>
            <a:pPr marL="0" indent="0">
              <a:lnSpc>
                <a:spcPct val="80000"/>
              </a:lnSpc>
            </a:pPr>
            <a:endParaRPr lang="cs-CZ" sz="1800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1800" smtClean="0">
                <a:latin typeface="Arial" charset="0"/>
                <a:cs typeface="Arial" charset="0"/>
              </a:rPr>
              <a:t>chce být stále s ním, všude na něj myslí </a:t>
            </a:r>
          </a:p>
          <a:p>
            <a:pPr marL="0" indent="0">
              <a:lnSpc>
                <a:spcPct val="80000"/>
              </a:lnSpc>
            </a:pPr>
            <a:endParaRPr lang="cs-CZ" sz="1800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1800" smtClean="0">
                <a:latin typeface="Arial" charset="0"/>
                <a:cs typeface="Arial" charset="0"/>
              </a:rPr>
              <a:t>Je zde velká sexuální přitažlivost a žárlivost. Je to nestálý vztah.</a:t>
            </a:r>
          </a:p>
          <a:p>
            <a:pPr marL="0" indent="0">
              <a:lnSpc>
                <a:spcPct val="80000"/>
              </a:lnSpc>
            </a:pPr>
            <a:endParaRPr lang="cs-CZ" sz="1800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800" b="1" smtClean="0">
                <a:latin typeface="Arial" charset="0"/>
                <a:cs typeface="Arial" charset="0"/>
              </a:rPr>
              <a:t>OBA touží po zážitcích  a PODCEŇUJÍ MNOHDY VELMI VÁŽNÉ SITUACE.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800" b="1" smtClean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800" b="1" smtClean="0">
                <a:latin typeface="Arial" charset="0"/>
                <a:cs typeface="Arial" charset="0"/>
              </a:rPr>
              <a:t>JEDNAJÍ LEHKOMYSLNĚ A NEZODPOVĚDNĚ.</a:t>
            </a:r>
          </a:p>
        </p:txBody>
      </p:sp>
      <p:pic>
        <p:nvPicPr>
          <p:cNvPr id="45059" name="Picture 3" descr="C:\Users\Marcelka\AppData\Local\Microsoft\Windows\Temporary Internet Files\Content.IE5\EVAANFL5\MP90044905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115888"/>
            <a:ext cx="1830387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Období skutečné lásky</a:t>
            </a:r>
            <a:r>
              <a:rPr lang="cs-CZ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84313"/>
            <a:ext cx="8642350" cy="4968875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Ze zamilovanosti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se vyvine období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skutečné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lásky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to cit mnohem stálejší a trvalejší.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kouzlení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se spojuje s rozumem a odpovědností.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lavní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znakem je úcta k partnerovi, váží si ho pro jeho dobré vlastnosti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Partneři jsou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 sobě ohleduplní, odpovědní, spolehliví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jsou si věrni.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47107" name="Picture 5" descr="C:\Users\Marcelka\AppData\Local\Microsoft\Windows\Temporary Internet Files\Content.IE5\HAQ0290J\MP900430627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404813"/>
            <a:ext cx="16208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Zasnoubení </a:t>
            </a:r>
          </a:p>
        </p:txBody>
      </p:sp>
      <p:sp>
        <p:nvSpPr>
          <p:cNvPr id="491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214438"/>
            <a:ext cx="8208963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Milující se partneři vstupují </a:t>
            </a:r>
            <a:b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velmi často do manželství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640763" cy="4997450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Manželství je nejčastější formou soužití. Je to obvyklý předpoklad pro vznik rodiny.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Manželství vzniká při slavnostním obřadu –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sňatku , svatbě.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Sňatek bývá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civilní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nebo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církevní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Jsou rovnocenné.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Potřebujeme: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ž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ádost o uzavření manželství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občanské průkazy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rodné listy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Manželství vzniká souhlasným prohlášením obou, že dobrovolně vstupují do manželství.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 obřadu obdrží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oddací list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 jmény, které budou užívat.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3600" b="1" smtClean="0"/>
              <a:t>Podmínky nutné pro uzavření sňatku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73700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Dobrovolnost 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Plnoletost obou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(výjimečně od 16 let)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Svéprávnost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Znalost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ovahových vlastností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dravotního stavu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Manželství nelze uzavřít s ženatým mužem, vdanou ženou ani s příbuznou  osobou.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mtClean="0">
                <a:cs typeface="Times New Roman" pitchFamily="18" charset="0"/>
              </a:rPr>
              <a:t/>
            </a:r>
            <a:br>
              <a:rPr lang="cs-CZ" sz="4000" b="1" smtClean="0">
                <a:cs typeface="Times New Roman" pitchFamily="18" charset="0"/>
              </a:rPr>
            </a:br>
            <a:r>
              <a:rPr lang="cs-CZ" sz="4000" b="1" smtClean="0">
                <a:solidFill>
                  <a:srgbClr val="4A6300"/>
                </a:solidFill>
                <a:cs typeface="Times New Roman" pitchFamily="18" charset="0"/>
              </a:rPr>
              <a:t>Budoucí manželé by měli být zralí:</a:t>
            </a:r>
            <a:r>
              <a:rPr lang="cs-CZ" sz="4000" smtClean="0">
                <a:solidFill>
                  <a:srgbClr val="4A63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4000" smtClean="0">
                <a:solidFill>
                  <a:srgbClr val="4A63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4000" smtClean="0">
              <a:solidFill>
                <a:srgbClr val="4A6300"/>
              </a:solidFill>
            </a:endParaRPr>
          </a:p>
        </p:txBody>
      </p:sp>
      <p:sp>
        <p:nvSpPr>
          <p:cNvPr id="552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>
              <a:lnSpc>
                <a:spcPct val="115000"/>
              </a:lnSpc>
              <a:buFont typeface="Arial" charset="0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Tělesně - </a:t>
            </a:r>
            <a:r>
              <a:rPr lang="cs-CZ" smtClean="0">
                <a:latin typeface="Arial" charset="0"/>
                <a:cs typeface="Times New Roman" pitchFamily="18" charset="0"/>
              </a:rPr>
              <a:t>plnoletí – nad 18 let</a:t>
            </a:r>
            <a:endParaRPr lang="cs-CZ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buFont typeface="Arial" charset="0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Duševně</a:t>
            </a:r>
            <a:r>
              <a:rPr lang="cs-CZ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 - </a:t>
            </a:r>
            <a:r>
              <a:rPr lang="cs-CZ" smtClean="0">
                <a:latin typeface="Arial" charset="0"/>
                <a:cs typeface="Times New Roman" pitchFamily="18" charset="0"/>
              </a:rPr>
              <a:t>schopní postarat se o sebe i partnera, tolerantní a chápaví k potřebám druhého</a:t>
            </a:r>
            <a:endParaRPr lang="cs-CZ" smtClean="0">
              <a:latin typeface="Calibri" pitchFamily="34" charset="0"/>
            </a:endParaRPr>
          </a:p>
          <a:p>
            <a:pPr>
              <a:lnSpc>
                <a:spcPct val="115000"/>
              </a:lnSpc>
              <a:buFont typeface="Arial" charset="0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Sociálně</a:t>
            </a:r>
            <a:r>
              <a:rPr lang="cs-CZ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 – </a:t>
            </a:r>
            <a:r>
              <a:rPr lang="cs-CZ" smtClean="0">
                <a:latin typeface="Arial" charset="0"/>
                <a:cs typeface="Times New Roman" pitchFamily="18" charset="0"/>
              </a:rPr>
              <a:t>schopní udržet vztah a stát se rodiči</a:t>
            </a:r>
            <a:endParaRPr lang="cs-CZ" smtClean="0">
              <a:latin typeface="Calibri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Font typeface="Arial" charset="0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Ekonomicky</a:t>
            </a:r>
            <a:r>
              <a:rPr lang="cs-CZ" smtClean="0">
                <a:solidFill>
                  <a:srgbClr val="C00000"/>
                </a:solidFill>
                <a:latin typeface="Arial" charset="0"/>
                <a:cs typeface="Times New Roman" pitchFamily="18" charset="0"/>
              </a:rPr>
              <a:t> – </a:t>
            </a:r>
            <a:r>
              <a:rPr lang="cs-CZ" smtClean="0">
                <a:latin typeface="Arial" charset="0"/>
                <a:cs typeface="Times New Roman" pitchFamily="18" charset="0"/>
              </a:rPr>
              <a:t>mít práci, úspory, bydlení a zaměstnání</a:t>
            </a:r>
            <a:endParaRPr lang="cs-CZ" smtClean="0">
              <a:latin typeface="Calibri" pitchFamily="34" charset="0"/>
            </a:endParaRPr>
          </a:p>
          <a:p>
            <a:endParaRPr lang="cs-CZ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Narušený vztah</a:t>
            </a:r>
          </a:p>
        </p:txBody>
      </p:sp>
      <p:pic>
        <p:nvPicPr>
          <p:cNvPr id="57346" name="Picture 2" descr="C:\Users\Marcelka\AppData\Local\Microsoft\Windows\Temporary Internet Files\Content.IE5\NPTX2YC0\MP90038751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68838" y="1557338"/>
            <a:ext cx="4038600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7" name="Picture 4" descr="C:\Users\Marcelka\AppData\Local\Microsoft\Windows\Temporary Internet Files\Content.IE5\HAQ0290J\MP900387501[1].jpg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468313" y="1541463"/>
            <a:ext cx="4059237" cy="2895600"/>
          </a:xfrm>
        </p:spPr>
      </p:pic>
      <p:pic>
        <p:nvPicPr>
          <p:cNvPr id="57348" name="Picture 6" descr="C:\Users\Marcelka\AppData\Local\Microsoft\Windows\Temporary Internet Files\Content.IE5\HAQ0290J\MC9002906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36988" y="5013325"/>
            <a:ext cx="16652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  <a:cs typeface="Arial" panose="020B0604020202020204" pitchFamily="34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cs typeface="Arial" panose="020B0604020202020204" pitchFamily="34" charset="0"/>
              </a:rPr>
            </a:br>
            <a:r>
              <a:rPr lang="cs-CZ" b="1" dirty="0">
                <a:solidFill>
                  <a:srgbClr val="C00000"/>
                </a:solidFill>
                <a:cs typeface="Arial" panose="020B0604020202020204" pitchFamily="34" charset="0"/>
              </a:rPr>
              <a:t/>
            </a:r>
            <a:br>
              <a:rPr lang="cs-CZ" b="1" dirty="0">
                <a:solidFill>
                  <a:srgbClr val="C00000"/>
                </a:solidFill>
                <a:cs typeface="Arial" panose="020B0604020202020204" pitchFamily="34" charset="0"/>
              </a:rPr>
            </a:br>
            <a:r>
              <a:rPr lang="cs-CZ" b="1" dirty="0" smtClean="0">
                <a:solidFill>
                  <a:srgbClr val="C00000"/>
                </a:solidFill>
                <a:cs typeface="Arial" panose="020B0604020202020204" pitchFamily="34" charset="0"/>
              </a:rPr>
              <a:t>4. Nezbytné </a:t>
            </a:r>
            <a:r>
              <a:rPr lang="cs-CZ" b="1" dirty="0">
                <a:solidFill>
                  <a:srgbClr val="C00000"/>
                </a:solidFill>
                <a:cs typeface="Arial" panose="020B0604020202020204" pitchFamily="34" charset="0"/>
              </a:rPr>
              <a:t>rozchody</a:t>
            </a:r>
            <a:r>
              <a:rPr lang="cs-CZ" dirty="0">
                <a:solidFill>
                  <a:srgbClr val="C00000"/>
                </a:solidFill>
                <a:cs typeface="Arial" panose="020B0604020202020204" pitchFamily="34" charset="0"/>
              </a:rPr>
              <a:t>.</a:t>
            </a:r>
            <a:br>
              <a:rPr lang="cs-CZ" dirty="0">
                <a:solidFill>
                  <a:srgbClr val="C00000"/>
                </a:solidFill>
                <a:cs typeface="Arial" panose="020B0604020202020204" pitchFamily="34" charset="0"/>
              </a:rPr>
            </a:br>
            <a:r>
              <a:rPr lang="cs-CZ" sz="3600" dirty="0">
                <a:cs typeface="Arial" panose="020B0604020202020204" pitchFamily="34" charset="0"/>
              </a:rPr>
              <a:t/>
            </a:r>
            <a:br>
              <a:rPr lang="cs-CZ" sz="3600" dirty="0">
                <a:cs typeface="Arial" panose="020B0604020202020204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každý je vhodný pro dlouhodobý vztah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Existují typy lidí, před kterými odborníci na vztahy varují.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Vzájemné poznání  vlastností , zvyklostí, charakteru, životního stylu a zdravotního stavu  partnera před manželstvím,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je důležitým předpokladem dobrého soužití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1" name="Picture 4" descr="C:\Users\Marcelka\AppData\Local\Microsoft\Windows\Temporary Internet Files\Content.IE5\HAQ0290J\MC9004062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31038" y="381000"/>
            <a:ext cx="182245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2" name="Picture 5" descr="C:\Users\Marcelka\AppData\Local\Microsoft\Windows\Temporary Internet Files\Content.IE5\EVAANFL5\MC90040620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31038" y="2032000"/>
            <a:ext cx="1819275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3" name="Picture 6" descr="C:\Users\Marcelka\AppData\Local\Microsoft\Windows\Temporary Internet Files\Content.IE5\NPTX2YC0\MC90040623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31038" y="3698875"/>
            <a:ext cx="1822450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4" name="Picture 7" descr="C:\Users\Marcelka\AppData\Local\Microsoft\Windows\Temporary Internet Files\Content.IE5\QW6HIM6X\MC90039755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43725" y="5291138"/>
            <a:ext cx="1909763" cy="145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5" name="Picture 8" descr="C:\Users\Marcelka\AppData\Local\Microsoft\Windows\Temporary Internet Files\Content.IE5\NPTX2YC0\MC90039754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9750" y="4816475"/>
            <a:ext cx="1473200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6" name="Picture 9" descr="C:\Users\Marcelka\AppData\Local\Microsoft\Windows\Temporary Internet Files\Content.IE5\HAQ0290J\MC90039682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84438" y="5299075"/>
            <a:ext cx="183832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7" name="Picture 10" descr="C:\Users\Marcelka\AppData\Local\Microsoft\Windows\Temporary Internet Files\Content.IE5\NPTX2YC0\MC90039682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43450" y="5199063"/>
            <a:ext cx="192722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dirty="0" smtClean="0"/>
              <a:t>Jeden z partnerů je poživačný, </a:t>
            </a:r>
            <a:br>
              <a:rPr lang="cs-CZ" sz="3100" dirty="0" smtClean="0"/>
            </a:br>
            <a:r>
              <a:rPr lang="cs-CZ" sz="3100" dirty="0" smtClean="0"/>
              <a:t>závislý na zábavě a alkoholu.</a:t>
            </a:r>
            <a:endParaRPr lang="cs-CZ" sz="3100" dirty="0"/>
          </a:p>
        </p:txBody>
      </p:sp>
      <p:pic>
        <p:nvPicPr>
          <p:cNvPr id="61449" name="Picture 12" descr="C:\Users\Marcelka\AppData\Local\Microsoft\Windows\Temporary Internet Files\Content.IE5\HAQ0290J\MP900442439[1].jpg"/>
          <p:cNvPicPr>
            <a:picLocks noGrp="1" noChangeAspect="1" noChangeArrowheads="1"/>
          </p:cNvPicPr>
          <p:nvPr>
            <p:ph idx="1"/>
          </p:nvPr>
        </p:nvPicPr>
        <p:blipFill>
          <a:blip r:embed="rId10"/>
          <a:srcRect/>
          <a:stretch>
            <a:fillRect/>
          </a:stretch>
        </p:blipFill>
        <p:spPr>
          <a:xfrm>
            <a:off x="755650" y="1341438"/>
            <a:ext cx="5256213" cy="3284537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Problém zvaný závislost</a:t>
            </a:r>
          </a:p>
        </p:txBody>
      </p:sp>
      <p:pic>
        <p:nvPicPr>
          <p:cNvPr id="63490" name="Picture 2" descr="C:\Users\Marcelka\AppData\Local\Microsoft\Windows\Temporary Internet Files\Content.IE5\NPTX2YC0\MP900308894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755650" y="1700213"/>
            <a:ext cx="1541463" cy="1014412"/>
          </a:xfrm>
        </p:spPr>
      </p:pic>
      <p:pic>
        <p:nvPicPr>
          <p:cNvPr id="63491" name="Picture 3" descr="C:\Users\Marcelka\AppData\Local\Microsoft\Windows\Temporary Internet Files\Content.IE5\QW6HIM6X\MC9002152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2700" y="1365250"/>
            <a:ext cx="1546225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2" name="Picture 4" descr="C:\Users\Marcelka\AppData\Local\Microsoft\Windows\Temporary Internet Files\Content.IE5\EVAANFL5\MC90021721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0788" y="1365250"/>
            <a:ext cx="2239962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3" name="Picture 5" descr="C:\Users\Marcelka\AppData\Local\Microsoft\Windows\Temporary Internet Files\Content.IE5\HAQ0290J\MP900386083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74963" y="4221163"/>
            <a:ext cx="300355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4" name="Picture 6" descr="C:\Users\Marcelka\AppData\Local\Microsoft\Windows\Temporary Internet Files\Content.IE5\EVAANFL5\MP90034170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76738" y="1365250"/>
            <a:ext cx="1500187" cy="210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5" name="Picture 7" descr="C:\Users\Marcelka\AppData\Local\Microsoft\Windows\Temporary Internet Files\Content.IE5\HAQ0290J\MC90029095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71550" y="4221163"/>
            <a:ext cx="1490663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6" name="Picture 8" descr="C:\Users\Marcelka\AppData\Local\Microsoft\Windows\Temporary Internet Files\Content.IE5\EVAANFL5\MC90005633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519863" y="4800600"/>
            <a:ext cx="1801812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b="1" smtClean="0">
                <a:cs typeface="Times New Roman" pitchFamily="18" charset="0"/>
              </a:rPr>
              <a:t>PARTNER NEVHODNÝ PRO MANŽELSTVÍ</a:t>
            </a:r>
            <a:endParaRPr lang="cs-CZ" sz="28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435975" cy="5805487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závislý 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na drogách, alkoholu, na patologickém hráčství</a:t>
            </a: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endParaRPr lang="cs-CZ" sz="220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poživačný 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– chce peníze, užívat si, myslí jen svůj prospěch</a:t>
            </a: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endParaRPr lang="cs-CZ" sz="2200" smtClean="0">
              <a:latin typeface="Calibri" pitchFamily="34" charset="0"/>
            </a:endParaRP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slaboch 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– nic neřeší, všemu se vyhýbá problémům</a:t>
            </a: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endParaRPr lang="cs-CZ" sz="2200" smtClean="0">
              <a:latin typeface="Calibri" pitchFamily="34" charset="0"/>
            </a:endParaRP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pedantský 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– chorobně pořádný, sekýruje rodinu</a:t>
            </a: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endParaRPr lang="cs-CZ" sz="2200" smtClean="0">
              <a:latin typeface="Calibri" pitchFamily="34" charset="0"/>
            </a:endParaRP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chorobně žárlivý 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– nechce partnera nikam pustit, dělá scény, kontroluje volný čas partnera</a:t>
            </a: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endParaRPr lang="cs-CZ" sz="2200" smtClean="0">
              <a:latin typeface="Calibri" pitchFamily="34" charset="0"/>
            </a:endParaRP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přehnaně závislý na své matce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, je mu víc jak partnerka</a:t>
            </a:r>
          </a:p>
          <a:p>
            <a:pPr>
              <a:lnSpc>
                <a:spcPct val="95000"/>
              </a:lnSpc>
              <a:buFont typeface="Symbol" pitchFamily="18" charset="2"/>
              <a:buChar char=""/>
            </a:pPr>
            <a:endParaRPr lang="cs-CZ" sz="2200" smtClean="0">
              <a:latin typeface="Calibri" pitchFamily="34" charset="0"/>
            </a:endParaRPr>
          </a:p>
          <a:p>
            <a:pPr>
              <a:lnSpc>
                <a:spcPct val="95000"/>
              </a:lnSpc>
              <a:spcAft>
                <a:spcPts val="1000"/>
              </a:spcAft>
              <a:buFont typeface="Symbol" pitchFamily="18" charset="2"/>
              <a:buChar char=""/>
            </a:pPr>
            <a:r>
              <a:rPr lang="cs-CZ" sz="2200" b="1" smtClean="0">
                <a:latin typeface="Arial" charset="0"/>
                <a:cs typeface="Times New Roman" pitchFamily="18" charset="0"/>
              </a:rPr>
              <a:t>Je chorobný lenoch </a:t>
            </a:r>
            <a:r>
              <a:rPr lang="cs-CZ" sz="2200" smtClean="0">
                <a:latin typeface="Arial" charset="0"/>
                <a:cs typeface="Times New Roman" pitchFamily="18" charset="0"/>
              </a:rPr>
              <a:t>– nechodí do práce, je příživník. Nepomáhá v domácnosti, vymlouvá se.</a:t>
            </a:r>
            <a:endParaRPr lang="cs-CZ" sz="220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Vzájemné poznání  vlastností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852738"/>
            <a:ext cx="8435975" cy="3816350"/>
          </a:xfrm>
        </p:spPr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Vzájemné poznání 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vlastností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endParaRPr lang="cs-CZ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zvyklostí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charakteru, životního stylu a zdravotního stavu 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partnera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před manželstvím,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důležitým předpokladem dobrého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soužití.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mtClean="0"/>
              <a:t>Láska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Pozitiva lásky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-  potěšení, radost, úcta, tolerance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Úskalí lásky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citové strádání, napětí a bolest, konflikty, nestabilita ve vztazích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6963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95588" y="4437063"/>
            <a:ext cx="3484562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b="1" dirty="0">
                <a:latin typeface="+mj-lt"/>
              </a:rPr>
              <a:t>Občanská výchova pro odborná učiliště I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b="1" dirty="0">
                <a:latin typeface="+mj-lt"/>
              </a:rPr>
              <a:t>Autorka Hana Kovaříková, vydalo 2003 nakladatelství </a:t>
            </a:r>
            <a:r>
              <a:rPr lang="cs-CZ" sz="1400" b="1" dirty="0" smtClean="0">
                <a:latin typeface="+mj-lt"/>
              </a:rPr>
              <a:t>Septima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http://www.bing.com/images/search?q=antikoncepce&amp;qs=n&amp;form=QBLH&amp;pq=antikoncepce&amp;sc=1-12&amp;sp=-1&amp;sk=#view=detail&amp;id=1117ACB369D8E1F686A5BDC64B24BB6F16765E4B&amp;selectedIndex=45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http://www.bing.com/images/search?q=antikoncepce&amp;qs=n&amp;form=QBLH&amp;pq=antikoncepce&amp;sc=1-12&amp;sp=-1&amp;sk=#view=detail&amp;id=82EDAEE34450CC1FC257DD32306A7EC8553D915B&amp;selectedIndex=117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http://www.bing.com/images/search?q=antikoncepce&amp;qs=n&amp;form=QBLH&amp;pq=antikoncepce&amp;sc=1-12&amp;sp=-1&amp;sk=#view=detail&amp;id=12A47E893BA0CD6A674F2E694C3664AD362C9C25&amp;selectedIndex=152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http://www.bing.com/images/search?q=antikoncepce&amp;qs=n&amp;form=QBLH&amp;pq=antikoncepce&amp;sc=1-12&amp;sp=-1&amp;sk=#view=detail&amp;id=F40E088F10ADB360CC83E041E640CA329AFB57AF&amp;selectedIndex=265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400" dirty="0">
                <a:latin typeface="+mj-lt"/>
              </a:rPr>
              <a:t>http://www.bing.com/images/search?q=antikoncepce&amp;qs=n&amp;form=QBLH&amp;pq=antikoncepce&amp;sc=1-12&amp;sp=-1&amp;sk=#view=detail&amp;id=1202CCCE27BABD5A67488B5DD88B2E1E27187DD1&amp;selectedIndex=521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1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Pokračování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http://www.bing.com/images/search?q=Mu%C5%BEa+a++%C5%BEena&amp;qs=n&amp;form=QBIR&amp;pq=mu%C5%BEa+a+%C5%BEena&amp;sc=0-0&amp;sp=-1&amp;sk=#</a:t>
            </a:r>
            <a:r>
              <a:rPr lang="cs-CZ" sz="1600" dirty="0" smtClean="0"/>
              <a:t>view=detail&amp;id=3F22C2150C6D2C66D39296D747867BB63A35DD5E&amp;selectedIndex=95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/>
              <a:t>http://www.bing.com/images/search?q=antikoncpce&amp;qs=n&amp;form=QBIR&amp;pq=antikoncpce&amp;sc=0-0&amp;sp=-1&amp;sk=#</a:t>
            </a:r>
            <a:r>
              <a:rPr lang="cs-CZ" sz="1600" u="sng" dirty="0" smtClean="0"/>
              <a:t>view=detail&amp;id=672B4BD133E5D4A0ED535ACE9E66A3390323A250&amp;selectedIndex=1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 smtClean="0"/>
              <a:t>http://www.bing.com/images/search?q=antikoncpce&amp;qs=n&amp;form=QBIR&amp;pq=antikoncpce&amp;sc=0-0&amp;sp=-1&amp;sk=#view=detail&amp;id=672B4BD133E5D4A0ED535ACE9E66A3390323A250&amp;selectedIndex=1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 smtClean="0"/>
              <a:t>http</a:t>
            </a:r>
            <a:r>
              <a:rPr lang="cs-CZ" sz="1600" u="sng" dirty="0"/>
              <a:t>://www.bing.com/images/search?q=antikoncpce&amp;qs=n&amp;form=QBIR&amp;pq=antikoncpce&amp;sc=0-0&amp;sp=-1&amp;sk=#view=detail&amp;id=672B4BD133E5D4A0ED535ACE9E66A3390323A250&amp;selectedIndex=1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/>
              <a:t>http://www.tehotenstvi24.cz/wp-content/gallery/antikoncepce/antikoncepce-8_0.jpg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 smtClean="0"/>
              <a:t>http</a:t>
            </a:r>
            <a:r>
              <a:rPr lang="cs-CZ" sz="1600" u="sng" dirty="0"/>
              <a:t>://www.bing.com/images/search?q=antikoncpce&amp;qs=n&amp;form=QBIR&amp;pq=antikoncpce&amp;sc=0-0&amp;sp=-1&amp;sk=#a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/>
              <a:t>www.bing.com/images/search?q=antikoncpce&amp;qs=n&amp;form=QBIR&amp;pq=antikoncpce&amp;sc=0-0&amp;sp=-1&amp;sk=#view=detail&amp;id=E2350AADEBADC5A6871687667FD432AD415A7E03&amp;selectedIndex=38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/>
              <a:t>w</a:t>
            </a:r>
            <a:r>
              <a:rPr lang="cs-CZ" sz="1600" u="sng" dirty="0" smtClean="0"/>
              <a:t>ww.bing.com/images/search?q=antikoncepce&amp;qs=n&amp;form=QBLH&amp;pq=antikoncepce&amp;sc=1-12&amp;sp</a:t>
            </a:r>
            <a:r>
              <a:rPr lang="cs-CZ" sz="1600" u="sng" dirty="0"/>
              <a:t>=-1&amp;sk=#</a:t>
            </a:r>
            <a:r>
              <a:rPr lang="cs-CZ" sz="1600" u="sng" dirty="0" smtClean="0"/>
              <a:t>view=detail&amp;id=46A34CCFA343238B0509F612357A97F9E4DFA4F4&amp;selectedIndex=38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http://www.bing.com/images/search?q=sexualn%C3%AD+vztah&amp;qs=n&amp;form=QBIR&amp;pq=sexualn%C3%AD+vztah&amp;sc=0-9&amp;sp=-</a:t>
            </a:r>
            <a:r>
              <a:rPr lang="cs-CZ" sz="1600" dirty="0" smtClean="0"/>
              <a:t>1&amp;sk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http://www.bing.com/images/search?q=sexualn%C3%AD+vztah&amp;qs=n&amp;form=QBIR&amp;pq=sexualn%C3%AD+vztah&amp;sc=0-9&amp;sp=-1&amp;sk=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u="sng" dirty="0" smtClean="0"/>
              <a:t>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974</TotalTime>
  <Words>977</Words>
  <Application>Microsoft Office PowerPoint</Application>
  <PresentationFormat>On-screen Show (4:3)</PresentationFormat>
  <Paragraphs>261</Paragraphs>
  <Slides>30</Slides>
  <Notes>30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5" baseType="lpstr">
      <vt:lpstr>Times New Roman</vt:lpstr>
      <vt:lpstr>Arial</vt:lpstr>
      <vt:lpstr>Calibri</vt:lpstr>
      <vt:lpstr>Symbol</vt:lpstr>
      <vt:lpstr>Motiv systému Office</vt:lpstr>
      <vt:lpstr>Snímek 1</vt:lpstr>
      <vt:lpstr>  Téma: Péče o zdraví  15. Rodina. Funkce rodiny.</vt:lpstr>
      <vt:lpstr>  RODINA </vt:lpstr>
      <vt:lpstr> 1. Rodina ve společnosti   </vt:lpstr>
      <vt:lpstr>Typy  rodin</vt:lpstr>
      <vt:lpstr> 2. FUNKCE RODINY </vt:lpstr>
      <vt:lpstr> Biologická funkce </vt:lpstr>
      <vt:lpstr> Výchovná funkce  </vt:lpstr>
      <vt:lpstr>Materiální funkce  </vt:lpstr>
      <vt:lpstr>Ochranná funkce </vt:lpstr>
      <vt:lpstr>Snímek 11</vt:lpstr>
      <vt:lpstr> 3. VÝBĚR ŽIVOTNÍHO PARTNERA </vt:lpstr>
      <vt:lpstr> Vzájemné vztahy</vt:lpstr>
      <vt:lpstr>Přátelství mezi mužem a ženou</vt:lpstr>
      <vt:lpstr> Dvě období lásky </vt:lpstr>
      <vt:lpstr>Období zamilovanosti </vt:lpstr>
      <vt:lpstr>Období skutečné lásky </vt:lpstr>
      <vt:lpstr>Zasnoubení </vt:lpstr>
      <vt:lpstr>Milující se partneři vstupují  velmi často do manželství</vt:lpstr>
      <vt:lpstr>Podmínky nutné pro uzavření sňatku</vt:lpstr>
      <vt:lpstr> Budoucí manželé by měli být zralí: </vt:lpstr>
      <vt:lpstr>Narušený vztah</vt:lpstr>
      <vt:lpstr>  4. Nezbytné rozchody.  </vt:lpstr>
      <vt:lpstr>Jeden z partnerů je poživačný,  závislý na zábavě a alkoholu.</vt:lpstr>
      <vt:lpstr>Problém zvaný závislost</vt:lpstr>
      <vt:lpstr>PARTNER NEVHODNÝ PRO MANŽELSTVÍ</vt:lpstr>
      <vt:lpstr>Vzájemné poznání  vlastností</vt:lpstr>
      <vt:lpstr>Láska</vt:lpstr>
      <vt:lpstr>Zdroje a adresy</vt:lpstr>
      <vt:lpstr>Pokračování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57</cp:revision>
  <dcterms:created xsi:type="dcterms:W3CDTF">2013-11-06T10:40:35Z</dcterms:created>
  <dcterms:modified xsi:type="dcterms:W3CDTF">2014-02-03T22:22:42Z</dcterms:modified>
</cp:coreProperties>
</file>