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D617F-A20F-4F75-8EE5-A2A76E083C3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47D27-A3D4-4059-8BE1-7251107FC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01F9E-AD12-4856-B081-38F6A5042B3A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38673-83A7-4415-8F2F-C0B91E836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29778-0FF5-4034-9840-D516EC229D7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CA93E-EC3C-4245-AB40-62FE24584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55C49-9796-4752-9CF6-06F19AA1BEA6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2D6ED-348E-40FD-ACBE-E4FF864A3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E018B-6E84-424B-B21F-05696DCB4D0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6D9B7-19B7-4F48-A921-56D6A89FE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4B6F8-2ABB-4431-9DB9-D4E773D707F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C5A00-95A8-46A7-BFA8-EB834224E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C8E8C-8562-491F-A876-EAB091203BCB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68C55-48B2-4321-940A-967991C58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7C65D-BC57-4854-BC84-89405522E3E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E83F5-BB12-4F6E-B75B-6CC7CACA68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17DB0-A5BD-4309-96A3-BEBE6776538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90F40-2777-411C-9EFC-2FEA499D4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C6CB1-05C9-46EA-BF6C-75EBBE53ECC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0DEDD-545F-4E5D-A5AA-1C3E06018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19532-1A72-4F7D-A798-983CBBE8A41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C8BBB-E88C-46BF-8827-CD6035A84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C2C697-9F99-4ABB-8CE2-C06E7E057AD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5730CB-CCB5-4F89-8A44-92BBD069A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238" y="404813"/>
            <a:ext cx="66135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2154238" y="2060575"/>
            <a:ext cx="483552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20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62263" y="2781300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Chemické sloučeniny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8. 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VY_52_INOVACE_115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35163" y="4365625"/>
            <a:ext cx="526097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>
              <a:defRPr/>
            </a:pPr>
            <a:r>
              <a:rPr lang="cs-CZ" sz="2800" cap="small" dirty="0"/>
              <a:t>Hydroxidy</a:t>
            </a:r>
            <a:endParaRPr lang="cs-CZ" sz="2800" dirty="0"/>
          </a:p>
        </p:txBody>
      </p:sp>
      <p:sp>
        <p:nvSpPr>
          <p:cNvPr id="2067" name="TextovéPole 9"/>
          <p:cNvSpPr txBox="1">
            <a:spLocks noChangeArrowheads="1"/>
          </p:cNvSpPr>
          <p:nvPr/>
        </p:nvSpPr>
        <p:spPr bwMode="auto">
          <a:xfrm>
            <a:off x="731838" y="5805488"/>
            <a:ext cx="17081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Ing.Lenka Božková</a:t>
            </a:r>
          </a:p>
        </p:txBody>
      </p:sp>
      <p:sp>
        <p:nvSpPr>
          <p:cNvPr id="2068" name="TextovéPole 10"/>
          <p:cNvSpPr txBox="1">
            <a:spLocks noChangeArrowheads="1"/>
          </p:cNvSpPr>
          <p:nvPr/>
        </p:nvSpPr>
        <p:spPr bwMode="auto">
          <a:xfrm>
            <a:off x="7308850" y="5805488"/>
            <a:ext cx="8794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1.6.2012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smtClean="0">
                <a:solidFill>
                  <a:srgbClr val="7030A0"/>
                </a:solidFill>
              </a:rPr>
              <a:t>HYDROXIDY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Hydroxidy: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Látky, které ve vodném roztoku odštěpují skupinu OH</a:t>
            </a:r>
          </a:p>
          <a:p>
            <a:pPr eaLnBrk="1" hangingPunct="1"/>
            <a:r>
              <a:rPr lang="cs-CZ" sz="2800" dirty="0" smtClean="0"/>
              <a:t>Dříve se jim říkalo louhy</a:t>
            </a:r>
          </a:p>
          <a:p>
            <a:pPr eaLnBrk="1" hangingPunct="1"/>
            <a:r>
              <a:rPr lang="cs-CZ" sz="2800" dirty="0" smtClean="0"/>
              <a:t>Tříprvkové sloučeniny</a:t>
            </a:r>
          </a:p>
          <a:p>
            <a:pPr eaLnBrk="1" hangingPunct="1"/>
            <a:r>
              <a:rPr lang="cs-CZ" sz="2800" dirty="0" smtClean="0"/>
              <a:t>Indikátor fenolftalein(bezbarvý na fialový)</a:t>
            </a:r>
          </a:p>
          <a:p>
            <a:pPr eaLnBrk="1" hangingPunct="1"/>
            <a:r>
              <a:rPr lang="cs-CZ" sz="2800" dirty="0" smtClean="0"/>
              <a:t>Zásady (</a:t>
            </a:r>
            <a:r>
              <a:rPr lang="cs-CZ" sz="2800" dirty="0" smtClean="0"/>
              <a:t>pH od 7,1 do 14)</a:t>
            </a:r>
          </a:p>
          <a:p>
            <a:pPr eaLnBrk="1" hangingPunct="1"/>
            <a:r>
              <a:rPr lang="cs-CZ" sz="2800" dirty="0" smtClean="0"/>
              <a:t>Koncentrované roztoky jsou </a:t>
            </a:r>
            <a:r>
              <a:rPr lang="cs-CZ" sz="2800" dirty="0" smtClean="0">
                <a:solidFill>
                  <a:srgbClr val="C00000"/>
                </a:solidFill>
              </a:rPr>
              <a:t>žíravé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Významné hydroxidy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b="1" smtClean="0"/>
              <a:t>Hydroxid sodný  </a:t>
            </a:r>
            <a:r>
              <a:rPr lang="cs-CZ" sz="4000" b="1" smtClean="0">
                <a:solidFill>
                  <a:srgbClr val="C00000"/>
                </a:solidFill>
              </a:rPr>
              <a:t>NaOH</a:t>
            </a:r>
            <a:endParaRPr lang="cs-CZ" sz="4000" b="1" smtClean="0"/>
          </a:p>
          <a:p>
            <a:pPr marL="514350" indent="-514350" eaLnBrk="1" hangingPunct="1"/>
            <a:r>
              <a:rPr lang="cs-CZ" smtClean="0"/>
              <a:t>Bílé pecičky, velmi dobře rozpustné ve vodě</a:t>
            </a:r>
          </a:p>
          <a:p>
            <a:pPr marL="514350" indent="-514350" eaLnBrk="1" hangingPunct="1"/>
            <a:r>
              <a:rPr lang="cs-CZ" smtClean="0"/>
              <a:t>Použití: výroba papíru, mýdel, odstraňování starých nátěrů, čištění lahví a odpadů</a:t>
            </a:r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/>
            <a:endParaRPr lang="cs-CZ" smtClean="0"/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mtClean="0"/>
          </a:p>
        </p:txBody>
      </p:sp>
      <p:pic>
        <p:nvPicPr>
          <p:cNvPr id="5124" name="Obrázek 3" descr="250px-SodiumHydroxid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3860800"/>
            <a:ext cx="3175000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Obrázek 4" descr="220px-Savon_de_Marseill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149725"/>
            <a:ext cx="1554163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Obdélník 5"/>
          <p:cNvSpPr>
            <a:spLocks noChangeArrowheads="1"/>
          </p:cNvSpPr>
          <p:nvPr/>
        </p:nvSpPr>
        <p:spPr bwMode="auto">
          <a:xfrm>
            <a:off x="827088" y="6381750"/>
            <a:ext cx="457200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http://cs.wikipedia.org/wiki/Soubor:SodiumHydroxide.jpg</a:t>
            </a:r>
          </a:p>
        </p:txBody>
      </p:sp>
      <p:sp>
        <p:nvSpPr>
          <p:cNvPr id="5127" name="Obdélník 6"/>
          <p:cNvSpPr>
            <a:spLocks noChangeArrowheads="1"/>
          </p:cNvSpPr>
          <p:nvPr/>
        </p:nvSpPr>
        <p:spPr bwMode="auto">
          <a:xfrm>
            <a:off x="4572000" y="60928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http://cs.wikipedia.org/wiki/Soubor:Savon_de_Marseille.jpg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 eaLnBrk="1" hangingPunct="1"/>
            <a:r>
              <a:rPr lang="cs-CZ" smtClean="0"/>
              <a:t>2. Hydroxid vápenatý </a:t>
            </a:r>
            <a:r>
              <a:rPr lang="cs-CZ" smtClean="0">
                <a:solidFill>
                  <a:srgbClr val="C00000"/>
                </a:solidFill>
              </a:rPr>
              <a:t>Ca(OH)</a:t>
            </a:r>
            <a:r>
              <a:rPr lang="cs-CZ" sz="2800" smtClean="0">
                <a:solidFill>
                  <a:srgbClr val="C00000"/>
                </a:solidFill>
              </a:rPr>
              <a:t>2</a:t>
            </a:r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Bílá , pevná látka, ve vodě méně rozpustná než NaOH</a:t>
            </a:r>
          </a:p>
          <a:p>
            <a:pPr eaLnBrk="1" hangingPunct="1"/>
            <a:r>
              <a:rPr lang="cs-CZ" smtClean="0"/>
              <a:t>Vyrábí se hašením páleného vápna</a:t>
            </a:r>
          </a:p>
          <a:p>
            <a:pPr eaLnBrk="1" hangingPunct="1"/>
            <a:r>
              <a:rPr lang="cs-CZ" smtClean="0"/>
              <a:t>Použití: stavebnictví, zemědělství</a:t>
            </a:r>
          </a:p>
          <a:p>
            <a:pPr eaLnBrk="1" hangingPunct="1"/>
            <a:endParaRPr lang="cs-CZ" smtClean="0"/>
          </a:p>
        </p:txBody>
      </p:sp>
      <p:pic>
        <p:nvPicPr>
          <p:cNvPr id="6148" name="Obrázek 3" descr="250px-Calcium_hydroxid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3933825"/>
            <a:ext cx="31750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Obdélník 5"/>
          <p:cNvSpPr>
            <a:spLocks noChangeArrowheads="1"/>
          </p:cNvSpPr>
          <p:nvPr/>
        </p:nvSpPr>
        <p:spPr bwMode="auto">
          <a:xfrm>
            <a:off x="900113" y="6453188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http://cs.wikipedia.org/wiki/Soubor:Calcium_hydroxide.jpg</a:t>
            </a:r>
          </a:p>
        </p:txBody>
      </p:sp>
      <p:pic>
        <p:nvPicPr>
          <p:cNvPr id="6150" name="Picture 7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3860800"/>
            <a:ext cx="2381250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 eaLnBrk="1" hangingPunct="1"/>
            <a:r>
              <a:rPr lang="cs-CZ" smtClean="0"/>
              <a:t>3. Hydroxid amonný </a:t>
            </a:r>
            <a:r>
              <a:rPr lang="cs-CZ" smtClean="0">
                <a:solidFill>
                  <a:srgbClr val="C00000"/>
                </a:solidFill>
              </a:rPr>
              <a:t>NH</a:t>
            </a:r>
            <a:r>
              <a:rPr lang="cs-CZ" sz="2400" smtClean="0">
                <a:solidFill>
                  <a:srgbClr val="C00000"/>
                </a:solidFill>
              </a:rPr>
              <a:t>4</a:t>
            </a:r>
            <a:r>
              <a:rPr lang="cs-CZ" smtClean="0">
                <a:solidFill>
                  <a:srgbClr val="C00000"/>
                </a:solidFill>
              </a:rPr>
              <a:t>OH</a:t>
            </a:r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23850" y="1916113"/>
            <a:ext cx="8229600" cy="4525962"/>
          </a:xfrm>
        </p:spPr>
        <p:txBody>
          <a:bodyPr/>
          <a:lstStyle/>
          <a:p>
            <a:pPr eaLnBrk="1" hangingPunct="1"/>
            <a:r>
              <a:rPr lang="cs-CZ" dirty="0" smtClean="0"/>
              <a:t>Vzniká rozkladem organických zbytků, exkrementů a moči</a:t>
            </a:r>
          </a:p>
          <a:p>
            <a:pPr eaLnBrk="1" hangingPunct="1"/>
            <a:r>
              <a:rPr lang="cs-CZ" dirty="0" smtClean="0"/>
              <a:t>Je obsažen v atmosféře velkých planet          </a:t>
            </a:r>
            <a:r>
              <a:rPr lang="cs-CZ" dirty="0" smtClean="0"/>
              <a:t>(Jupiter</a:t>
            </a:r>
            <a:r>
              <a:rPr lang="cs-CZ" dirty="0" smtClean="0"/>
              <a:t>, Saturn, Uran a Neptun)</a:t>
            </a:r>
          </a:p>
          <a:p>
            <a:pPr eaLnBrk="1" hangingPunct="1"/>
            <a:r>
              <a:rPr lang="cs-CZ" dirty="0" smtClean="0"/>
              <a:t>Použití: výroba hnojiv, čistící prostředky, chladivo a náplň meteorologických balónů</a:t>
            </a:r>
          </a:p>
          <a:p>
            <a:pPr eaLnBrk="1" hangingPunct="1"/>
            <a:r>
              <a:rPr lang="cs-CZ" dirty="0" smtClean="0"/>
              <a:t> </a:t>
            </a:r>
          </a:p>
        </p:txBody>
      </p:sp>
      <p:pic>
        <p:nvPicPr>
          <p:cNvPr id="7172" name="Obrázek 4" descr="120px-Gas_cylinder_ammoni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5013325"/>
            <a:ext cx="40005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Obdélník 5"/>
          <p:cNvSpPr>
            <a:spLocks noChangeArrowheads="1"/>
          </p:cNvSpPr>
          <p:nvPr/>
        </p:nvSpPr>
        <p:spPr bwMode="auto">
          <a:xfrm>
            <a:off x="2843213" y="65246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http://cs.wikipedia.org/wiki/Soubor:Gas_cylinder_ammonia.jpg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Bezpečnost při práci s hydroxidy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 přípravě roztoku vždy přidáváme hydroxid do vody!</a:t>
            </a:r>
          </a:p>
          <a:p>
            <a:pPr eaLnBrk="1" hangingPunct="1"/>
            <a:r>
              <a:rPr lang="cs-CZ" smtClean="0"/>
              <a:t>Používáme ochranné pomůcky</a:t>
            </a:r>
          </a:p>
          <a:p>
            <a:pPr eaLnBrk="1" hangingPunct="1"/>
            <a:r>
              <a:rPr lang="cs-CZ" smtClean="0"/>
              <a:t>Při polití hydroxidem, pokožku omyjeme proudem vody a při větších potížích vyhledáme lékaře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8196" name="Obrázek 3" descr="75px-Hazard_C_svg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5373688"/>
            <a:ext cx="71437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4" descr="75px-Hazard_X_svg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5373688"/>
            <a:ext cx="71437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Obdélník 6"/>
          <p:cNvSpPr>
            <a:spLocks noChangeArrowheads="1"/>
          </p:cNvSpPr>
          <p:nvPr/>
        </p:nvSpPr>
        <p:spPr bwMode="auto">
          <a:xfrm>
            <a:off x="5003800" y="60928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http://cs.wikipedia.org/wiki/Soubor:Hazard_X.svg</a:t>
            </a:r>
          </a:p>
        </p:txBody>
      </p:sp>
      <p:sp>
        <p:nvSpPr>
          <p:cNvPr id="8199" name="Obdélník 7"/>
          <p:cNvSpPr>
            <a:spLocks noChangeArrowheads="1"/>
          </p:cNvSpPr>
          <p:nvPr/>
        </p:nvSpPr>
        <p:spPr bwMode="auto">
          <a:xfrm>
            <a:off x="1331913" y="60928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http://cs.wikipedia.org/wiki/Soubor:Hazard_C.svg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68388" y="1268413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 Point 2007 (.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Výklad učitele.popis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</a:rPr>
                        <a:t>obrazovek 8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Spolupráce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 vyučujícím, výklad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vyučujícího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231" name="Rectangle 1"/>
          <p:cNvSpPr>
            <a:spLocks noChangeArrowheads="1"/>
          </p:cNvSpPr>
          <p:nvPr/>
        </p:nvSpPr>
        <p:spPr bwMode="auto">
          <a:xfrm>
            <a:off x="3811588" y="476250"/>
            <a:ext cx="1520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lang="cs-CZ" sz="1200">
              <a:ea typeface="Arial Unicode MS" pitchFamily="34" charset="-128"/>
              <a:cs typeface="Times New Roman" pitchFamily="18" charset="0"/>
            </a:endParaRPr>
          </a:p>
        </p:txBody>
      </p:sp>
      <p:sp>
        <p:nvSpPr>
          <p:cNvPr id="9232" name="TextovéPole 6"/>
          <p:cNvSpPr txBox="1">
            <a:spLocks noChangeArrowheads="1"/>
          </p:cNvSpPr>
          <p:nvPr/>
        </p:nvSpPr>
        <p:spPr bwMode="auto">
          <a:xfrm>
            <a:off x="1116013" y="4652963"/>
            <a:ext cx="698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 klipartu: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251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Franklin Gothic Medium</vt:lpstr>
      <vt:lpstr>Franklin Gothic Book</vt:lpstr>
      <vt:lpstr>Calibri</vt:lpstr>
      <vt:lpstr>Cambria</vt:lpstr>
      <vt:lpstr>Arial Unicode MS</vt:lpstr>
      <vt:lpstr>Times New Roman</vt:lpstr>
      <vt:lpstr>Motiv sady Office</vt:lpstr>
      <vt:lpstr>Snímek 1</vt:lpstr>
      <vt:lpstr>HYDROXIDY</vt:lpstr>
      <vt:lpstr>Hydroxidy:</vt:lpstr>
      <vt:lpstr>Významné hydroxidy</vt:lpstr>
      <vt:lpstr>2. Hydroxid vápenatý Ca(OH)2</vt:lpstr>
      <vt:lpstr>3. Hydroxid amonný NH4OH</vt:lpstr>
      <vt:lpstr>Bezpečnost při práci s hydroxidy</vt:lpstr>
      <vt:lpstr>Snímek 8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HYDROXIDY</dc:title>
  <dc:creator>lenkabozkova</dc:creator>
  <cp:lastModifiedBy>Dum</cp:lastModifiedBy>
  <cp:revision>12</cp:revision>
  <dcterms:created xsi:type="dcterms:W3CDTF">2012-05-21T08:53:49Z</dcterms:created>
  <dcterms:modified xsi:type="dcterms:W3CDTF">2014-02-03T19:06:09Z</dcterms:modified>
</cp:coreProperties>
</file>