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7" r:id="rId4"/>
    <p:sldId id="258" r:id="rId5"/>
    <p:sldId id="259" r:id="rId6"/>
    <p:sldId id="260" r:id="rId7"/>
    <p:sldId id="261" r:id="rId8"/>
    <p:sldId id="263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3F0FB0-7717-4C88-8451-7ADFED4D00D0}" type="datetimeFigureOut">
              <a:rPr lang="cs-CZ"/>
              <a:pPr>
                <a:defRPr/>
              </a:pPr>
              <a:t>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79629-B14A-4BEC-BED0-8669094C062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F45A11-9134-4800-BA65-62AC2E39A722}" type="datetimeFigureOut">
              <a:rPr lang="cs-CZ"/>
              <a:pPr>
                <a:defRPr/>
              </a:pPr>
              <a:t>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CF0700-DA5F-42FD-B523-12C1B05CB99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297255-6549-43B9-9079-ED8EF2EBB0EA}" type="datetimeFigureOut">
              <a:rPr lang="cs-CZ"/>
              <a:pPr>
                <a:defRPr/>
              </a:pPr>
              <a:t>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3CFA1E-578D-4A1B-9A3F-CD7C3B9D3E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BEE4D2-95B8-4D34-8834-4CF93886E6A1}" type="datetimeFigureOut">
              <a:rPr lang="cs-CZ"/>
              <a:pPr>
                <a:defRPr/>
              </a:pPr>
              <a:t>3.2.2014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0D4F8C-9912-407E-964C-60739A9E08C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97BF9E-7309-4EE8-AEC1-F633A8234C3F}" type="datetimeFigureOut">
              <a:rPr lang="cs-CZ"/>
              <a:pPr>
                <a:defRPr/>
              </a:pPr>
              <a:t>3.2.2014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D2FA60-410C-4666-8F28-A6BF66E7B7A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49EC1F-2481-454D-BCCC-49594516E7C4}" type="datetimeFigureOut">
              <a:rPr lang="cs-CZ"/>
              <a:pPr>
                <a:defRPr/>
              </a:pPr>
              <a:t>3.2.2014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0CF891-AF71-4B23-B8A1-C756F040B2F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0D2AB9-7770-4AB0-8F19-F84F49193ADC}" type="datetimeFigureOut">
              <a:rPr lang="cs-CZ"/>
              <a:pPr>
                <a:defRPr/>
              </a:pPr>
              <a:t>3.2.2014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06E129-E093-4859-9039-0DBC406209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749713-A10A-4495-A178-CEB5076A7ECD}" type="datetimeFigureOut">
              <a:rPr lang="cs-CZ"/>
              <a:pPr>
                <a:defRPr/>
              </a:pPr>
              <a:t>3.2.2014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D6C3C3-F5A2-4B78-BEFA-C75934AA028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9F07F1-B479-4378-86AB-B090560F211B}" type="datetimeFigureOut">
              <a:rPr lang="cs-CZ"/>
              <a:pPr>
                <a:defRPr/>
              </a:pPr>
              <a:t>3.2.2014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EB5841-C5E2-4A88-9342-61EB36EFBCC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24823F-E44B-4181-9987-D5F5595E95BB}" type="datetimeFigureOut">
              <a:rPr lang="cs-CZ"/>
              <a:pPr>
                <a:defRPr/>
              </a:pPr>
              <a:t>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E59188-AF50-4682-9DF3-ECA53DE4C63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321DFB-79B6-4348-AF5B-D31172ED6C10}" type="datetimeFigureOut">
              <a:rPr lang="cs-CZ"/>
              <a:pPr>
                <a:defRPr/>
              </a:pPr>
              <a:t>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792670-59D4-42B7-8583-5023208A9BC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D6DA85F-FFC9-4072-8512-6F9387C69F41}" type="datetimeFigureOut">
              <a:rPr lang="cs-CZ"/>
              <a:pPr>
                <a:defRPr/>
              </a:pPr>
              <a:t>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19FB1AE-8112-4379-8005-169F3C20265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hyperlink" Target="//commons.wikimedia.org/wiki/File:PP_2.jpg" TargetMode="External"/><Relationship Id="rId5" Type="http://schemas.openxmlformats.org/officeDocument/2006/relationships/image" Target="../media/image7.jpeg"/><Relationship Id="rId4" Type="http://schemas.openxmlformats.org/officeDocument/2006/relationships/hyperlink" Target="//commons.wikimedia.org/wiki/File:Mint_box_polypropylene_lid.JPG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\\Srvzs01\DOCKANTOR\tomasmarek\Dokumenty\_PRACOVNÍ SLOŽKA\__EU Peníze školám OPVK 1.4\Publicita\Logolink_ZŠ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65238" y="404813"/>
            <a:ext cx="6613525" cy="126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TextovéPole 5"/>
          <p:cNvSpPr txBox="1">
            <a:spLocks noChangeArrowheads="1"/>
          </p:cNvSpPr>
          <p:nvPr/>
        </p:nvSpPr>
        <p:spPr bwMode="auto">
          <a:xfrm>
            <a:off x="2154238" y="2060575"/>
            <a:ext cx="4835525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cs-CZ" sz="1200">
                <a:solidFill>
                  <a:schemeClr val="bg1"/>
                </a:solidFill>
                <a:latin typeface="Cambria" pitchFamily="18" charset="0"/>
              </a:rPr>
              <a:t>Název projektu: Individuální výukou k lepším výsledkům</a:t>
            </a:r>
          </a:p>
          <a:p>
            <a:pPr algn="ctr">
              <a:lnSpc>
                <a:spcPct val="150000"/>
              </a:lnSpc>
            </a:pPr>
            <a:r>
              <a:rPr lang="cs-CZ" sz="1200">
                <a:solidFill>
                  <a:schemeClr val="bg1"/>
                </a:solidFill>
                <a:latin typeface="Cambria" pitchFamily="18" charset="0"/>
              </a:rPr>
              <a:t>Příjemce: Základní škola Telč, Masarykova 141, příspěvková organizace</a:t>
            </a:r>
          </a:p>
        </p:txBody>
      </p:sp>
      <p:graphicFrame>
        <p:nvGraphicFramePr>
          <p:cNvPr id="8" name="Tabulka 7"/>
          <p:cNvGraphicFramePr>
            <a:graphicFrameLocks noGrp="1"/>
          </p:cNvGraphicFramePr>
          <p:nvPr/>
        </p:nvGraphicFramePr>
        <p:xfrm>
          <a:off x="2862263" y="2781300"/>
          <a:ext cx="3420380" cy="1296145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620180"/>
                <a:gridCol w="1800200"/>
              </a:tblGrid>
              <a:tr h="25922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Vzdělávací oblast</a:t>
                      </a:r>
                      <a:endParaRPr lang="cs-CZ" sz="1200" b="1" dirty="0">
                        <a:solidFill>
                          <a:schemeClr val="tx1"/>
                        </a:solidFill>
                        <a:latin typeface="Cambria" pitchFamily="18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Člověk a příroda</a:t>
                      </a:r>
                      <a:endParaRPr lang="cs-CZ" sz="1200" dirty="0">
                        <a:solidFill>
                          <a:schemeClr val="tx1"/>
                        </a:solidFill>
                        <a:latin typeface="Cambria" pitchFamily="18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  <a:tr h="25922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Předmět</a:t>
                      </a:r>
                      <a:endParaRPr lang="cs-CZ" sz="1200" b="1" dirty="0">
                        <a:solidFill>
                          <a:schemeClr val="tx1"/>
                        </a:solidFill>
                        <a:latin typeface="Cambria" pitchFamily="18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Chemie</a:t>
                      </a:r>
                      <a:endParaRPr lang="cs-CZ" sz="1200" dirty="0">
                        <a:solidFill>
                          <a:schemeClr val="tx1"/>
                        </a:solidFill>
                        <a:latin typeface="Cambria" pitchFamily="18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  <a:tr h="25922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Téma</a:t>
                      </a:r>
                      <a:endParaRPr lang="cs-CZ" sz="1200" b="1" dirty="0">
                        <a:solidFill>
                          <a:schemeClr val="tx1"/>
                        </a:solidFill>
                        <a:latin typeface="Cambria" pitchFamily="18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</a:rPr>
                        <a:t>Organická chemie</a:t>
                      </a:r>
                      <a:endParaRPr lang="cs-CZ" sz="1200" dirty="0">
                        <a:solidFill>
                          <a:schemeClr val="tx1"/>
                        </a:solidFill>
                        <a:latin typeface="Cambria" pitchFamily="18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  <a:tr h="25922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Určeno pro</a:t>
                      </a:r>
                      <a:endParaRPr lang="cs-CZ" sz="1200" b="1" dirty="0">
                        <a:solidFill>
                          <a:schemeClr val="tx1"/>
                        </a:solidFill>
                        <a:latin typeface="Cambria" pitchFamily="18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9. ročník</a:t>
                      </a:r>
                      <a:endParaRPr lang="cs-CZ" sz="1200" dirty="0">
                        <a:solidFill>
                          <a:schemeClr val="tx1"/>
                        </a:solidFill>
                        <a:latin typeface="Cambria" pitchFamily="18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  <a:tr h="25922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Archivační kód</a:t>
                      </a:r>
                      <a:endParaRPr lang="cs-CZ" sz="1200" b="1" dirty="0">
                        <a:solidFill>
                          <a:schemeClr val="tx1"/>
                        </a:solidFill>
                        <a:latin typeface="Cambria" pitchFamily="18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VY_52_INOVACE_144</a:t>
                      </a:r>
                      <a:endParaRPr lang="cs-CZ" sz="1200" dirty="0">
                        <a:solidFill>
                          <a:schemeClr val="tx1"/>
                        </a:solidFill>
                        <a:latin typeface="Cambria" pitchFamily="18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9" name="TextovéPole 8"/>
          <p:cNvSpPr txBox="1"/>
          <p:nvPr/>
        </p:nvSpPr>
        <p:spPr>
          <a:xfrm>
            <a:off x="2268538" y="4365625"/>
            <a:ext cx="4594225" cy="9540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latin typeface="+mn-lt"/>
              </a:rPr>
              <a:t>Název vzdělávacího materiálu</a:t>
            </a:r>
            <a:endParaRPr lang="cs-CZ" sz="2800" dirty="0"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cap="small" dirty="0">
                <a:latin typeface="+mn-lt"/>
              </a:rPr>
              <a:t>Plasty  a umělá vlákna</a:t>
            </a:r>
            <a:endParaRPr lang="cs-CZ" sz="2800" dirty="0">
              <a:latin typeface="+mn-lt"/>
            </a:endParaRPr>
          </a:p>
        </p:txBody>
      </p:sp>
      <p:sp>
        <p:nvSpPr>
          <p:cNvPr id="2067" name="TextovéPole 9"/>
          <p:cNvSpPr txBox="1">
            <a:spLocks noChangeArrowheads="1"/>
          </p:cNvSpPr>
          <p:nvPr/>
        </p:nvSpPr>
        <p:spPr bwMode="auto">
          <a:xfrm>
            <a:off x="828675" y="5805488"/>
            <a:ext cx="15144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cs-CZ" sz="1400">
                <a:latin typeface="Calibri" pitchFamily="34" charset="0"/>
              </a:rPr>
              <a:t>Ing.Lenka Božková</a:t>
            </a:r>
          </a:p>
        </p:txBody>
      </p:sp>
      <p:sp>
        <p:nvSpPr>
          <p:cNvPr id="2068" name="TextovéPole 10"/>
          <p:cNvSpPr txBox="1">
            <a:spLocks noChangeArrowheads="1"/>
          </p:cNvSpPr>
          <p:nvPr/>
        </p:nvSpPr>
        <p:spPr bwMode="auto">
          <a:xfrm>
            <a:off x="7308850" y="5805488"/>
            <a:ext cx="8223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400">
                <a:latin typeface="Calibri" pitchFamily="34" charset="0"/>
              </a:rPr>
              <a:t>1.2.2012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Plasty a umělá vlákna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mtClean="0"/>
          </a:p>
        </p:txBody>
      </p:sp>
      <p:pic>
        <p:nvPicPr>
          <p:cNvPr id="3076" name="Picture 9" descr="C:\Documents and Settings\lenkabozkova.ZSTELC\Local Settings\Temporary Internet Files\Content.IE5\OHXSEQV7\MC90036085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838" y="260350"/>
            <a:ext cx="1827212" cy="183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10" descr="C:\Documents and Settings\lenkabozkova.ZSTELC\Local Settings\Temporary Internet Files\Content.IE5\OHXSEQV7\MP90040489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3357563"/>
            <a:ext cx="3779838" cy="269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11" descr="C:\Documents and Settings\lenkabozkova.ZSTELC\Local Settings\Temporary Internet Files\Content.IE5\BTA21JJL\MP900401128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525" y="3357563"/>
            <a:ext cx="2503488" cy="313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Syntetické makromolekulární látky</a:t>
            </a:r>
          </a:p>
        </p:txBody>
      </p:sp>
      <p:sp>
        <p:nvSpPr>
          <p:cNvPr id="409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Patří mezi organické sloučeniny, ale člověk je vyrobil uměle</a:t>
            </a:r>
          </a:p>
          <a:p>
            <a:pPr eaLnBrk="1" hangingPunct="1"/>
            <a:r>
              <a:rPr lang="cs-CZ" smtClean="0"/>
              <a:t>Zdroj: ropa, uhlí</a:t>
            </a:r>
          </a:p>
          <a:p>
            <a:pPr eaLnBrk="1" hangingPunct="1"/>
            <a:r>
              <a:rPr lang="cs-CZ" smtClean="0"/>
              <a:t>Nahrazují přírodní materiály a kovy</a:t>
            </a:r>
          </a:p>
          <a:p>
            <a:pPr eaLnBrk="1" hangingPunct="1"/>
            <a:r>
              <a:rPr lang="cs-CZ" smtClean="0"/>
              <a:t>Jejich vlastnosti: odolné vůči stárnutí, korozi, chemikáliím, mají izolační vlastnosti apod.</a:t>
            </a:r>
          </a:p>
          <a:p>
            <a:pPr eaLnBrk="1" hangingPunct="1"/>
            <a:r>
              <a:rPr lang="cs-CZ" smtClean="0"/>
              <a:t>Vyrábí se polymerací z jednodušších sloučenin MER               POLYMER</a:t>
            </a:r>
          </a:p>
          <a:p>
            <a:pPr eaLnBrk="1" hangingPunct="1"/>
            <a:endParaRPr lang="cs-CZ" smtClean="0"/>
          </a:p>
        </p:txBody>
      </p:sp>
      <p:cxnSp>
        <p:nvCxnSpPr>
          <p:cNvPr id="5" name="Přímá spojovací šipka 4"/>
          <p:cNvCxnSpPr/>
          <p:nvPr/>
        </p:nvCxnSpPr>
        <p:spPr>
          <a:xfrm>
            <a:off x="1908175" y="5732463"/>
            <a:ext cx="71913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Příklady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Polyvinylchlorid PVC- nejvíce používaný plast, odolný vůči chemikáliím- lino, hračky, koženka…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Polystyren PS-tvrdý</a:t>
            </a:r>
            <a:r>
              <a:rPr lang="cs-CZ" dirty="0" smtClean="0"/>
              <a:t>, pevný </a:t>
            </a:r>
            <a:r>
              <a:rPr lang="cs-CZ" dirty="0" smtClean="0"/>
              <a:t>plast, izolátor-izolace staveb, užitkové předměty…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err="1" smtClean="0"/>
              <a:t>Polyethylen</a:t>
            </a:r>
            <a:r>
              <a:rPr lang="cs-CZ" dirty="0" smtClean="0"/>
              <a:t> PE-pevný, odolný vůči vodě, chemikáliím a mrazu- trubky</a:t>
            </a:r>
            <a:r>
              <a:rPr lang="cs-CZ" dirty="0" smtClean="0"/>
              <a:t>, sáčky, láhve</a:t>
            </a:r>
            <a:r>
              <a:rPr lang="cs-CZ" dirty="0" smtClean="0"/>
              <a:t>…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Syntetická vlákna- hlavně silon, nylon, umělé hedvábí, chemlon- nahrazují přírodní tkaniny…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Příklady použití </a:t>
            </a:r>
          </a:p>
        </p:txBody>
      </p:sp>
      <p:pic>
        <p:nvPicPr>
          <p:cNvPr id="6147" name="Obrázek 4" descr="220px-Contact_len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59563" y="981075"/>
            <a:ext cx="222567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Obrázek 6" descr="bryle5191-navstevnicke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260350"/>
            <a:ext cx="2160587" cy="162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9" name="Obdélník 9"/>
          <p:cNvSpPr>
            <a:spLocks noChangeArrowheads="1"/>
          </p:cNvSpPr>
          <p:nvPr/>
        </p:nvSpPr>
        <p:spPr bwMode="auto">
          <a:xfrm>
            <a:off x="6227763" y="2781300"/>
            <a:ext cx="4572000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800"/>
              <a:t>http://commons.wikimedia.org/wiki/File:Contact_lens.JPG</a:t>
            </a:r>
          </a:p>
        </p:txBody>
      </p:sp>
      <p:pic>
        <p:nvPicPr>
          <p:cNvPr id="6150" name="Picture 11" descr="http://upload.wikimedia.org/wikipedia/commons/thumb/c/c7/Mint_box_polypropylene_lid.JPG/220px-Mint_box_polypropylene_lid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1275" y="1700213"/>
            <a:ext cx="2095500" cy="290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1" name="Obdélník 11"/>
          <p:cNvSpPr>
            <a:spLocks noChangeArrowheads="1"/>
          </p:cNvSpPr>
          <p:nvPr/>
        </p:nvSpPr>
        <p:spPr bwMode="auto">
          <a:xfrm>
            <a:off x="2987675" y="4581525"/>
            <a:ext cx="4572000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800"/>
              <a:t>http://commons.wikimedia.org/wiki/File:Mint_box_polypropylene_lid.JPG</a:t>
            </a:r>
          </a:p>
        </p:txBody>
      </p:sp>
      <p:pic>
        <p:nvPicPr>
          <p:cNvPr id="6152" name="Picture 13" descr="http://upload.wikimedia.org/wikipedia/commons/thumb/9/9a/PP_2.jpg/170px-PP_2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71550" y="2781300"/>
            <a:ext cx="1619250" cy="265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3" name="Obdélník 17"/>
          <p:cNvSpPr>
            <a:spLocks noChangeArrowheads="1"/>
          </p:cNvSpPr>
          <p:nvPr/>
        </p:nvSpPr>
        <p:spPr bwMode="auto">
          <a:xfrm>
            <a:off x="468313" y="5445125"/>
            <a:ext cx="457200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800"/>
              <a:t>http://commons.wikimedia.org/wiki/File:PP_2.jpg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Historie</a:t>
            </a:r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1. plast – umělá slonovina – Alexander Parkes v roce 1855</a:t>
            </a:r>
          </a:p>
          <a:p>
            <a:pPr eaLnBrk="1" hangingPunct="1"/>
            <a:r>
              <a:rPr lang="cs-CZ" smtClean="0"/>
              <a:t>1. plně syntetický plast- bakelit v roce 1909</a:t>
            </a:r>
          </a:p>
          <a:p>
            <a:pPr eaLnBrk="1" hangingPunct="1"/>
            <a:r>
              <a:rPr lang="cs-CZ" smtClean="0"/>
              <a:t>30. léta - nylon</a:t>
            </a:r>
          </a:p>
        </p:txBody>
      </p:sp>
      <p:pic>
        <p:nvPicPr>
          <p:cNvPr id="7172" name="Obrázek 3" descr="150px-Bronzenylon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1500" y="3644900"/>
            <a:ext cx="1905000" cy="256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3" name="Obdélník 4"/>
          <p:cNvSpPr>
            <a:spLocks noChangeArrowheads="1"/>
          </p:cNvSpPr>
          <p:nvPr/>
        </p:nvSpPr>
        <p:spPr bwMode="auto">
          <a:xfrm>
            <a:off x="5219700" y="6237288"/>
            <a:ext cx="457200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800"/>
              <a:t>http://commons.wikimedia.org/wiki/File:Bronzenylons.jpg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Pamatuj!</a:t>
            </a:r>
          </a:p>
        </p:txBody>
      </p:sp>
      <p:sp>
        <p:nvSpPr>
          <p:cNvPr id="819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Bez umělých hmot se v současné době už neobejdeme</a:t>
            </a:r>
          </a:p>
          <a:p>
            <a:pPr eaLnBrk="1" hangingPunct="1"/>
            <a:r>
              <a:rPr lang="cs-CZ" smtClean="0"/>
              <a:t>V přírodě se ale rozkládají velmi pomalu, proto je nesmíme nikde pohazovat, pálit v kamnech apod.</a:t>
            </a:r>
          </a:p>
          <a:p>
            <a:pPr eaLnBrk="1" hangingPunct="1"/>
            <a:r>
              <a:rPr lang="cs-CZ" smtClean="0"/>
              <a:t>Dají se i recyklovat- třídění odpadu má smysl</a:t>
            </a:r>
          </a:p>
          <a:p>
            <a:pPr eaLnBrk="1" hangingPunct="1"/>
            <a:endParaRPr lang="cs-CZ" smtClean="0"/>
          </a:p>
        </p:txBody>
      </p:sp>
      <p:pic>
        <p:nvPicPr>
          <p:cNvPr id="8196" name="Picture 6" descr="C:\Documents and Settings\lenkabozkova.ZSTELC\Local Settings\Temporary Internet Files\Content.IE5\N6RW4HC8\MC90043749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7763" y="4868863"/>
            <a:ext cx="1831975" cy="177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12" descr="C:\Documents and Settings\lenkabozkova.ZSTELC\Local Settings\Temporary Internet Files\Content.IE5\ZR1N51KI\MC90043384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938" y="4724400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068388" y="1268413"/>
          <a:ext cx="7008440" cy="2520280"/>
        </p:xfrm>
        <a:graphic>
          <a:graphicData uri="http://schemas.openxmlformats.org/drawingml/2006/table">
            <a:tbl>
              <a:tblPr bandRow="1">
                <a:tableStyleId>{3B4B98B0-60AC-42C2-AFA5-B58CD77FA1E5}</a:tableStyleId>
              </a:tblPr>
              <a:tblGrid>
                <a:gridCol w="2496406"/>
                <a:gridCol w="4512034"/>
              </a:tblGrid>
              <a:tr h="5040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chemeClr val="tx1"/>
                          </a:solidFill>
                        </a:rPr>
                        <a:t>Formát výukového materiálu v digitální podobě</a:t>
                      </a:r>
                      <a:endParaRPr lang="cs-CZ" sz="1400" b="1" dirty="0">
                        <a:solidFill>
                          <a:schemeClr val="tx1"/>
                        </a:solidFill>
                        <a:latin typeface="Times New Roman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0" dirty="0" err="1">
                          <a:solidFill>
                            <a:schemeClr val="tx1"/>
                          </a:solidFill>
                        </a:rPr>
                        <a:t>Power</a:t>
                      </a:r>
                      <a:r>
                        <a:rPr lang="cs-CZ" sz="1400" b="0" dirty="0">
                          <a:solidFill>
                            <a:schemeClr val="tx1"/>
                          </a:solidFill>
                        </a:rPr>
                        <a:t> Point 2007 (.</a:t>
                      </a:r>
                      <a:r>
                        <a:rPr lang="cs-CZ" sz="1400" b="0" dirty="0" err="1" smtClean="0">
                          <a:solidFill>
                            <a:schemeClr val="tx1"/>
                          </a:solidFill>
                        </a:rPr>
                        <a:t>pptx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cs-CZ" sz="1400" b="0" dirty="0">
                        <a:solidFill>
                          <a:schemeClr val="tx1"/>
                        </a:solidFill>
                        <a:latin typeface="Times New Roman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chemeClr val="tx1"/>
                          </a:solidFill>
                        </a:rPr>
                        <a:t>Obsah vzdělávacího materiálu</a:t>
                      </a:r>
                      <a:endParaRPr lang="cs-CZ" sz="1400" b="1" dirty="0">
                        <a:solidFill>
                          <a:schemeClr val="tx1"/>
                        </a:solidFill>
                        <a:latin typeface="Times New Roman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0" dirty="0" smtClean="0">
                          <a:solidFill>
                            <a:schemeClr val="tx1"/>
                          </a:solidFill>
                        </a:rPr>
                        <a:t>Výklad učitele,popis</a:t>
                      </a:r>
                      <a:endParaRPr lang="cs-CZ" sz="1400" b="0" dirty="0">
                        <a:solidFill>
                          <a:schemeClr val="tx1"/>
                        </a:solidFill>
                        <a:latin typeface="Times New Roman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chemeClr val="tx1"/>
                          </a:solidFill>
                        </a:rPr>
                        <a:t>Rozsah vzdělávacího materiálu</a:t>
                      </a:r>
                      <a:endParaRPr lang="cs-CZ" sz="1400" b="1" dirty="0">
                        <a:solidFill>
                          <a:schemeClr val="tx1"/>
                        </a:solidFill>
                        <a:latin typeface="Times New Roman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chemeClr val="tx1"/>
                          </a:solidFill>
                        </a:rPr>
                        <a:t>Počet 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</a:rPr>
                        <a:t>obrazovek 8</a:t>
                      </a:r>
                      <a:endParaRPr lang="cs-CZ" sz="1400" b="0" dirty="0">
                        <a:solidFill>
                          <a:schemeClr val="tx1"/>
                        </a:solidFill>
                        <a:latin typeface="Times New Roman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chemeClr val="tx1"/>
                          </a:solidFill>
                        </a:rPr>
                        <a:t>Způsob práce žáků</a:t>
                      </a:r>
                      <a:endParaRPr lang="cs-CZ" sz="1400" b="1" dirty="0">
                        <a:solidFill>
                          <a:schemeClr val="tx1"/>
                        </a:solidFill>
                        <a:latin typeface="Times New Roman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0" dirty="0" smtClean="0">
                          <a:solidFill>
                            <a:schemeClr val="tx1"/>
                          </a:solidFill>
                        </a:rPr>
                        <a:t>Spolupráce </a:t>
                      </a:r>
                      <a:r>
                        <a:rPr lang="cs-CZ" sz="1400" b="0" dirty="0">
                          <a:solidFill>
                            <a:schemeClr val="tx1"/>
                          </a:solidFill>
                        </a:rPr>
                        <a:t>s vyučujícím, výklad 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</a:rPr>
                        <a:t>vyučujícího</a:t>
                      </a:r>
                      <a:endParaRPr lang="cs-CZ" sz="1400" b="0" dirty="0">
                        <a:solidFill>
                          <a:schemeClr val="tx1"/>
                        </a:solidFill>
                        <a:latin typeface="Times New Roman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chemeClr val="tx1"/>
                          </a:solidFill>
                        </a:rPr>
                        <a:t>Další poznámky autora</a:t>
                      </a:r>
                      <a:endParaRPr lang="cs-CZ" sz="1400" b="1" dirty="0">
                        <a:solidFill>
                          <a:schemeClr val="tx1"/>
                        </a:solidFill>
                        <a:latin typeface="Times New Roman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0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cs-CZ" sz="1400" b="0" dirty="0">
                        <a:solidFill>
                          <a:schemeClr val="tx1"/>
                        </a:solidFill>
                        <a:latin typeface="Times New Roman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9231" name="Rectangle 1"/>
          <p:cNvSpPr>
            <a:spLocks noChangeArrowheads="1"/>
          </p:cNvSpPr>
          <p:nvPr/>
        </p:nvSpPr>
        <p:spPr bwMode="auto">
          <a:xfrm>
            <a:off x="3811588" y="476250"/>
            <a:ext cx="15208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cs-CZ" sz="2800" b="1">
                <a:latin typeface="Cambria" pitchFamily="18" charset="0"/>
                <a:ea typeface="Arial Unicode MS" pitchFamily="34" charset="-128"/>
                <a:cs typeface="Times New Roman" pitchFamily="18" charset="0"/>
              </a:rPr>
              <a:t>Anotace</a:t>
            </a:r>
            <a:endParaRPr lang="cs-CZ" sz="1200">
              <a:ea typeface="Arial Unicode MS" pitchFamily="34" charset="-128"/>
              <a:cs typeface="Times New Roman" pitchFamily="18" charset="0"/>
            </a:endParaRPr>
          </a:p>
        </p:txBody>
      </p:sp>
      <p:sp>
        <p:nvSpPr>
          <p:cNvPr id="9232" name="Rectangle 1"/>
          <p:cNvSpPr>
            <a:spLocks noChangeArrowheads="1"/>
          </p:cNvSpPr>
          <p:nvPr/>
        </p:nvSpPr>
        <p:spPr bwMode="auto">
          <a:xfrm>
            <a:off x="3938588" y="4117975"/>
            <a:ext cx="12668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cs-CZ" sz="2800" b="1">
                <a:latin typeface="Cambria" pitchFamily="18" charset="0"/>
                <a:ea typeface="Arial Unicode MS" pitchFamily="34" charset="-128"/>
                <a:cs typeface="Times New Roman" pitchFamily="18" charset="0"/>
              </a:rPr>
              <a:t>Zdroje</a:t>
            </a:r>
          </a:p>
        </p:txBody>
      </p:sp>
      <p:sp>
        <p:nvSpPr>
          <p:cNvPr id="9233" name="TextovéPole 6"/>
          <p:cNvSpPr txBox="1">
            <a:spLocks noChangeArrowheads="1"/>
          </p:cNvSpPr>
          <p:nvPr/>
        </p:nvSpPr>
        <p:spPr bwMode="auto">
          <a:xfrm>
            <a:off x="1116013" y="4652963"/>
            <a:ext cx="6985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cs-CZ">
                <a:latin typeface="Calibri" pitchFamily="34" charset="0"/>
              </a:rPr>
              <a:t> Zdroje klipartů: www.office.microsoft.com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</TotalTime>
  <Words>264</Words>
  <Application>Microsoft Office PowerPoint</Application>
  <PresentationFormat>Předvádění na obrazovce (4:3)</PresentationFormat>
  <Paragraphs>54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4" baseType="lpstr">
      <vt:lpstr>Arial</vt:lpstr>
      <vt:lpstr>Calibri</vt:lpstr>
      <vt:lpstr>Cambria</vt:lpstr>
      <vt:lpstr>Arial Unicode MS</vt:lpstr>
      <vt:lpstr>Times New Roman</vt:lpstr>
      <vt:lpstr>Motiv sady Office</vt:lpstr>
      <vt:lpstr>Snímek 1</vt:lpstr>
      <vt:lpstr>Plasty a umělá vlákna</vt:lpstr>
      <vt:lpstr>Syntetické makromolekulární látky</vt:lpstr>
      <vt:lpstr>Příklady</vt:lpstr>
      <vt:lpstr>Příklady použití </vt:lpstr>
      <vt:lpstr>Historie</vt:lpstr>
      <vt:lpstr>Pamatuj!</vt:lpstr>
      <vt:lpstr>Snímek 8</vt:lpstr>
    </vt:vector>
  </TitlesOfParts>
  <Company>škola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Plasty a umělá vlákna</dc:title>
  <dc:creator>lenkabozkova</dc:creator>
  <cp:lastModifiedBy>Dum</cp:lastModifiedBy>
  <cp:revision>16</cp:revision>
  <dcterms:created xsi:type="dcterms:W3CDTF">2012-11-22T09:43:08Z</dcterms:created>
  <dcterms:modified xsi:type="dcterms:W3CDTF">2014-02-03T18:55:09Z</dcterms:modified>
</cp:coreProperties>
</file>