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71" r:id="rId2"/>
    <p:sldId id="257" r:id="rId3"/>
    <p:sldId id="258" r:id="rId4"/>
    <p:sldId id="264" r:id="rId5"/>
    <p:sldId id="275" r:id="rId6"/>
    <p:sldId id="266" r:id="rId7"/>
    <p:sldId id="259" r:id="rId8"/>
    <p:sldId id="260" r:id="rId9"/>
    <p:sldId id="280" r:id="rId10"/>
    <p:sldId id="278" r:id="rId11"/>
    <p:sldId id="281" r:id="rId12"/>
    <p:sldId id="276" r:id="rId13"/>
    <p:sldId id="261" r:id="rId14"/>
    <p:sldId id="263" r:id="rId15"/>
    <p:sldId id="277" r:id="rId16"/>
    <p:sldId id="272" r:id="rId17"/>
    <p:sldId id="262" r:id="rId18"/>
    <p:sldId id="267" r:id="rId19"/>
    <p:sldId id="273" r:id="rId20"/>
    <p:sldId id="269" r:id="rId21"/>
    <p:sldId id="268" r:id="rId22"/>
    <p:sldId id="282" r:id="rId23"/>
    <p:sldId id="270" r:id="rId24"/>
    <p:sldId id="274" r:id="rId25"/>
    <p:sldId id="279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79533C-9585-4707-94D2-C1620431D97F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FE1130-011E-46F8-9602-E99497976A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94189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27140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2714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98894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67384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6056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4347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868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63712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04371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49532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318383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12286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269947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326083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058350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133528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45004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107018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200182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921752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49502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333341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614045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011400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68314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0387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0249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6765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077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0348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709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0839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894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5315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8340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0375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1737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portal.uur.cz/images/kraje-loga/logo-zlinsky.jpg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10" Type="http://schemas.openxmlformats.org/officeDocument/2006/relationships/image" Target="../media/image28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rad.cz/cz/stat_symboly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/aspi.cz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utoShape 2" descr="data:image/jpeg;base64,/9j/4AAQSkZJRgABAQAAAQABAAD/2wCEAAkGBhAQEBAPDxAPDw8PDwwNDQ8NDw4NDQ8PFBAVFRQQEhQXHCYeFxkjGRIUHy8gIycpLSwsFR4xQTwqNSYrLCkBCQoKDgwNGQ8PGS0kHiQpKSkpLSwsKSwpLCkpKSkpLSkpMCkpLCkpKSopKSwpKSkpKSksKSwpLCwvLCkpKSwpKf/AABEIALoA+AMBIgACEQEDEQH/xAAcAAACAgMBAQAAAAAAAAAAAAAAAQQFAgMGBwj/xABDEAACAgEBBQQGBQkGBwAAAAAAAQIDEQQFBhIhMUFRYXEHEyKBkaEjMlKxwRRCYmNygpPR8CQzQ1TS4RUWF5KywvH/xAAaAQEAAgMBAAAAAAAAAAAAAAAAAgQBAwUG/8QAKREBAAICAQQCAQIHAAAAAAAAAAECAxEEEiExQQVRIhMyFEJSYXGBof/aAAwDAQACEQMRAD8A9xAAABYGAAAAAALAAAxAAwEADAQAMAFgBgGAAAAAAAAAAAAAEMAAAAAAAAAABAAwFkYgAAwMAAAEBjOWCsntXEsPks4zn7ybrLVGLb7Dl9TdkDqaNRnl2kg4/RbY4PZnnh7JLrHwfei+p2zU1n1tf/cl8mBPnYksvlhZeeWF3mijXwmk4yUovKzF5We45neLbqs+iqeYf4kl0l+ivArdl7SdMny4oSxxRz2/aXiB6CmModPvJX09teLin9zLOjXxlzTTXh1+AErIzCNiZmAAAAAhgAAAAAAIBgAAAAIBgAAACDIDAQAAZMZTwabLgN0rEiJftBR8fLl8yNqL/ErdReBlrtdKfXp2JdCousNl1pCtsAwsmaWOTEAGyqJhFEuisDfp6y30leOnyImlpLfTVASqckiNrXVGFcTY2A/XmyM0ys12o4Vy6m/ZrfDlgTgE2V2q27TXLhlPEl1STePPAFkBE0+0ITXFGSlF9sefx7iUpAAxDAAFkAGAsjAAAAFgAyRdobSrog7LZqEI9ZPv7ku1+A1vwJLZUbe3mo0kc2SzNr2ao4dkvd2LxZxW3PSHdY3HTfQw6cbSd0vwj8zj9RqZSblOUpSfOUpNyk/Nl/Fw7T3u1zd2+j9Jz43+UUpVtvhdLbnBd0k/r+fI6bSbbp1EeOiyNi7eF+1H9qPVe88UuuIq2hOuSnXOUJrpKEnGS95vycOk/t7Ixefb2/UXldfccDsz0lyWIauPGunralia8ZQ6P3Y8mdTptqVXx9ZVONkH2xeWvBrqn5nPyYbY/LZFolvtsI8pBKRiaUgCQG2uAGVUCw09RqoqLTTUAb9LSWdNZporJkEBkjXZMcpYIl9wGrUST6k/SWJLBQ6m8iQ2pOt+y8r7Mua/2A7G3o8HEbw08NzfZYuPyecP5r5lvRvTXjE1KDx3ccfiik23tGN004J8MU0m1htt5bx8AI2j1sqpcUX+0n0ku5/zOo0e8tOPak4PtjKMm/c11OPM4wA6+W9dWcJTa+1wrHwzks9PrVLDTynzTXajitJRxSSzjLSyzoNJBxkopNRikl4+IF+M1xsRmmAwEMAAQAefVekxer50S9bjopr1We/L54OT2xty7VT47pZx9SCyq4Luivx6kfaGisom6rYuMl71JdkovtTINlp3ceHHWeqsNE2mWdlhDuvMbtQQLtQb0WV95AuvMbryJZaY2HZYPR7Rtpn6ymcq5rti+q7mujXgyPKRiRmIntLLv9i+kGE8Q1SVcunrYJ+qf7Uesfu8jr6rIySlFqUWsxlFqUWu9NHiSLTY2279NLNM8RzmVcvaql5x/Fcyll4cT3onF/t6/CBMppOZ3f3109+IW/2ezkvaeaZPwn2e/B2+l0+cePNY6M516WpOrNkTs9NQWmnpMNPQT64EGTrgZykDeCPbaArrSs1OoNmp1BVai8DDUXEG2wd1hobAxbADOMQCMSRVWKusmVVAZUVFnp5yXRv4keqskxAlQufa2+8kV65Lq/kVsrSPbeBf17Ri3hSWe7o/mSYWpnFW3lpsjaTksN+1DGe9x7/cB0gGFVmVkAOe25u/DUQddiXR+qn+dXPsafd3o8S1NrTafVNxfmnhn0VquSz3c/hzPmLVapuUm+1yfxbZ0+DadTDVdnfqSFbca7biNOZ0EGc7DS2DYjABpDjE3QqAwhWSqqTZVQTqdMBjRpzp9394tRpcKEuOvtqszKHu7Y+4qqaCXCsWpFo1Y29V2BvjptTiLfqLX/h2tcMn+hPo/kzpGeFMudk786jTYi366pY+jtbbS/Rn1XzRz8vC90lsi/29WtsK/UXlPs7fXS6rEYz9Xa/8K1qMv3X0kbtRec+1JrOphsjv4LUagrrrTHV6yMec5Riv05Rj97KfUbzaSPXUV+UW5/8AimQmYhsrjvbxCxlIxKSe+mjX585fs1T/ABFHffS9138Nf6jHXX7bY4uaf5ZdBGBIrqKCrfbSd138NfzJdW+uk/Xfw/8Acx11+z+Ezf0yvqqSXXWc7/z1pV0je/3Ir/2NF3pEgv7vTyfjOyMfkkx+pX7Trwc9vFXYRWBOw871fpB1MvqRpr8oux/GTx8ik1m8+rs+tqLfKMlWvhHBCc1VinxeWfMxD1e7UJc20l4tL7yr1G2qI/WvpXnbX/M8lv1Epc5NyffJuX3mgh+t/ZZj4mPdnqdm8Wl/zNH8SI9PvNpoSUo6mjK/WLDXameb7K2NdqrFVRBzl1b6QhH7U5dEv65no+wNwNPp8SuS1V3J+0n+TwfhH87zfwROt7W9K/I4vHwfutO/p2+xdtVXQU6pKUHy9l5Sfak+33CDSaObab5JJJLoku5LsA3OXPnsttSuXkfM++Ox56LV3UST4eKVlMuydMm3FrvxzT8UfTs45R5l6ZtkRlofXtfSaa6vgl28Fj4ZR8s8L80WuLk6L6+0LxuHiMpGDDBmonYaWODONZshUSaqANNdJMq05up0xOp05lhpp05PqoNldJvjAyMYVmbeBtmi2wAtsIN94X3kCybl+LI3vFK9Vp7J48dslorWNyVljb5f/CRZt7U8Kr/KLnGPJL1kunn1Ic546EeUjzfK5c5p1HaHq+H8fTDG7d7HbY5PLbb75PifzMVEIo3QrKLpa14KFZJrpM6qSbTQGWqqglQqN0KTNxwBp4TTZI22yIlswMbLCPKQTkYoBGUazOFZdbubE/KdRXU8qLblY11VcVmTXj2e8zEbnSN7RSs2l6FuXpaloqPUY+kTeoljE5XLlJS8uiXd5nZaPZyislVsrRRjwwqgoVw5QjFYS8fF+J0la5F6I1Gnjct+u82gRgkBkBlrIpd6Njw1Wnu09mVC6Dg2usX1jNeKaT9xdGNlaawzMTqdj5h29ubq9FNq6tuvLUL605UTXen+a/B4aK2qg+ndRs58+Ho+q6p+a7Tlts7iaS/OaY0WPpbQlDn3yh9WS/rkdHHzI8WhrmjxarTk2nTFlrtiz09s6bFiUHjK+rJdk496aw/6Y66Do1mJjcNTTVQSoVGyNZngyEoibHKRHttMgttIN94r7yLPvfw/mVs/Iphru0rXH4uTPbVI/wB+mM5Z8jRZZ3DttI0pHnORybZ7d/H09XxeHTj17efciUxJAkb66ysuCusmU0hRSWNGnAxo05MrpNlVJu4QNLhg0WyN9siBqLQNV1hCsmZXWkdsBm2uBhXEsdBo5WTjXCLlOclGMV1bYYmYiNyWn07fJLLfJJdW+5Hpm6u7r0sZSsx6+1KLS5+rrznhb73yz5JFZu/ufbTfGzUKCjU1OKjOM3Oa+quXRJ8/cjv9maTL4pFjFT3LhfIczqj9PHMa9p2z9PwxJglHBkWHFAAACABgI120Jo2iA5beDdyvURxYmnHPq7Y/Xh4eK8PxOA2ru3dpsuS46+y2HOP73bF+Z7LOpPqV+o2djLj711TXcyxh5FsXbzCM1iXi5hKR3W3tzIzzPTpVW8263yqn5fYfy8jz7WKUJShNOE4vhlGSxJPuaOtjzVyRuGqazElbaQ7LG+nx7DKfe/gRrrihyvkK0/HH3l1+J8XbJ+WXtH/ZYzkl/MiW2hbaRpyOHe9rzu093pceOuOvTSNQmbJ2dLVairTwlGMrpqClNvhXLLbx4LoXm8Ho71Wk4ZQ/tUJPhctPXNzhLulDm0nz59Dl6bZQlGcJOMotSjKLxKLTypJ9jPaNyt5Ja6hyn7OoplGu9x9mNnEsxsS7G8PK70SpFbdpUuZmy4dXr3r7h5zpdwdozXEtLOK/WSqqk/3ZSTNGo2NdRLgvqnVLqlOOMrvT6P3HvNWym1nJp2hsSNkPV21xth14ZrOH3p9U/FGycMepUKfK26vyjs8T09BYVVHdz3J0ifKN8fBWJpfGOTGe5tGPZndB9jlwzXvWF95r/Ssux8lgn7ccomuyRZbY2TZppYnzi/qWRzwS9/Y/ArqNFbfLhprlY/0VyXm+i97Nep3pejLSa9W+yBqLStvtOts9H+tks5oT+w7va+KWPmcltfZ12nn6u+uVc8ZSljEl3xkuUl4ozNZjyjTPjyTqtolDnI3aHQ2XT4Ka52zfPhri5vHfy6D2RsyzVX10VLM7JYy/qxS5ynLwS5ntOwthV6atUadcuXrLMfSXS7Zzf3LsJUp1K/L5kYI1HeXmEdzdfHm9Jf7oqXyTOv3M3Zsok9RfHgnwuFNcscab6zkuzlyS8Wd1HZL7zdRsnDyzfGKInbj5fkcmSnTqIadFszPNlxTSorCHXXhYRmbXNIYAAAAAIYAACGIBiaAAI+o0ql5nE787sq2qV0I/2imLkmutla5uD72llp+GDviNqqcrK6j0njvNLxaPT5uuvIdtp6hvH6Mq7Jys01i08pNt1WRlKnPfBrnFeHNeXQ47V+jjaUXhUwtX2qbqpL4Saa+BTnHMPU4ubhyR+7X+XLykYHRf9Pdp/wCUn/E0/wDrLjdX0ealamuzWVeqpqatcZTrk7ZReYwSi3yzjLfYjEUmZTvysVazPVCdu76Ma/Vwt10rOOaU1p6mocCfNesnhvi8F07zvdj7Froiq9PVGqvPE1HLcpfalJ85PxZZbP0vG3KXaXEKUuhbrSKvMZuTkzT+U9iohhI2OOQHkkrtMtNF9hhLRR7iSAFPq9m8msKUX1jJKUfgyNXs6f1UlGPdFKK+COgYuEM7nWlVXshdvUrdv7s16mqVFqzF/wB3P8+qzsnF+fZ2nUGrUQyjExtmtpraJh5Z6O923p67brF9NbOzT1/o11zcZNftTj8Io9J2dpFFZ95Do0D4umEuiXJdS6hHCMVrqNQnmy2y3m1jwGBgSagAAAAAAGAAAABZDIDAWQyAwFkMgMTAYEe7Rxl1RDs2Quws8gBUf8H8Rx2PzLYANVFKisG3IxAMBZABgIMgMAABA0GRgY8JkAALIwFkBgLIZAYCyGQGAsjAQAAAAAAAAAAAABgAABiGIAAAAYgAAAAAAAYALADAAAAEGBgAh4AADAYAAAAAD//Z"/>
          <p:cNvSpPr>
            <a:spLocks noChangeAspect="1" noChangeArrowheads="1"/>
          </p:cNvSpPr>
          <p:nvPr/>
        </p:nvSpPr>
        <p:spPr bwMode="auto">
          <a:xfrm>
            <a:off x="899592" y="948400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9552" y="188640"/>
            <a:ext cx="7992888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endParaRPr lang="cs-CZ" sz="32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200" dirty="0" smtClean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</a:t>
            </a:r>
            <a:endParaRPr lang="cs-CZ" sz="3200" b="0" cap="none" spc="0" dirty="0">
              <a:ln w="18415" cmpd="sng">
                <a:solidFill>
                  <a:srgbClr val="00B0F0"/>
                </a:solidFill>
                <a:prstDash val="solid"/>
              </a:ln>
              <a:solidFill>
                <a:srgbClr val="00B0F0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</p:txBody>
      </p:sp>
      <p:sp>
        <p:nvSpPr>
          <p:cNvPr id="10" name="Nadpis 1"/>
          <p:cNvSpPr>
            <a:spLocks noGrp="1"/>
          </p:cNvSpPr>
          <p:nvPr>
            <p:ph type="ctrTitle"/>
          </p:nvPr>
        </p:nvSpPr>
        <p:spPr>
          <a:xfrm>
            <a:off x="611560" y="1556792"/>
            <a:ext cx="7772400" cy="1440159"/>
          </a:xfrm>
        </p:spPr>
        <p:txBody>
          <a:bodyPr>
            <a:normAutofit fontScale="90000"/>
          </a:bodyPr>
          <a:lstStyle/>
          <a:p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</a:rPr>
              <a:t>Zpracovaný v rámci projektu EU peníze školám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1" name="Podnadpis 2"/>
          <p:cNvSpPr>
            <a:spLocks noGrp="1"/>
          </p:cNvSpPr>
          <p:nvPr>
            <p:ph type="subTitle" idx="1"/>
          </p:nvPr>
        </p:nvSpPr>
        <p:spPr>
          <a:xfrm>
            <a:off x="323528" y="2564904"/>
            <a:ext cx="8640960" cy="3888432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projektu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Zlepšujeme a vzděláváme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programu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Operační program Vzdělávání pro konkurenceschopnost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Číslo výzvy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34</a:t>
            </a:r>
          </a:p>
          <a:p>
            <a:pPr algn="l"/>
            <a:endParaRPr lang="cs-CZ" sz="2100" b="1" dirty="0" smtClean="0">
              <a:solidFill>
                <a:schemeClr val="accent4">
                  <a:lumMod val="10000"/>
                </a:schemeClr>
              </a:solidFill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Předmě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t: Občanská výchova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Ročník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3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Tematická oblast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OV3</a:t>
            </a:r>
          </a:p>
          <a:p>
            <a:pPr algn="l"/>
            <a:r>
              <a:rPr lang="cs-CZ" sz="21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Tento materiál slouží k výuce a opakování učiva pro žáky, kteří byli v souladu s § 9 vyhlášky číslo 73/2005 Sb. o vzdělávání </a:t>
            </a:r>
            <a:r>
              <a:rPr lang="cs-CZ" sz="2400" dirty="0" err="1" smtClean="0">
                <a:solidFill>
                  <a:schemeClr val="tx1"/>
                </a:solidFill>
              </a:rPr>
              <a:t>dětí,žáků</a:t>
            </a:r>
            <a:r>
              <a:rPr lang="cs-CZ" sz="2400" dirty="0" smtClean="0">
                <a:solidFill>
                  <a:schemeClr val="tx1"/>
                </a:solidFill>
              </a:rPr>
              <a:t> 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služby.</a:t>
            </a:r>
            <a:endParaRPr lang="cs-CZ" sz="2100" dirty="0" smtClean="0">
              <a:solidFill>
                <a:schemeClr val="tx1"/>
              </a:solidFill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Autor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Mgr. Marcela VLASATÍKOVÁ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Období vytvoření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Srpen 2013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cxnSp>
        <p:nvCxnSpPr>
          <p:cNvPr id="12" name="Přímá spojovací čára 6"/>
          <p:cNvCxnSpPr/>
          <p:nvPr/>
        </p:nvCxnSpPr>
        <p:spPr>
          <a:xfrm>
            <a:off x="395536" y="1268760"/>
            <a:ext cx="842493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383755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92" y="1988840"/>
            <a:ext cx="7772400" cy="1470025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b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</a:b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Téma: Člověk v demokratickém státě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3200" b="1" dirty="0" smtClean="0"/>
              <a:t>9. Územní samospráva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1464" y="4725144"/>
            <a:ext cx="6400800" cy="1896616"/>
          </a:xfrm>
        </p:spPr>
        <p:txBody>
          <a:bodyPr>
            <a:normAutofit/>
          </a:bodyPr>
          <a:lstStyle/>
          <a:p>
            <a:pPr algn="r"/>
            <a:endParaRPr lang="cs-CZ" dirty="0" smtClean="0"/>
          </a:p>
          <a:p>
            <a:pPr algn="r"/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214290"/>
            <a:ext cx="5743575" cy="14001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AutoShape 2" descr="data:image/jpeg;base64,/9j/4AAQSkZJRgABAQAAAQABAAD/2wCEAAkGBhAQEBAPDxAPDw8PDwwNDQ8NDw4NDQ8PFBAVFRQQEhQXHCYeFxkjGRIUHy8gIycpLSwsFR4xQTwqNSYrLCkBCQoKDgwNGQ8PGS0kHiQpKSkpLSwsKSwpLCkpKSkpLSkpMCkpLCkpKSopKSwpKSkpKSksKSwpLCwvLCkpKSwpKf/AABEIALoA+AMBIgACEQEDEQH/xAAcAAACAgMBAQAAAAAAAAAAAAAAAQQFAgMGBwj/xABDEAACAgEBBQQGBQkGBwAAAAAAAQIDEQQFBhIhMUFRYXEHEyKBkaEjMlKxwRRCYmNygpPR8CQzQ1TS4RUWF5KywvH/xAAaAQEAAgMBAAAAAAAAAAAAAAAAAgQBAwUG/8QAKREBAAICAQQCAQIHAAAAAAAAAAECAxEEEiExQQVRIhMyFEJSYXGBof/aAAwDAQACEQMRAD8A9xAAABYGAAAAAALAAAxAAwEADAQAMAFgBgGAAAAAAAAAAAAAEMAAAAAAAAAABAAwFkYgAAwMAAAEBjOWCsntXEsPks4zn7ybrLVGLb7Dl9TdkDqaNRnl2kg4/RbY4PZnnh7JLrHwfei+p2zU1n1tf/cl8mBPnYksvlhZeeWF3mijXwmk4yUovKzF5We45neLbqs+iqeYf4kl0l+ivArdl7SdMny4oSxxRz2/aXiB6CmModPvJX09teLin9zLOjXxlzTTXh1+AErIzCNiZmAAAAAhgAAAAAAIBgAAAAIBgAAACDIDAQAAZMZTwabLgN0rEiJftBR8fLl8yNqL/ErdReBlrtdKfXp2JdCousNl1pCtsAwsmaWOTEAGyqJhFEuisDfp6y30leOnyImlpLfTVASqckiNrXVGFcTY2A/XmyM0ys12o4Vy6m/ZrfDlgTgE2V2q27TXLhlPEl1STePPAFkBE0+0ITXFGSlF9sefx7iUpAAxDAAFkAGAsjAAAAFgAyRdobSrog7LZqEI9ZPv7ku1+A1vwJLZUbe3mo0kc2SzNr2ao4dkvd2LxZxW3PSHdY3HTfQw6cbSd0vwj8zj9RqZSblOUpSfOUpNyk/Nl/Fw7T3u1zd2+j9Jz43+UUpVtvhdLbnBd0k/r+fI6bSbbp1EeOiyNi7eF+1H9qPVe88UuuIq2hOuSnXOUJrpKEnGS95vycOk/t7Ixefb2/UXldfccDsz0lyWIauPGunralia8ZQ6P3Y8mdTptqVXx9ZVONkH2xeWvBrqn5nPyYbY/LZFolvtsI8pBKRiaUgCQG2uAGVUCw09RqoqLTTUAb9LSWdNZporJkEBkjXZMcpYIl9wGrUST6k/SWJLBQ6m8iQ2pOt+y8r7Mua/2A7G3o8HEbw08NzfZYuPyecP5r5lvRvTXjE1KDx3ccfiik23tGN004J8MU0m1htt5bx8AI2j1sqpcUX+0n0ku5/zOo0e8tOPak4PtjKMm/c11OPM4wA6+W9dWcJTa+1wrHwzks9PrVLDTynzTXajitJRxSSzjLSyzoNJBxkopNRikl4+IF+M1xsRmmAwEMAAQAefVekxer50S9bjopr1We/L54OT2xty7VT47pZx9SCyq4Luivx6kfaGisom6rYuMl71JdkovtTINlp3ceHHWeqsNE2mWdlhDuvMbtQQLtQb0WV95AuvMbryJZaY2HZYPR7Rtpn6ymcq5rti+q7mujXgyPKRiRmIntLLv9i+kGE8Q1SVcunrYJ+qf7Uesfu8jr6rIySlFqUWsxlFqUWu9NHiSLTY2279NLNM8RzmVcvaql5x/Fcyll4cT3onF/t6/CBMppOZ3f3109+IW/2ezkvaeaZPwn2e/B2+l0+cePNY6M516WpOrNkTs9NQWmnpMNPQT64EGTrgZykDeCPbaArrSs1OoNmp1BVai8DDUXEG2wd1hobAxbADOMQCMSRVWKusmVVAZUVFnp5yXRv4keqskxAlQufa2+8kV65Lq/kVsrSPbeBf17Ri3hSWe7o/mSYWpnFW3lpsjaTksN+1DGe9x7/cB0gGFVmVkAOe25u/DUQddiXR+qn+dXPsafd3o8S1NrTafVNxfmnhn0VquSz3c/hzPmLVapuUm+1yfxbZ0+DadTDVdnfqSFbca7biNOZ0EGc7DS2DYjABpDjE3QqAwhWSqqTZVQTqdMBjRpzp9394tRpcKEuOvtqszKHu7Y+4qqaCXCsWpFo1Y29V2BvjptTiLfqLX/h2tcMn+hPo/kzpGeFMudk786jTYi366pY+jtbbS/Rn1XzRz8vC90lsi/29WtsK/UXlPs7fXS6rEYz9Xa/8K1qMv3X0kbtRec+1JrOphsjv4LUagrrrTHV6yMec5Riv05Rj97KfUbzaSPXUV+UW5/8AimQmYhsrjvbxCxlIxKSe+mjX585fs1T/ABFHffS9138Nf6jHXX7bY4uaf5ZdBGBIrqKCrfbSd138NfzJdW+uk/Xfw/8Acx11+z+Ezf0yvqqSXXWc7/z1pV0je/3Ir/2NF3pEgv7vTyfjOyMfkkx+pX7Trwc9vFXYRWBOw871fpB1MvqRpr8oux/GTx8ik1m8+rs+tqLfKMlWvhHBCc1VinxeWfMxD1e7UJc20l4tL7yr1G2qI/WvpXnbX/M8lv1Epc5NyffJuX3mgh+t/ZZj4mPdnqdm8Wl/zNH8SI9PvNpoSUo6mjK/WLDXameb7K2NdqrFVRBzl1b6QhH7U5dEv65no+wNwNPp8SuS1V3J+0n+TwfhH87zfwROt7W9K/I4vHwfutO/p2+xdtVXQU6pKUHy9l5Sfak+33CDSaObab5JJJLoku5LsA3OXPnsttSuXkfM++Ox56LV3UST4eKVlMuydMm3FrvxzT8UfTs45R5l6ZtkRlofXtfSaa6vgl28Fj4ZR8s8L80WuLk6L6+0LxuHiMpGDDBmonYaWODONZshUSaqANNdJMq05up0xOp05lhpp05PqoNldJvjAyMYVmbeBtmi2wAtsIN94X3kCybl+LI3vFK9Vp7J48dslorWNyVljb5f/CRZt7U8Kr/KLnGPJL1kunn1Ic546EeUjzfK5c5p1HaHq+H8fTDG7d7HbY5PLbb75PifzMVEIo3QrKLpa14KFZJrpM6qSbTQGWqqglQqN0KTNxwBp4TTZI22yIlswMbLCPKQTkYoBGUazOFZdbubE/KdRXU8qLblY11VcVmTXj2e8zEbnSN7RSs2l6FuXpaloqPUY+kTeoljE5XLlJS8uiXd5nZaPZyislVsrRRjwwqgoVw5QjFYS8fF+J0la5F6I1Gnjct+u82gRgkBkBlrIpd6Njw1Wnu09mVC6Dg2usX1jNeKaT9xdGNlaawzMTqdj5h29ubq9FNq6tuvLUL605UTXen+a/B4aK2qg+ndRs58+Ho+q6p+a7Tlts7iaS/OaY0WPpbQlDn3yh9WS/rkdHHzI8WhrmjxarTk2nTFlrtiz09s6bFiUHjK+rJdk496aw/6Y66Do1mJjcNTTVQSoVGyNZngyEoibHKRHttMgttIN94r7yLPvfw/mVs/Iphru0rXH4uTPbVI/wB+mM5Z8jRZZ3DttI0pHnORybZ7d/H09XxeHTj17efciUxJAkb66ysuCusmU0hRSWNGnAxo05MrpNlVJu4QNLhg0WyN9siBqLQNV1hCsmZXWkdsBm2uBhXEsdBo5WTjXCLlOclGMV1bYYmYiNyWn07fJLLfJJdW+5Hpm6u7r0sZSsx6+1KLS5+rrznhb73yz5JFZu/ufbTfGzUKCjU1OKjOM3Oa+quXRJ8/cjv9maTL4pFjFT3LhfIczqj9PHMa9p2z9PwxJglHBkWHFAAACABgI120Jo2iA5beDdyvURxYmnHPq7Y/Xh4eK8PxOA2ru3dpsuS46+y2HOP73bF+Z7LOpPqV+o2djLj711TXcyxh5FsXbzCM1iXi5hKR3W3tzIzzPTpVW8263yqn5fYfy8jz7WKUJShNOE4vhlGSxJPuaOtjzVyRuGqazElbaQ7LG+nx7DKfe/gRrrihyvkK0/HH3l1+J8XbJ+WXtH/ZYzkl/MiW2hbaRpyOHe9rzu093pceOuOvTSNQmbJ2dLVairTwlGMrpqClNvhXLLbx4LoXm8Ho71Wk4ZQ/tUJPhctPXNzhLulDm0nz59Dl6bZQlGcJOMotSjKLxKLTypJ9jPaNyt5Ja6hyn7OoplGu9x9mNnEsxsS7G8PK70SpFbdpUuZmy4dXr3r7h5zpdwdozXEtLOK/WSqqk/3ZSTNGo2NdRLgvqnVLqlOOMrvT6P3HvNWym1nJp2hsSNkPV21xth14ZrOH3p9U/FGycMepUKfK26vyjs8T09BYVVHdz3J0ifKN8fBWJpfGOTGe5tGPZndB9jlwzXvWF95r/Ssux8lgn7ccomuyRZbY2TZppYnzi/qWRzwS9/Y/ArqNFbfLhprlY/0VyXm+i97Nep3pejLSa9W+yBqLStvtOts9H+tks5oT+w7va+KWPmcltfZ12nn6u+uVc8ZSljEl3xkuUl4ozNZjyjTPjyTqtolDnI3aHQ2XT4Ka52zfPhri5vHfy6D2RsyzVX10VLM7JYy/qxS5ynLwS5ntOwthV6atUadcuXrLMfSXS7Zzf3LsJUp1K/L5kYI1HeXmEdzdfHm9Jf7oqXyTOv3M3Zsok9RfHgnwuFNcscab6zkuzlyS8Wd1HZL7zdRsnDyzfGKInbj5fkcmSnTqIadFszPNlxTSorCHXXhYRmbXNIYAAAAAIYAACGIBiaAAI+o0ql5nE787sq2qV0I/2imLkmutla5uD72llp+GDviNqqcrK6j0njvNLxaPT5uuvIdtp6hvH6Mq7Jys01i08pNt1WRlKnPfBrnFeHNeXQ47V+jjaUXhUwtX2qbqpL4Saa+BTnHMPU4ubhyR+7X+XLykYHRf9Pdp/wCUn/E0/wDrLjdX0ealamuzWVeqpqatcZTrk7ZReYwSi3yzjLfYjEUmZTvysVazPVCdu76Ma/Vwt10rOOaU1p6mocCfNesnhvi8F07zvdj7Froiq9PVGqvPE1HLcpfalJ85PxZZbP0vG3KXaXEKUuhbrSKvMZuTkzT+U9iohhI2OOQHkkrtMtNF9hhLRR7iSAFPq9m8msKUX1jJKUfgyNXs6f1UlGPdFKK+COgYuEM7nWlVXshdvUrdv7s16mqVFqzF/wB3P8+qzsnF+fZ2nUGrUQyjExtmtpraJh5Z6O923p67brF9NbOzT1/o11zcZNftTj8Io9J2dpFFZ95Do0D4umEuiXJdS6hHCMVrqNQnmy2y3m1jwGBgSagAAAAAAGAAAABZDIDAWQyAwFkMgMTAYEe7Rxl1RDs2Quws8gBUf8H8Rx2PzLYANVFKisG3IxAMBZABgIMgMAABA0GRgY8JkAALIwFkBgLIZAYCyGQGAsjAQAAAAAAAAAAAABgAABiGIAAAAYgAAAAAAAYALADAAAAEGBgAh4AADAYAAAAAD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83767" y="3573016"/>
            <a:ext cx="3602697" cy="2707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63248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>
                <a:solidFill>
                  <a:srgbClr val="FF0000"/>
                </a:solidFill>
              </a:rPr>
              <a:t/>
            </a:r>
            <a:br>
              <a:rPr lang="cs-CZ" b="1" dirty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Samospráva</a:t>
            </a: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/>
              <a:t>Územní samospráva se člení na: </a:t>
            </a:r>
          </a:p>
          <a:p>
            <a:pPr marL="0" indent="0" algn="ctr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Obce </a:t>
            </a:r>
            <a:r>
              <a:rPr lang="cs-CZ" b="1" dirty="0"/>
              <a:t>- základní </a:t>
            </a:r>
            <a:r>
              <a:rPr lang="cs-CZ" dirty="0"/>
              <a:t>územní samosprávní celky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Kraje</a:t>
            </a:r>
            <a:r>
              <a:rPr lang="cs-CZ" b="1" dirty="0"/>
              <a:t> – vyšší </a:t>
            </a:r>
            <a:r>
              <a:rPr lang="cs-CZ" dirty="0"/>
              <a:t>územní samosprávné celky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19311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Mapa obcí – města a vesnice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836712"/>
            <a:ext cx="8784977" cy="554461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5" y="692696"/>
            <a:ext cx="8784976" cy="6048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29720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Mapa 14 krajů </a:t>
            </a:r>
            <a:r>
              <a:rPr lang="cs-CZ" dirty="0"/>
              <a:t>v </a:t>
            </a:r>
            <a:r>
              <a:rPr lang="cs-CZ" dirty="0" smtClean="0"/>
              <a:t>ČR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00200"/>
            <a:ext cx="8784975" cy="4997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24909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00811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6700" b="1" dirty="0" smtClean="0">
                <a:solidFill>
                  <a:srgbClr val="FF0000"/>
                </a:solidFill>
              </a:rPr>
              <a:t>Obce </a:t>
            </a:r>
            <a:r>
              <a:rPr lang="cs-CZ" sz="6700" b="1" dirty="0">
                <a:solidFill>
                  <a:srgbClr val="FF0000"/>
                </a:solidFill>
              </a:rPr>
              <a:t/>
            </a:r>
            <a:br>
              <a:rPr lang="cs-CZ" sz="6700" b="1" dirty="0">
                <a:solidFill>
                  <a:srgbClr val="FF0000"/>
                </a:solidFill>
              </a:rPr>
            </a:br>
            <a:endParaRPr lang="cs-CZ" sz="67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352928" cy="492941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                     </a:t>
            </a: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Obce jsou </a:t>
            </a:r>
            <a:r>
              <a:rPr lang="cs-CZ" b="1" dirty="0" smtClean="0"/>
              <a:t>nižší</a:t>
            </a:r>
            <a:r>
              <a:rPr lang="cs-CZ" dirty="0" smtClean="0"/>
              <a:t> územně správní celky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FF0000"/>
                </a:solidFill>
              </a:rPr>
              <a:t>   Kraje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Kraje jsou </a:t>
            </a:r>
            <a:r>
              <a:rPr lang="cs-CZ" b="1" dirty="0" smtClean="0"/>
              <a:t>vyšší </a:t>
            </a:r>
            <a:r>
              <a:rPr lang="cs-CZ" dirty="0" smtClean="0"/>
              <a:t>územně správní celky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5343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6700" b="1" dirty="0" smtClean="0">
                <a:solidFill>
                  <a:srgbClr val="FF0000"/>
                </a:solidFill>
              </a:rPr>
              <a:t>Obce</a:t>
            </a:r>
            <a:endParaRPr lang="cs-CZ" sz="6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8712968" cy="504056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sz="5700" dirty="0"/>
              <a:t>Víme, že:</a:t>
            </a:r>
          </a:p>
          <a:p>
            <a:pPr marL="0" indent="0">
              <a:buNone/>
            </a:pPr>
            <a:r>
              <a:rPr lang="cs-CZ" dirty="0" smtClean="0"/>
              <a:t>Samosprávu </a:t>
            </a:r>
            <a:r>
              <a:rPr lang="cs-CZ" dirty="0"/>
              <a:t>obce tvoří </a:t>
            </a:r>
            <a:r>
              <a:rPr lang="cs-CZ" b="1" dirty="0"/>
              <a:t>obecní a městské úřady</a:t>
            </a:r>
            <a:r>
              <a:rPr lang="cs-CZ" dirty="0"/>
              <a:t>, </a:t>
            </a:r>
          </a:p>
          <a:p>
            <a:pPr marL="0" indent="0">
              <a:buNone/>
            </a:pPr>
            <a:r>
              <a:rPr lang="cs-CZ" dirty="0"/>
              <a:t>dále </a:t>
            </a:r>
            <a:r>
              <a:rPr lang="cs-CZ" b="1" dirty="0"/>
              <a:t>městská policie. 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sz="3800" dirty="0">
                <a:solidFill>
                  <a:srgbClr val="FF0000"/>
                </a:solidFill>
              </a:rPr>
              <a:t>Obec </a:t>
            </a:r>
            <a:r>
              <a:rPr lang="cs-CZ" sz="3800" dirty="0"/>
              <a:t>má </a:t>
            </a:r>
            <a:r>
              <a:rPr lang="cs-CZ" sz="3800" b="1" dirty="0"/>
              <a:t>obecní </a:t>
            </a:r>
            <a:r>
              <a:rPr lang="cs-CZ" sz="3800" b="1" dirty="0" smtClean="0"/>
              <a:t>úřad </a:t>
            </a:r>
            <a:r>
              <a:rPr lang="cs-CZ" sz="3800" b="1" dirty="0"/>
              <a:t>(do 3000 obyvatel).</a:t>
            </a:r>
            <a:r>
              <a:rPr lang="cs-CZ" sz="3800" dirty="0"/>
              <a:t> </a:t>
            </a:r>
          </a:p>
          <a:p>
            <a:pPr marL="0" indent="0">
              <a:buNone/>
            </a:pPr>
            <a:endParaRPr lang="cs-CZ" sz="3800" dirty="0"/>
          </a:p>
          <a:p>
            <a:pPr marL="0" indent="0">
              <a:buNone/>
            </a:pPr>
            <a:r>
              <a:rPr lang="cs-CZ" sz="3800" dirty="0">
                <a:solidFill>
                  <a:srgbClr val="FF0000"/>
                </a:solidFill>
              </a:rPr>
              <a:t>Město</a:t>
            </a:r>
            <a:r>
              <a:rPr lang="cs-CZ" sz="3800" dirty="0"/>
              <a:t> má </a:t>
            </a:r>
            <a:r>
              <a:rPr lang="cs-CZ" sz="3800" b="1" dirty="0"/>
              <a:t>městský úřad</a:t>
            </a:r>
            <a:r>
              <a:rPr lang="cs-CZ" sz="3800" dirty="0" smtClean="0"/>
              <a:t>.</a:t>
            </a:r>
            <a:r>
              <a:rPr lang="cs-CZ" sz="3800" b="1" dirty="0"/>
              <a:t> (nad 3000 obyvatel)</a:t>
            </a:r>
            <a:r>
              <a:rPr lang="cs-CZ" sz="3800" dirty="0"/>
              <a:t>.</a:t>
            </a:r>
          </a:p>
          <a:p>
            <a:pPr marL="0" indent="0">
              <a:buNone/>
            </a:pPr>
            <a:endParaRPr lang="cs-CZ" sz="3800" dirty="0"/>
          </a:p>
          <a:p>
            <a:pPr marL="0" indent="0">
              <a:buNone/>
            </a:pPr>
            <a:r>
              <a:rPr lang="cs-CZ" sz="3800" dirty="0">
                <a:solidFill>
                  <a:srgbClr val="FF0000"/>
                </a:solidFill>
              </a:rPr>
              <a:t>Velké město </a:t>
            </a:r>
            <a:r>
              <a:rPr lang="cs-CZ" sz="3800" dirty="0"/>
              <a:t>má </a:t>
            </a:r>
            <a:r>
              <a:rPr lang="cs-CZ" sz="3800" b="1" dirty="0"/>
              <a:t>magistrát </a:t>
            </a:r>
            <a:r>
              <a:rPr lang="cs-CZ" sz="3800" dirty="0"/>
              <a:t>( krajská města, 100 – 500 tis. obyvatel</a:t>
            </a:r>
            <a:r>
              <a:rPr lang="cs-CZ" sz="3800" dirty="0" smtClean="0"/>
              <a:t>).</a:t>
            </a:r>
            <a:r>
              <a:rPr lang="cs-CZ" sz="3800" dirty="0"/>
              <a:t> </a:t>
            </a:r>
            <a:endParaRPr lang="cs-CZ" sz="38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27061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00811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/>
            </a:r>
            <a:br>
              <a:rPr lang="cs-CZ" sz="4000" b="1" dirty="0" smtClean="0">
                <a:solidFill>
                  <a:srgbClr val="C00000"/>
                </a:solidFill>
              </a:rPr>
            </a:br>
            <a:r>
              <a:rPr lang="cs-CZ" sz="2700" b="1" dirty="0" smtClean="0">
                <a:solidFill>
                  <a:srgbClr val="C00000"/>
                </a:solidFill>
              </a:rPr>
              <a:t>Nejvyšší </a:t>
            </a:r>
            <a:r>
              <a:rPr lang="cs-CZ" sz="2700" b="1" dirty="0">
                <a:solidFill>
                  <a:srgbClr val="C00000"/>
                </a:solidFill>
              </a:rPr>
              <a:t>orgán </a:t>
            </a:r>
            <a:r>
              <a:rPr lang="cs-CZ" sz="2700" b="1" dirty="0" smtClean="0">
                <a:solidFill>
                  <a:srgbClr val="C00000"/>
                </a:solidFill>
              </a:rPr>
              <a:t>obcí je volen v komunálních volbách </a:t>
            </a:r>
            <a:r>
              <a:rPr lang="cs-CZ" sz="2700" dirty="0" smtClean="0">
                <a:solidFill>
                  <a:srgbClr val="FF0000"/>
                </a:solidFill>
              </a:rPr>
              <a:t/>
            </a:r>
            <a:br>
              <a:rPr lang="cs-CZ" sz="2700" dirty="0" smtClean="0">
                <a:solidFill>
                  <a:srgbClr val="FF0000"/>
                </a:solidFill>
              </a:rPr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964488" cy="5589240"/>
          </a:xfrm>
        </p:spPr>
        <p:txBody>
          <a:bodyPr>
            <a:normAutofit fontScale="32500" lnSpcReduction="20000"/>
          </a:bodyPr>
          <a:lstStyle/>
          <a:p>
            <a:pPr marL="0" indent="0" algn="ctr">
              <a:buNone/>
            </a:pPr>
            <a:r>
              <a:rPr lang="cs-CZ" sz="9600" b="1" dirty="0"/>
              <a:t>Nejvyšší orgán </a:t>
            </a:r>
            <a:r>
              <a:rPr lang="cs-CZ" sz="9600" b="1" dirty="0" smtClean="0"/>
              <a:t>obcí  je</a:t>
            </a:r>
          </a:p>
          <a:p>
            <a:pPr marL="0" indent="0" algn="ctr">
              <a:buNone/>
            </a:pPr>
            <a:r>
              <a:rPr lang="cs-CZ" sz="9600" b="1" dirty="0" smtClean="0"/>
              <a:t> </a:t>
            </a:r>
            <a:r>
              <a:rPr lang="cs-CZ" sz="11200" b="1" dirty="0" smtClean="0"/>
              <a:t>obecní</a:t>
            </a:r>
            <a:r>
              <a:rPr lang="cs-CZ" sz="11200" dirty="0" smtClean="0"/>
              <a:t> </a:t>
            </a:r>
            <a:r>
              <a:rPr lang="cs-CZ" sz="11200" b="1" dirty="0" smtClean="0"/>
              <a:t>zastupitelstvo ,</a:t>
            </a:r>
          </a:p>
          <a:p>
            <a:pPr marL="0" indent="0" algn="ctr">
              <a:buNone/>
            </a:pPr>
            <a:r>
              <a:rPr lang="cs-CZ" sz="11200" b="1" dirty="0" smtClean="0"/>
              <a:t> městské zastupitelstvo</a:t>
            </a:r>
          </a:p>
          <a:p>
            <a:pPr marL="0" indent="0" algn="ctr">
              <a:buNone/>
            </a:pPr>
            <a:r>
              <a:rPr lang="cs-CZ" sz="11200" b="1" dirty="0" smtClean="0"/>
              <a:t> a </a:t>
            </a:r>
          </a:p>
          <a:p>
            <a:pPr marL="0" indent="0" algn="ctr">
              <a:buNone/>
            </a:pPr>
            <a:r>
              <a:rPr lang="cs-CZ" sz="11200" b="1" dirty="0" smtClean="0"/>
              <a:t>zastupitelstvo magistrátu</a:t>
            </a:r>
          </a:p>
          <a:p>
            <a:pPr marL="0" indent="0">
              <a:buNone/>
            </a:pPr>
            <a:endParaRPr lang="cs-CZ" sz="9600" b="1" dirty="0" smtClean="0"/>
          </a:p>
          <a:p>
            <a:pPr marL="0" indent="0">
              <a:buNone/>
            </a:pPr>
            <a:r>
              <a:rPr lang="cs-CZ" sz="9600" b="1" dirty="0" smtClean="0"/>
              <a:t>Je </a:t>
            </a:r>
            <a:r>
              <a:rPr lang="cs-CZ" sz="9600" b="1" dirty="0"/>
              <a:t>řádně  voleno v komunálních volbách (zástupci volebních stran</a:t>
            </a:r>
            <a:r>
              <a:rPr lang="cs-CZ" sz="9600" b="1" dirty="0" smtClean="0"/>
              <a:t>)</a:t>
            </a:r>
            <a:r>
              <a:rPr lang="cs-CZ" sz="9600" dirty="0" smtClean="0"/>
              <a:t>. </a:t>
            </a:r>
            <a:endParaRPr lang="cs-CZ" sz="9600" dirty="0" smtClean="0"/>
          </a:p>
          <a:p>
            <a:pPr marL="0" indent="0">
              <a:buNone/>
            </a:pPr>
            <a:endParaRPr lang="cs-CZ" sz="9600" dirty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99350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Starosta. </a:t>
            </a:r>
            <a:r>
              <a:rPr lang="cs-CZ" dirty="0" smtClean="0">
                <a:solidFill>
                  <a:srgbClr val="002060"/>
                </a:solidFill>
              </a:rPr>
              <a:t>Primátor.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844824"/>
            <a:ext cx="8856984" cy="501317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Obecní  a městské  zastupitelstvo </a:t>
            </a:r>
            <a:r>
              <a:rPr lang="cs-CZ" dirty="0"/>
              <a:t>si zvolí ze svých řad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/>
              <a:t>starostu a radní</a:t>
            </a:r>
          </a:p>
          <a:p>
            <a:pPr marL="0" indent="0">
              <a:buNone/>
            </a:pPr>
            <a:endParaRPr lang="cs-CZ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Zastupitelstvo magistrátu  </a:t>
            </a:r>
            <a:r>
              <a:rPr lang="cs-CZ" dirty="0"/>
              <a:t>si zvolí do  čela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primátora </a:t>
            </a:r>
            <a:r>
              <a:rPr lang="cs-CZ" b="1" dirty="0"/>
              <a:t>a radní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sz="2400" b="1" dirty="0"/>
              <a:t>Velká města </a:t>
            </a:r>
            <a:r>
              <a:rPr lang="cs-CZ" sz="2400" dirty="0"/>
              <a:t>se dělí na obvody s vlastními orgány samosprávy. </a:t>
            </a:r>
          </a:p>
          <a:p>
            <a:pPr marL="0" indent="0">
              <a:buNone/>
            </a:pPr>
            <a:r>
              <a:rPr lang="cs-CZ" sz="2400" dirty="0"/>
              <a:t>Obvody mají svá zastupitelstva.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b="1" dirty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498490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340768"/>
            <a:ext cx="8507288" cy="86409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Ing</a:t>
            </a:r>
            <a:r>
              <a:rPr lang="cs-CZ" sz="3200" b="1" dirty="0"/>
              <a:t>. Pavel Svoboda , starosta města Holešova</a:t>
            </a:r>
            <a:br>
              <a:rPr lang="cs-CZ" sz="3200" b="1" dirty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67744" y="2636912"/>
            <a:ext cx="4032448" cy="3489251"/>
          </a:xfrm>
        </p:spPr>
        <p:txBody>
          <a:bodyPr/>
          <a:lstStyle/>
          <a:p>
            <a:pPr marL="0" indent="0">
              <a:buNone/>
            </a:pPr>
            <a:endParaRPr lang="cs-CZ" b="1" dirty="0"/>
          </a:p>
        </p:txBody>
      </p:sp>
      <p:pic>
        <p:nvPicPr>
          <p:cNvPr id="2050" name="Picture 2" descr="http://dokumenty.holesov.cz/files/image/news_cs/248/big/dc0ce29d3972030b4f100a8eb411476b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276873"/>
            <a:ext cx="6336704" cy="3888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196" y="0"/>
            <a:ext cx="1127426" cy="15057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5945264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24744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/>
            </a:r>
            <a:br>
              <a:rPr lang="cs-CZ" sz="3600" dirty="0" smtClean="0">
                <a:solidFill>
                  <a:srgbClr val="002060"/>
                </a:solidFill>
              </a:rPr>
            </a:br>
            <a:r>
              <a:rPr lang="cs-CZ" sz="3600" dirty="0" smtClean="0">
                <a:solidFill>
                  <a:srgbClr val="002060"/>
                </a:solidFill>
              </a:rPr>
              <a:t>Bohumil </a:t>
            </a:r>
            <a:r>
              <a:rPr lang="cs-CZ" sz="3600" dirty="0" err="1" smtClean="0">
                <a:solidFill>
                  <a:srgbClr val="002060"/>
                </a:solidFill>
              </a:rPr>
              <a:t>Škarpich</a:t>
            </a:r>
            <a:r>
              <a:rPr lang="cs-CZ" sz="3600" dirty="0" smtClean="0">
                <a:solidFill>
                  <a:srgbClr val="002060"/>
                </a:solidFill>
              </a:rPr>
              <a:t> , starosta obce Rusava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5554960" cy="348925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76872"/>
            <a:ext cx="7128792" cy="40383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 descr="http://upload.wikimedia.org/wikipedia/commons/thumb/5/5f/Rusava_znak.jpg/90px-Rusava_znak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0648"/>
            <a:ext cx="857250" cy="1057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605362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pPr lvl="2"/>
            <a:r>
              <a:rPr lang="cs-CZ" b="1" dirty="0" smtClean="0"/>
              <a:t> </a:t>
            </a:r>
            <a:endParaRPr lang="cs-CZ" b="1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MUDr. Miroslav Adámek, </a:t>
            </a:r>
            <a:r>
              <a:rPr lang="cs-CZ" b="1" dirty="0" smtClean="0"/>
              <a:t>primátor města Zlína</a:t>
            </a:r>
            <a:endParaRPr lang="cs-CZ" b="1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Magistrát</a:t>
            </a:r>
          </a:p>
          <a:p>
            <a:pPr marL="0" indent="0">
              <a:buNone/>
            </a:pPr>
            <a:r>
              <a:rPr lang="cs-CZ" dirty="0" smtClean="0"/>
              <a:t>Města </a:t>
            </a:r>
          </a:p>
          <a:p>
            <a:pPr marL="0" indent="0">
              <a:buNone/>
            </a:pPr>
            <a:r>
              <a:rPr lang="cs-CZ" dirty="0" smtClean="0"/>
              <a:t>Zlína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620688"/>
            <a:ext cx="952500" cy="95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 descr="http://upload.wikimedia.org/wikipedia/commons/thumb/8/8c/Zlin-Radnice.JPG/270px-Zlin-Radnic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818202"/>
            <a:ext cx="4717301" cy="3779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7794" y="-5117"/>
            <a:ext cx="2476500" cy="1857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03600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Kraje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9036496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Kraje </a:t>
            </a:r>
            <a:r>
              <a:rPr lang="cs-CZ" dirty="0" smtClean="0"/>
              <a:t>jsou</a:t>
            </a:r>
            <a:r>
              <a:rPr lang="cs-CZ" b="1" dirty="0" smtClean="0"/>
              <a:t> </a:t>
            </a:r>
            <a:r>
              <a:rPr lang="cs-CZ" dirty="0"/>
              <a:t>v</a:t>
            </a:r>
            <a:r>
              <a:rPr lang="cs-CZ" dirty="0" smtClean="0"/>
              <a:t>yšší </a:t>
            </a:r>
            <a:r>
              <a:rPr lang="cs-CZ" dirty="0"/>
              <a:t>územně samosprávné </a:t>
            </a:r>
            <a:r>
              <a:rPr lang="cs-CZ" dirty="0" smtClean="0"/>
              <a:t>celky.</a:t>
            </a:r>
          </a:p>
          <a:p>
            <a:pPr marL="0" indent="0">
              <a:buNone/>
            </a:pPr>
            <a:r>
              <a:rPr lang="cs-CZ" dirty="0" smtClean="0"/>
              <a:t>V</a:t>
            </a:r>
            <a:r>
              <a:rPr lang="cs-CZ" dirty="0"/>
              <a:t> české republice je </a:t>
            </a:r>
            <a:r>
              <a:rPr lang="cs-CZ" b="1" dirty="0"/>
              <a:t>14 </a:t>
            </a:r>
            <a:r>
              <a:rPr lang="cs-CZ" dirty="0"/>
              <a:t>krajů.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Každý </a:t>
            </a:r>
            <a:r>
              <a:rPr lang="cs-CZ" dirty="0"/>
              <a:t>kraj je samostatně spravován </a:t>
            </a:r>
            <a:r>
              <a:rPr lang="cs-CZ" dirty="0" smtClean="0">
                <a:solidFill>
                  <a:srgbClr val="FF0000"/>
                </a:solidFill>
              </a:rPr>
              <a:t>zastupitelstvem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kraje.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Zastupitelstvo je voleno občany kraje.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Zastupitelstvo </a:t>
            </a:r>
            <a:r>
              <a:rPr lang="cs-CZ" dirty="0"/>
              <a:t>si zvolí </a:t>
            </a:r>
            <a:r>
              <a:rPr lang="cs-CZ" b="1" dirty="0">
                <a:solidFill>
                  <a:srgbClr val="FF0000"/>
                </a:solidFill>
              </a:rPr>
              <a:t>hejtmana a radu kraje.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07000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19113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Názvy krajů ČR </a:t>
            </a:r>
            <a:r>
              <a:rPr lang="cs-CZ" sz="3100" b="1" dirty="0"/>
              <a:t>Srovnání krajů podle velikosti </a:t>
            </a:r>
            <a:r>
              <a:rPr lang="cs-CZ" b="1" dirty="0"/>
              <a:t/>
            </a:r>
            <a:br>
              <a:rPr lang="cs-CZ" b="1" dirty="0"/>
            </a:b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637705410"/>
              </p:ext>
            </p:extLst>
          </p:nvPr>
        </p:nvGraphicFramePr>
        <p:xfrm>
          <a:off x="899592" y="1662906"/>
          <a:ext cx="7787208" cy="4400550"/>
        </p:xfrm>
        <a:graphic>
          <a:graphicData uri="http://schemas.openxmlformats.org/drawingml/2006/table">
            <a:tbl>
              <a:tblPr/>
              <a:tblGrid>
                <a:gridCol w="380568"/>
                <a:gridCol w="4114800"/>
                <a:gridCol w="3291840"/>
              </a:tblGrid>
              <a:tr h="0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1.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>
                          <a:effectLst/>
                        </a:rPr>
                        <a:t>Středočeský</a:t>
                      </a:r>
                      <a:endParaRPr lang="cs-CZ" dirty="0"/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11 015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2.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Jihočeský</a:t>
                      </a:r>
                      <a:endParaRPr lang="cs-CZ"/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10 057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3.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Plzeňský</a:t>
                      </a:r>
                      <a:endParaRPr lang="cs-CZ"/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7 561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4.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Jihomoravský</a:t>
                      </a:r>
                      <a:endParaRPr lang="cs-CZ"/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7 196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5.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Kraj Vysočina</a:t>
                      </a:r>
                      <a:endParaRPr lang="cs-CZ"/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6 796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6.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Moravskoslezský</a:t>
                      </a:r>
                      <a:endParaRPr lang="cs-CZ"/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5 427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7.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Ústecký</a:t>
                      </a:r>
                      <a:endParaRPr lang="cs-CZ"/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5 335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8.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Olomoucký</a:t>
                      </a:r>
                      <a:endParaRPr lang="cs-CZ"/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5 267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9.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Královéhradecký</a:t>
                      </a:r>
                      <a:endParaRPr lang="cs-CZ"/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4 758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10.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Pardubický </a:t>
                      </a:r>
                      <a:endParaRPr lang="cs-CZ"/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4 518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11.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Zlínský </a:t>
                      </a:r>
                      <a:endParaRPr lang="cs-CZ"/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3 963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12.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Karlovarský </a:t>
                      </a:r>
                      <a:endParaRPr lang="cs-CZ"/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3 315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13.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Liberecký </a:t>
                      </a:r>
                      <a:endParaRPr lang="cs-CZ"/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3 163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14.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Hlavní město Praha</a:t>
                      </a:r>
                      <a:endParaRPr lang="cs-CZ"/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>
                          <a:effectLst/>
                        </a:rPr>
                        <a:t>496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457200" y="1662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Zdroj: Český statistický úřad (www.czso.cz)</a:t>
            </a:r>
            <a:endParaRPr kumimoji="0" lang="cs-CZ" alt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6777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3600" b="1" dirty="0" smtClean="0"/>
              <a:t>Srovnání </a:t>
            </a:r>
            <a:r>
              <a:rPr lang="cs-CZ" sz="3600" b="1" dirty="0"/>
              <a:t>krajů </a:t>
            </a:r>
            <a:r>
              <a:rPr lang="cs-CZ" sz="3600" b="1" dirty="0" smtClean="0"/>
              <a:t>podle </a:t>
            </a:r>
            <a:r>
              <a:rPr lang="cs-CZ" sz="3600" b="1" dirty="0"/>
              <a:t>počtu obyvatel</a:t>
            </a:r>
            <a:br>
              <a:rPr lang="cs-CZ" sz="3600" b="1" dirty="0"/>
            </a:b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62906"/>
          <a:ext cx="8229600" cy="4400550"/>
        </p:xfrm>
        <a:graphic>
          <a:graphicData uri="http://schemas.openxmlformats.org/drawingml/2006/table">
            <a:tbl>
              <a:tblPr/>
              <a:tblGrid>
                <a:gridCol w="822960"/>
                <a:gridCol w="4114800"/>
                <a:gridCol w="3291840"/>
              </a:tblGrid>
              <a:tr h="0">
                <a:tc gridSpan="3">
                  <a:txBody>
                    <a:bodyPr/>
                    <a:lstStyle/>
                    <a:p>
                      <a:r>
                        <a:rPr lang="pl-PL">
                          <a:effectLst/>
                        </a:rPr>
                        <a:t> Kraje ČR podle počtu obyvatel (k 30. 9. 2010)</a:t>
                      </a:r>
                      <a:endParaRPr lang="pl-PL"/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1.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Středočeský</a:t>
                      </a:r>
                      <a:endParaRPr lang="cs-CZ"/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1 261 249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2.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Hlavní město Praha</a:t>
                      </a:r>
                      <a:endParaRPr lang="cs-CZ"/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1 254 317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3.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Moravskoslezský</a:t>
                      </a:r>
                      <a:endParaRPr lang="cs-CZ"/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1 244 172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4.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Jihomoravský</a:t>
                      </a:r>
                      <a:endParaRPr lang="cs-CZ"/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1 154 191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5.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Ústecký</a:t>
                      </a:r>
                      <a:endParaRPr lang="cs-CZ"/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836 134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6.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Olomoucký</a:t>
                      </a:r>
                      <a:endParaRPr lang="cs-CZ"/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641 797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7.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Jihočeský</a:t>
                      </a:r>
                      <a:endParaRPr lang="cs-CZ"/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638 291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8.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Zlínský</a:t>
                      </a:r>
                      <a:endParaRPr lang="cs-CZ"/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590 673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9.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Plzeňský</a:t>
                      </a:r>
                      <a:endParaRPr lang="cs-CZ"/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571 980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10.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Královéhradecký</a:t>
                      </a:r>
                      <a:endParaRPr lang="cs-CZ"/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554 912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11.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Pardubický</a:t>
                      </a:r>
                      <a:endParaRPr lang="cs-CZ"/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516 943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12.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Vysočina</a:t>
                      </a:r>
                      <a:endParaRPr lang="cs-CZ"/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514 756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13.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Liberecký</a:t>
                      </a:r>
                      <a:endParaRPr lang="cs-CZ"/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439 817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14.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Karlovarský</a:t>
                      </a:r>
                      <a:endParaRPr lang="cs-CZ"/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>
                          <a:effectLst/>
                        </a:rPr>
                        <a:t>307 453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029947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Krajský úřad </a:t>
            </a:r>
            <a:br>
              <a:rPr lang="cs-CZ" b="1" dirty="0" smtClean="0"/>
            </a:br>
            <a:r>
              <a:rPr lang="cs-CZ" b="1" dirty="0" smtClean="0"/>
              <a:t>Zlín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8686800" cy="4525963"/>
          </a:xfrm>
        </p:spPr>
        <p:txBody>
          <a:bodyPr/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sz="2400" b="1" dirty="0" smtClean="0"/>
              <a:t>Hejtman </a:t>
            </a:r>
          </a:p>
          <a:p>
            <a:pPr marL="0" indent="0">
              <a:buNone/>
            </a:pPr>
            <a:r>
              <a:rPr lang="cs-CZ" sz="2400" b="1" dirty="0" smtClean="0"/>
              <a:t>Zlínského kraje</a:t>
            </a:r>
          </a:p>
          <a:p>
            <a:pPr marL="0" indent="0">
              <a:buNone/>
            </a:pPr>
            <a:r>
              <a:rPr lang="cs-CZ" sz="2400" b="1" dirty="0" smtClean="0"/>
              <a:t>Stanislav </a:t>
            </a:r>
            <a:r>
              <a:rPr lang="cs-CZ" sz="2400" b="1" dirty="0" err="1" smtClean="0"/>
              <a:t>Mišák</a:t>
            </a:r>
            <a:endParaRPr lang="cs-CZ" sz="2400" b="1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44016"/>
            <a:ext cx="6042248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573016"/>
            <a:ext cx="1905000" cy="15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20933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5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Pracovní zasedání s hejtmanem – zpráva z tisku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850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2600" b="1" dirty="0"/>
              <a:t>ZLÍN –</a:t>
            </a:r>
            <a:r>
              <a:rPr lang="cs-CZ" sz="2600" dirty="0"/>
              <a:t> Dnes v osm hodin ráno zasedli v zasedací místnosti v 16. etáži Baťova mrakodrapu členové Krizového štábu Zlínského kraje a členové Povodňové komise Zlínského kraje v rámci cvičného svolání hejtmanem Zlínského kraje Stanislavem </a:t>
            </a:r>
            <a:r>
              <a:rPr lang="cs-CZ" sz="2600" dirty="0" err="1"/>
              <a:t>Mišákem</a:t>
            </a:r>
            <a:r>
              <a:rPr lang="cs-CZ" sz="2600" dirty="0" smtClean="0"/>
              <a:t>.</a:t>
            </a:r>
            <a:r>
              <a:rPr lang="cs-CZ" sz="2800" dirty="0"/>
              <a:t>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Účastnící </a:t>
            </a:r>
            <a:r>
              <a:rPr lang="cs-CZ" sz="2800" dirty="0"/>
              <a:t>dnešního cvičného svolání se seznámili s aktuálním složením </a:t>
            </a:r>
            <a:r>
              <a:rPr lang="cs-CZ" sz="2800" b="1" dirty="0"/>
              <a:t>Krizového štábu a Povodňové komise Zlínského kraje</a:t>
            </a:r>
            <a:r>
              <a:rPr lang="cs-CZ" sz="2800" dirty="0"/>
              <a:t> a připomenuli si povinnosti členů obou těchto orgánů. </a:t>
            </a:r>
            <a:endParaRPr lang="cs-CZ" sz="2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980728"/>
            <a:ext cx="4128457" cy="30963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543126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Krajské úřady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892480" cy="5184576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Kraj spravuje krajský úřad.</a:t>
            </a:r>
            <a:endParaRPr lang="cs-CZ" dirty="0"/>
          </a:p>
          <a:p>
            <a:r>
              <a:rPr lang="cs-CZ" dirty="0"/>
              <a:t>Kraj má svůj majetek a peníze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Hospodaří podle rozpočtu – plán na jeden </a:t>
            </a:r>
            <a:r>
              <a:rPr lang="cs-CZ" dirty="0" smtClean="0"/>
              <a:t>rok.</a:t>
            </a:r>
          </a:p>
          <a:p>
            <a:r>
              <a:rPr lang="cs-CZ" dirty="0" smtClean="0"/>
              <a:t>Zabezpečuje hospodářský</a:t>
            </a:r>
            <a:r>
              <a:rPr lang="cs-CZ" dirty="0"/>
              <a:t>, sociální a kulturní rozvoj kraje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(Př</a:t>
            </a:r>
            <a:r>
              <a:rPr lang="cs-CZ" dirty="0"/>
              <a:t>. Čistota ovzduší a </a:t>
            </a:r>
            <a:r>
              <a:rPr lang="cs-CZ" dirty="0" smtClean="0"/>
              <a:t>živ. </a:t>
            </a:r>
            <a:r>
              <a:rPr lang="cs-CZ" dirty="0"/>
              <a:t>prostředí,  silnice, školy, sport, péče o staré lidi).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75214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Náš Zlínský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 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                                                                                                                       Erb </a:t>
            </a:r>
            <a:r>
              <a:rPr lang="cs-CZ" sz="1800" dirty="0"/>
              <a:t>Zlínského kraje </a:t>
            </a:r>
            <a:endParaRPr lang="cs-CZ" sz="1800" dirty="0" smtClean="0"/>
          </a:p>
          <a:p>
            <a:pPr marL="0" indent="0">
              <a:buNone/>
            </a:pPr>
            <a:endParaRPr lang="cs-CZ" sz="1800" b="1" dirty="0"/>
          </a:p>
          <a:p>
            <a:pPr marL="0" indent="0">
              <a:buNone/>
            </a:pPr>
            <a:r>
              <a:rPr lang="cs-CZ" sz="1800" b="1" dirty="0" smtClean="0"/>
              <a:t>Zlín</a:t>
            </a:r>
            <a:r>
              <a:rPr lang="cs-CZ" sz="1800" dirty="0" smtClean="0"/>
              <a:t> </a:t>
            </a:r>
            <a:r>
              <a:rPr lang="cs-CZ" sz="1800" dirty="0"/>
              <a:t>je hlavním městem Zlínského kraje. 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Ve </a:t>
            </a:r>
            <a:r>
              <a:rPr lang="cs-CZ" sz="1800" dirty="0"/>
              <a:t>Zlíně se nachází všechny důležité </a:t>
            </a:r>
            <a:r>
              <a:rPr lang="cs-CZ" sz="1800" dirty="0" smtClean="0"/>
              <a:t>úřady </a:t>
            </a:r>
            <a:r>
              <a:rPr lang="cs-CZ" sz="1800" dirty="0"/>
              <a:t>potřebné k fungování samosprávného kraje</a:t>
            </a:r>
            <a:r>
              <a:rPr lang="cs-CZ" sz="1800" dirty="0" smtClean="0"/>
              <a:t>.</a:t>
            </a:r>
            <a:r>
              <a:rPr lang="cs-CZ" sz="1800" dirty="0">
                <a:hlinkClick r:id="rId3"/>
              </a:rPr>
              <a:t> Logo - Zlínský kraj</a:t>
            </a:r>
            <a:endParaRPr lang="cs-CZ" sz="1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93070"/>
            <a:ext cx="1428750" cy="142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68760"/>
            <a:ext cx="3384376" cy="1732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0674793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Mapa Zlínského kraje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3846" y="166342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Okresy ve Zlínském kraji:</a:t>
            </a:r>
            <a:endParaRPr lang="cs-CZ" dirty="0"/>
          </a:p>
          <a:p>
            <a:r>
              <a:rPr lang="cs-CZ" sz="2400" dirty="0"/>
              <a:t>Kroměříž</a:t>
            </a:r>
          </a:p>
          <a:p>
            <a:r>
              <a:rPr lang="cs-CZ" sz="2400" dirty="0"/>
              <a:t>Zlín</a:t>
            </a:r>
          </a:p>
          <a:p>
            <a:r>
              <a:rPr lang="cs-CZ" sz="2400" dirty="0"/>
              <a:t>Uherské </a:t>
            </a:r>
            <a:r>
              <a:rPr lang="cs-CZ" sz="2400" dirty="0" smtClean="0"/>
              <a:t>Hradiště              </a:t>
            </a:r>
            <a:endParaRPr lang="cs-CZ" sz="2400" dirty="0"/>
          </a:p>
          <a:p>
            <a:r>
              <a:rPr lang="cs-CZ" sz="2400" dirty="0" smtClean="0"/>
              <a:t>Vsetín                                          </a:t>
            </a:r>
            <a:r>
              <a:rPr lang="cs-CZ" b="1" dirty="0" smtClean="0"/>
              <a:t>Pohoří</a:t>
            </a:r>
            <a:r>
              <a:rPr lang="cs-CZ" sz="2400" dirty="0" smtClean="0"/>
              <a:t>: Beskydy, Javorníky,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Hostýnské hory, Vsetínské vrchy</a:t>
            </a:r>
            <a:endParaRPr lang="cs-CZ" sz="2400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http://ts4.mm.bing.net/th?id=H.4777589706065667&amp;w=183&amp;h=149&amp;c=7&amp;rs=1&amp;pid=1.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74292" y="1921091"/>
            <a:ext cx="2002932" cy="1419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74292" y="4653158"/>
            <a:ext cx="2223495" cy="18721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36269"/>
            <a:ext cx="3600400" cy="2666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35613" y="409405"/>
            <a:ext cx="21621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1266323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94345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Zlínský kraj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708037"/>
            <a:ext cx="4000500" cy="400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47381" y="4527388"/>
            <a:ext cx="3185170" cy="2330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7011" y="481987"/>
            <a:ext cx="1743075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19098" y="0"/>
            <a:ext cx="2928923" cy="1771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921592"/>
            <a:ext cx="3000856" cy="232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7" name="Picture 9" descr="http://ts2.mm.bing.net/th?id=H.4892600333042617&amp;w=242&amp;h=155&amp;c=7&amp;rs=1&amp;pid=1.7"/>
          <p:cNvPicPr>
            <a:picLocks noGrp="1" noChangeAspect="1" noChangeArrowheads="1"/>
          </p:cNvPicPr>
          <p:nvPr>
            <p:ph idx="1"/>
          </p:nvPr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27" y="2345454"/>
            <a:ext cx="2160249" cy="147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19" y="4072556"/>
            <a:ext cx="1931639" cy="27350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4617132"/>
            <a:ext cx="2987824" cy="22408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6166312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pPr marL="342900" indent="-228600">
              <a:spcAft>
                <a:spcPts val="0"/>
              </a:spcAft>
            </a:pPr>
            <a:r>
              <a:rPr lang="cs-CZ" dirty="0" smtClean="0">
                <a:latin typeface="Corbel"/>
                <a:ea typeface="Times New Roman"/>
              </a:rPr>
              <a:t/>
            </a:r>
            <a:br>
              <a:rPr lang="cs-CZ" dirty="0" smtClean="0">
                <a:latin typeface="Corbel"/>
                <a:ea typeface="Times New Roman"/>
              </a:rPr>
            </a:br>
            <a:r>
              <a:rPr lang="cs-CZ" dirty="0">
                <a:latin typeface="Corbel"/>
                <a:ea typeface="Times New Roman"/>
              </a:rPr>
              <a:t/>
            </a:r>
            <a:br>
              <a:rPr lang="cs-CZ" dirty="0">
                <a:latin typeface="Corbel"/>
                <a:ea typeface="Times New Roman"/>
              </a:rPr>
            </a:br>
            <a:r>
              <a:rPr lang="cs-CZ" dirty="0" smtClean="0">
                <a:latin typeface="Corbel"/>
                <a:ea typeface="Times New Roman"/>
              </a:rPr>
              <a:t/>
            </a:r>
            <a:br>
              <a:rPr lang="cs-CZ" dirty="0" smtClean="0">
                <a:latin typeface="Corbel"/>
                <a:ea typeface="Times New Roman"/>
              </a:rPr>
            </a:br>
            <a:r>
              <a:rPr lang="cs-CZ" dirty="0" smtClean="0">
                <a:latin typeface="Corbel"/>
                <a:ea typeface="Times New Roman"/>
              </a:rPr>
              <a:t>Územní samospráva</a:t>
            </a:r>
            <a:br>
              <a:rPr lang="cs-CZ" dirty="0" smtClean="0">
                <a:latin typeface="Corbel"/>
                <a:ea typeface="Times New Roman"/>
              </a:rPr>
            </a:br>
            <a:r>
              <a:rPr lang="cs-CZ" dirty="0">
                <a:latin typeface="Times New Roman"/>
                <a:ea typeface="Times New Roman"/>
              </a:rPr>
              <a:t/>
            </a:r>
            <a:br>
              <a:rPr lang="cs-CZ" dirty="0">
                <a:latin typeface="Times New Roman"/>
                <a:ea typeface="Times New Roman"/>
              </a:rPr>
            </a:br>
            <a:r>
              <a:rPr lang="cs-CZ" dirty="0">
                <a:latin typeface="Corbel"/>
                <a:ea typeface="Times New Roman"/>
              </a:rPr>
              <a:t> </a:t>
            </a:r>
            <a:r>
              <a:rPr lang="cs-CZ" dirty="0">
                <a:latin typeface="Times New Roman"/>
                <a:ea typeface="Times New Roman"/>
              </a:rPr>
              <a:t/>
            </a:r>
            <a:br>
              <a:rPr lang="cs-CZ" dirty="0">
                <a:latin typeface="Times New Roman"/>
                <a:ea typeface="Times New Roman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686800" cy="5085184"/>
          </a:xfrm>
        </p:spPr>
        <p:txBody>
          <a:bodyPr>
            <a:normAutofit fontScale="85000" lnSpcReduction="1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dirty="0">
                <a:latin typeface="Corbel"/>
                <a:ea typeface="Times New Roman"/>
              </a:rPr>
              <a:t>Na jaké </a:t>
            </a:r>
            <a:r>
              <a:rPr lang="cs-CZ" b="1" dirty="0">
                <a:latin typeface="Corbel"/>
                <a:ea typeface="Times New Roman"/>
              </a:rPr>
              <a:t>celky </a:t>
            </a:r>
            <a:r>
              <a:rPr lang="cs-CZ" dirty="0">
                <a:latin typeface="Corbel"/>
                <a:ea typeface="Times New Roman"/>
              </a:rPr>
              <a:t>se člení Česká republika?  </a:t>
            </a:r>
            <a:endParaRPr lang="cs-CZ" dirty="0">
              <a:latin typeface="Times New Roman"/>
              <a:ea typeface="Times New Roman"/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cs-CZ" dirty="0">
                <a:latin typeface="Corbel"/>
                <a:ea typeface="Times New Roman"/>
              </a:rPr>
              <a:t>Obce </a:t>
            </a:r>
            <a:r>
              <a:rPr lang="cs-CZ" b="1" dirty="0">
                <a:latin typeface="Corbel"/>
                <a:ea typeface="Times New Roman"/>
              </a:rPr>
              <a:t>nad 3000 </a:t>
            </a:r>
            <a:r>
              <a:rPr lang="cs-CZ" dirty="0">
                <a:latin typeface="Corbel"/>
                <a:ea typeface="Times New Roman"/>
              </a:rPr>
              <a:t>obyvatel jsou</a:t>
            </a:r>
            <a:r>
              <a:rPr lang="cs-CZ" dirty="0" smtClean="0">
                <a:latin typeface="Corbel"/>
                <a:ea typeface="Times New Roman"/>
              </a:rPr>
              <a:t>…?</a:t>
            </a:r>
            <a:endParaRPr lang="cs-CZ" dirty="0">
              <a:ea typeface="Calibri"/>
              <a:cs typeface="Times New Roman"/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cs-CZ" dirty="0">
                <a:latin typeface="Corbel"/>
                <a:ea typeface="Times New Roman"/>
              </a:rPr>
              <a:t>Kdo obec spravuje? </a:t>
            </a:r>
            <a:r>
              <a:rPr lang="cs-CZ" dirty="0" smtClean="0">
                <a:latin typeface="Corbel"/>
                <a:ea typeface="Times New Roman"/>
              </a:rPr>
              <a:t> Obec </a:t>
            </a:r>
            <a:r>
              <a:rPr lang="cs-CZ" dirty="0">
                <a:latin typeface="Corbel"/>
                <a:ea typeface="Times New Roman"/>
              </a:rPr>
              <a:t>spravují </a:t>
            </a:r>
            <a:r>
              <a:rPr lang="cs-CZ" b="1" dirty="0">
                <a:latin typeface="Corbel"/>
                <a:ea typeface="Times New Roman"/>
              </a:rPr>
              <a:t>volení zástupci </a:t>
            </a:r>
            <a:r>
              <a:rPr lang="cs-CZ" dirty="0" smtClean="0">
                <a:latin typeface="Corbel"/>
                <a:ea typeface="Times New Roman"/>
              </a:rPr>
              <a:t>…</a:t>
            </a:r>
            <a:endParaRPr lang="cs-CZ" dirty="0">
              <a:latin typeface="Times New Roman"/>
              <a:ea typeface="Times New Roman"/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cs-CZ" dirty="0">
                <a:latin typeface="Corbel"/>
                <a:ea typeface="Times New Roman"/>
              </a:rPr>
              <a:t>Koho si volí </a:t>
            </a:r>
            <a:r>
              <a:rPr lang="cs-CZ" b="1" dirty="0">
                <a:latin typeface="Corbel"/>
                <a:ea typeface="Times New Roman"/>
              </a:rPr>
              <a:t>obecní zastupitelstvo </a:t>
            </a:r>
            <a:r>
              <a:rPr lang="cs-CZ" dirty="0" smtClean="0">
                <a:latin typeface="Corbel"/>
                <a:ea typeface="Times New Roman"/>
              </a:rPr>
              <a:t>?</a:t>
            </a:r>
            <a:endParaRPr lang="cs-CZ" dirty="0">
              <a:latin typeface="Times New Roman"/>
              <a:ea typeface="Times New Roman"/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cs-CZ" dirty="0">
                <a:latin typeface="Corbel"/>
                <a:ea typeface="Times New Roman"/>
              </a:rPr>
              <a:t>Které </a:t>
            </a:r>
            <a:r>
              <a:rPr lang="cs-CZ" b="1" dirty="0">
                <a:latin typeface="Corbel"/>
                <a:ea typeface="Times New Roman"/>
              </a:rPr>
              <a:t>úkoly </a:t>
            </a:r>
            <a:r>
              <a:rPr lang="cs-CZ" dirty="0">
                <a:latin typeface="Corbel"/>
                <a:ea typeface="Times New Roman"/>
              </a:rPr>
              <a:t>plní obecní zastupitelstvo?</a:t>
            </a:r>
            <a:r>
              <a:rPr lang="cs-CZ" dirty="0">
                <a:latin typeface="Times New Roman"/>
                <a:ea typeface="Times New Roman"/>
              </a:rPr>
              <a:t> </a:t>
            </a:r>
            <a:endParaRPr lang="cs-CZ" dirty="0" smtClean="0">
              <a:latin typeface="Times New Roman"/>
              <a:ea typeface="Times New Roman"/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>
                <a:latin typeface="Times New Roman"/>
                <a:ea typeface="Times New Roman"/>
              </a:rPr>
              <a:t> </a:t>
            </a:r>
            <a:r>
              <a:rPr lang="cs-CZ" dirty="0">
                <a:latin typeface="Corbel"/>
                <a:ea typeface="Times New Roman"/>
              </a:rPr>
              <a:t>Jaký úřad </a:t>
            </a:r>
            <a:r>
              <a:rPr lang="cs-CZ" b="1" dirty="0">
                <a:latin typeface="Corbel"/>
                <a:ea typeface="Times New Roman"/>
              </a:rPr>
              <a:t>spravuje město</a:t>
            </a:r>
            <a:r>
              <a:rPr lang="cs-CZ" dirty="0" smtClean="0">
                <a:latin typeface="Corbel"/>
                <a:ea typeface="Times New Roman"/>
              </a:rPr>
              <a:t>?</a:t>
            </a:r>
            <a:endParaRPr lang="cs-CZ" dirty="0">
              <a:latin typeface="Times New Roman"/>
              <a:ea typeface="Times New Roman"/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cs-CZ" dirty="0">
                <a:latin typeface="Corbel"/>
                <a:ea typeface="Times New Roman"/>
              </a:rPr>
              <a:t>Jaký úřad řídí </a:t>
            </a:r>
            <a:r>
              <a:rPr lang="cs-CZ" b="1" dirty="0">
                <a:latin typeface="Corbel"/>
                <a:ea typeface="Times New Roman"/>
              </a:rPr>
              <a:t>krajská města</a:t>
            </a:r>
            <a:r>
              <a:rPr lang="cs-CZ" dirty="0">
                <a:latin typeface="Corbel"/>
                <a:ea typeface="Times New Roman"/>
              </a:rPr>
              <a:t>?</a:t>
            </a:r>
            <a:endParaRPr lang="cs-CZ" dirty="0">
              <a:latin typeface="Times New Roman"/>
              <a:ea typeface="Times New Roman"/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cs-CZ" dirty="0">
                <a:latin typeface="Corbel"/>
                <a:ea typeface="Times New Roman"/>
              </a:rPr>
              <a:t>Kolik máme </a:t>
            </a:r>
            <a:r>
              <a:rPr lang="cs-CZ" b="1" dirty="0">
                <a:latin typeface="Corbel"/>
                <a:ea typeface="Times New Roman"/>
              </a:rPr>
              <a:t>krajů?</a:t>
            </a:r>
            <a:r>
              <a:rPr lang="cs-CZ" dirty="0">
                <a:latin typeface="Corbel"/>
                <a:ea typeface="Times New Roman"/>
              </a:rPr>
              <a:t> Vyjmenuj je.</a:t>
            </a:r>
            <a:endParaRPr lang="cs-CZ" dirty="0">
              <a:latin typeface="Times New Roman"/>
              <a:ea typeface="Times New Roman"/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cs-CZ" dirty="0">
                <a:latin typeface="Corbel"/>
                <a:ea typeface="Times New Roman"/>
              </a:rPr>
              <a:t>Jaký úřad </a:t>
            </a:r>
            <a:r>
              <a:rPr lang="cs-CZ" b="1" dirty="0">
                <a:latin typeface="Corbel"/>
                <a:ea typeface="Times New Roman"/>
              </a:rPr>
              <a:t>řídí kraje</a:t>
            </a:r>
            <a:r>
              <a:rPr lang="cs-CZ" dirty="0">
                <a:latin typeface="Corbel"/>
                <a:ea typeface="Times New Roman"/>
              </a:rPr>
              <a:t>?</a:t>
            </a:r>
            <a:endParaRPr lang="cs-CZ" dirty="0">
              <a:latin typeface="Times New Roman"/>
              <a:ea typeface="Times New Roman"/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cs-CZ" dirty="0">
                <a:latin typeface="Arial"/>
                <a:ea typeface="Times New Roman"/>
              </a:rPr>
              <a:t>Popiš </a:t>
            </a:r>
            <a:r>
              <a:rPr lang="cs-CZ">
                <a:latin typeface="Arial"/>
                <a:ea typeface="Times New Roman"/>
              </a:rPr>
              <a:t>mapku </a:t>
            </a:r>
            <a:r>
              <a:rPr lang="cs-CZ" smtClean="0">
                <a:latin typeface="Arial"/>
                <a:ea typeface="Times New Roman"/>
              </a:rPr>
              <a:t>svého kraje.</a:t>
            </a:r>
            <a:endParaRPr lang="cs-CZ" dirty="0">
              <a:latin typeface="Times New Roman"/>
              <a:ea typeface="Times New Roman"/>
            </a:endParaRPr>
          </a:p>
          <a:p>
            <a:pPr marL="0" indent="0">
              <a:lnSpc>
                <a:spcPct val="115000"/>
              </a:lnSpc>
              <a:spcAft>
                <a:spcPts val="0"/>
              </a:spcAft>
              <a:buNone/>
            </a:pPr>
            <a:r>
              <a:rPr lang="cs-CZ" dirty="0">
                <a:latin typeface="Arial"/>
                <a:ea typeface="Calibri"/>
                <a:cs typeface="Times New Roman"/>
              </a:rPr>
              <a:t> </a:t>
            </a:r>
            <a:endParaRPr lang="cs-CZ" dirty="0">
              <a:ea typeface="Calibri"/>
              <a:cs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947058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Použitá literatura a zdroje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dirty="0" smtClean="0"/>
              <a:t>PaeDr</a:t>
            </a:r>
            <a:r>
              <a:rPr lang="cs-CZ" dirty="0"/>
              <a:t>. Hana  Kovaříková, Občanská výchova III/pro odborná učiliště,  Praha: Septima, s.r.o., 2006</a:t>
            </a:r>
          </a:p>
          <a:p>
            <a:pPr marL="0" indent="0">
              <a:buNone/>
            </a:pPr>
            <a:r>
              <a:rPr lang="cs-CZ" dirty="0"/>
              <a:t>Sokol J. a kol. , Občanské minimum, Praha: ÚIV, 20002</a:t>
            </a:r>
          </a:p>
          <a:p>
            <a:pPr marL="0" indent="0">
              <a:buNone/>
            </a:pPr>
            <a:r>
              <a:rPr lang="cs-CZ" dirty="0" err="1"/>
              <a:t>Emmert</a:t>
            </a:r>
            <a:r>
              <a:rPr lang="cs-CZ" dirty="0"/>
              <a:t>  F. a kol., Odmaturuj ze společenských věd. Brno: </a:t>
            </a:r>
            <a:r>
              <a:rPr lang="cs-CZ" dirty="0" err="1"/>
              <a:t>Didaktis</a:t>
            </a:r>
            <a:r>
              <a:rPr lang="cs-CZ" dirty="0"/>
              <a:t>, 2004 </a:t>
            </a:r>
          </a:p>
          <a:p>
            <a:pPr marL="0" indent="0">
              <a:buNone/>
            </a:pPr>
            <a:r>
              <a:rPr lang="cs-CZ" dirty="0"/>
              <a:t>Ústava České republiky, 1/1993 Sb.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České národní rady č. 3/1993 Sb. O státních symbolech ČR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213/2006 Sb., kterým se mění zákon 352/2001 Sb. O užívání státních symbolů České republiky a o změně některých zákonů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č. 200 o přestupcích, ve znění pozdějších předpisů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č. 40/1993Sb. České národní rady o nabývání a pozbývání státního občanství České republiky</a:t>
            </a:r>
          </a:p>
          <a:p>
            <a:pPr marL="0" indent="0">
              <a:buNone/>
            </a:pPr>
            <a:r>
              <a:rPr lang="cs-CZ" dirty="0"/>
              <a:t>Zákon Č. 253/2006 Sb., kterým se mění zákon Č. 141/1961 Sb. O trestním řízení soudním (trestní řád), ve znění </a:t>
            </a:r>
            <a:r>
              <a:rPr lang="cs-CZ" dirty="0" err="1"/>
              <a:t>ozdějšíc</a:t>
            </a:r>
            <a:r>
              <a:rPr lang="cs-CZ" dirty="0"/>
              <a:t> předpisů, a další související zákony.</a:t>
            </a:r>
          </a:p>
          <a:p>
            <a:pPr marL="0" indent="0">
              <a:buNone/>
            </a:pPr>
            <a:r>
              <a:rPr lang="cs-CZ" u="sng" dirty="0">
                <a:hlinkClick r:id="rId3"/>
              </a:rPr>
              <a:t>http://www.hrad.cz/cz/stat_symboly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Platné zákony a vyhlášky lze najít na internetové adrese:</a:t>
            </a:r>
          </a:p>
          <a:p>
            <a:pPr marL="0" indent="0">
              <a:buNone/>
            </a:pPr>
            <a:r>
              <a:rPr lang="cs-CZ" u="sng" dirty="0">
                <a:hlinkClick r:id="rId4"/>
              </a:rPr>
              <a:t>http://www/aspi.cz</a:t>
            </a:r>
            <a:r>
              <a:rPr lang="cs-CZ" dirty="0"/>
              <a:t>    ( ASPI = Automatizovaný systém  právních informací)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733444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40000" lnSpcReduction="20000"/>
          </a:bodyPr>
          <a:lstStyle/>
          <a:p>
            <a:r>
              <a:rPr lang="cs-CZ" u="sng" dirty="0"/>
              <a:t>http://www.bing.com/images/search?q=zl%C3%ADnsk%C3%BD+kraj&amp;qs=n&amp;form=QBLH&amp;pq=zl%C3%ADnsk%C3%BD+kraj&amp;sc=0-6&amp;sp=-</a:t>
            </a:r>
            <a:r>
              <a:rPr lang="cs-CZ" u="sng" dirty="0" smtClean="0"/>
              <a:t>1&amp;sk</a:t>
            </a:r>
            <a:endParaRPr lang="cs-CZ" dirty="0"/>
          </a:p>
          <a:p>
            <a:r>
              <a:rPr lang="cs-CZ" u="sng" dirty="0"/>
              <a:t>http://www.bing.com/images/search?q=zl%C3%ADnsk%C3%BD+kraj&amp;qs=n&amp;form=QBLH&amp;pq=zl%C3%ADnsk%C3%BD+kraj&amp;sc=0-6&amp;sp=-</a:t>
            </a:r>
            <a:r>
              <a:rPr lang="cs-CZ" u="sng" dirty="0" smtClean="0"/>
              <a:t>1&amp;sk</a:t>
            </a:r>
            <a:endParaRPr lang="cs-CZ" dirty="0"/>
          </a:p>
          <a:p>
            <a:r>
              <a:rPr lang="cs-CZ" u="sng" dirty="0"/>
              <a:t>http://</a:t>
            </a:r>
            <a:r>
              <a:rPr lang="cs-CZ" u="sng" dirty="0" smtClean="0"/>
              <a:t>www.bing.com/images/search?q=zl%C3%ADnsk%C3%BD+kraj&amp;qs=n&amp;form=QBLH&amp;pq=zl%C3%ADnsk%C3BD+kraj&amp;sc=0-6&amp;sp</a:t>
            </a:r>
            <a:r>
              <a:rPr lang="cs-CZ" u="sng" dirty="0"/>
              <a:t>=-</a:t>
            </a:r>
            <a:r>
              <a:rPr lang="cs-CZ" u="sng" dirty="0" smtClean="0"/>
              <a:t>1&amp;sk</a:t>
            </a:r>
            <a:endParaRPr lang="cs-CZ" dirty="0"/>
          </a:p>
          <a:p>
            <a:r>
              <a:rPr lang="cs-CZ" u="sng" dirty="0"/>
              <a:t>http://www.zlate-mince.cz/m/Ob_2010_Zlinsky_kraj_1.jpg</a:t>
            </a:r>
            <a:endParaRPr lang="cs-CZ" dirty="0"/>
          </a:p>
          <a:p>
            <a:r>
              <a:rPr lang="cs-CZ" u="sng" dirty="0"/>
              <a:t>http://www.bing.com/images/search?q=zl%C3%ADnsk%C3%BD+kraj&amp;qs=n&amp;form=QBLH&amp;pq=zl%C3%ADnsk%C3%BD+kraj&amp;sc=0-6&amp;sp=-1&amp;sk=#</a:t>
            </a:r>
            <a:r>
              <a:rPr lang="cs-CZ" u="sng" dirty="0" smtClean="0"/>
              <a:t>view=detail&amp;id=2BC07E686618231AB6406EA25D0219114B4DD9BE&amp;selectedIndex=97</a:t>
            </a:r>
            <a:endParaRPr lang="cs-CZ" dirty="0"/>
          </a:p>
          <a:p>
            <a:r>
              <a:rPr lang="cs-CZ" u="sng" dirty="0"/>
              <a:t>http://www.bing.com/images/search?q=zl%C3%ADnsk%C3%BD+kraj&amp;qs=n&amp;form=QBLH&amp;pq=zl%C3%ADnsk%C3%BD+kraj&amp;sc=0-6&amp;sp=-1&amp;sk=#view=detail&amp;id=88F86D5E8F4C0F31134DDC33E0D23AE891EDB22F&amp;selectedIndex=127</a:t>
            </a:r>
            <a:endParaRPr lang="cs-CZ" dirty="0"/>
          </a:p>
          <a:p>
            <a:r>
              <a:rPr lang="cs-CZ" u="sng" dirty="0"/>
              <a:t>http://www.bing.com/images/search?q=zl%C3%ADnsk%C3%BD+kraj&amp;qs=n&amp;form=QBLH&amp;pq=zl%C3%ADnsk%C3%BD+kraj&amp;sc=0-6&amp;sp=-1&amp;sk=#view=detail&amp;id=F266BFB2D3C23EF773CC6693A5C0ADEB711FB709&amp;selectedIndex=152</a:t>
            </a:r>
            <a:endParaRPr lang="cs-CZ" dirty="0"/>
          </a:p>
          <a:p>
            <a:r>
              <a:rPr lang="cs-CZ" u="sng" dirty="0"/>
              <a:t>http://www.bing.com/images/search?q=zl%C3%ADnsk%C3%BD+kraj&amp;qs=n&amp;form=QBLH&amp;pq=zl%C3%ADnsk%C3%BD+kraj&amp;sc=0-6&amp;sp=-1&amp;sk=#a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u="sng" dirty="0"/>
              <a:t>http://www.bing.com/images/search?q=zl%C3%ADnsk%C3%BD+kraj&amp;qs=n&amp;form=QBLH&amp;pq=zl%C3%ADnsk%C3%BD+kraj&amp;sc=0-6&amp;sp=-1&amp;sk=#</a:t>
            </a:r>
            <a:r>
              <a:rPr lang="cs-CZ" u="sng" dirty="0" smtClean="0"/>
              <a:t>view=detail&amp;id=8531835E18A2EF4DC5CF9B08D4B6334F6EA93FF4&amp;selectedIndex=25</a:t>
            </a:r>
            <a:r>
              <a:rPr lang="cs-CZ" dirty="0"/>
              <a:t> </a:t>
            </a:r>
            <a:endParaRPr lang="cs-CZ" dirty="0" smtClean="0"/>
          </a:p>
          <a:p>
            <a:r>
              <a:rPr lang="cs-CZ" dirty="0"/>
              <a:t>http://www.hajduch.net/cesko/regiony</a:t>
            </a:r>
          </a:p>
          <a:p>
            <a:r>
              <a:rPr lang="cs-CZ" dirty="0"/>
              <a:t>http://www.bing.com/images/search?q=hole%C5%A1ov&amp;qs=n&amp;form=QBIR&amp;pq=hole%C5%A1ov&amp;sc=0-4&amp;sp=-1&amp;sk=#view=detail&amp;id=36D87FA7AB02196B79AD586A36BDE7BC43FBD622&amp;selectedIndex=88</a:t>
            </a:r>
          </a:p>
        </p:txBody>
      </p:sp>
    </p:spTree>
    <p:extLst>
      <p:ext uri="{BB962C8B-B14F-4D97-AF65-F5344CB8AC3E}">
        <p14:creationId xmlns:p14="http://schemas.microsoft.com/office/powerpoint/2010/main" xmlns="" val="3355268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/>
              <a:t>http://</a:t>
            </a:r>
            <a:r>
              <a:rPr lang="cs-CZ" sz="1400" dirty="0" smtClean="0"/>
              <a:t>www.bing.com/images/search?q=hole%C5%A1ov+starosta&amp;qs=n&amp;form=QBIR&amp;pq=hole%C5%A1ov+starosta&amp;sc=0-0&amp;sp=1&amp;sk</a:t>
            </a:r>
            <a:r>
              <a:rPr lang="cs-CZ" sz="1400" dirty="0"/>
              <a:t>=#</a:t>
            </a:r>
            <a:r>
              <a:rPr lang="cs-CZ" sz="1400" dirty="0" smtClean="0"/>
              <a:t>view=detail&amp;id=23727B44C2288BDAEE760B3C2A12322E9BD107A6&amp;selectedIndex=1</a:t>
            </a:r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http://www.bing.com/images/search?q=zl%C3%ADn&amp;qs=n&amp;form=QBIR&amp;pq=zl%C3%ADn&amp;sc=4-4&amp;sp=-1&amp;sk=#</a:t>
            </a:r>
            <a:r>
              <a:rPr lang="cs-CZ" sz="1400" dirty="0" smtClean="0"/>
              <a:t>view=detail&amp;id=45C84E80915492236CBF8F9891D2BD46C3E2405A&amp;selectedIndex=14</a:t>
            </a:r>
          </a:p>
          <a:p>
            <a:pPr marL="0" indent="0">
              <a:buNone/>
            </a:pPr>
            <a:r>
              <a:rPr lang="cs-CZ" sz="1400" dirty="0"/>
              <a:t>http://www.bing.com/images/search?q=rusava+starosta&amp;qs=n&amp;form=QBIR&amp;pq=rusava+starosta&amp;sc=0-7&amp;sp=-1&amp;sk=#</a:t>
            </a:r>
            <a:r>
              <a:rPr lang="cs-CZ" sz="1400" dirty="0" smtClean="0"/>
              <a:t>view=detail&amp;id=55FCC64C281E725D07F0AC6622922128AF7B15C4&amp;selectedIndex=0</a:t>
            </a:r>
          </a:p>
          <a:p>
            <a:pPr marL="0" indent="0">
              <a:buNone/>
            </a:pPr>
            <a:r>
              <a:rPr lang="cs-CZ" sz="1400" dirty="0"/>
              <a:t>http://www.bing.com/images/search?q=rusava+&amp;qs=n&amp;form=QBIR&amp;pq=rusava+&amp;sc=1-7&amp;sp=-1&amp;sk=#</a:t>
            </a:r>
            <a:r>
              <a:rPr lang="cs-CZ" sz="1400" dirty="0" smtClean="0"/>
              <a:t>view=detail&amp;id=04B26E463F91410B5AD9E51EE329B4B4A62619D6&amp;selectedIndex=19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87831928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358</TotalTime>
  <Words>883</Words>
  <Application>Microsoft Office PowerPoint</Application>
  <PresentationFormat>Předvádění na obrazovce (4:3)</PresentationFormat>
  <Paragraphs>284</Paragraphs>
  <Slides>25</Slides>
  <Notes>25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Výukový materiál Zpracovaný v rámci projektu EU peníze školám </vt:lpstr>
      <vt:lpstr>  Téma: Člověk v demokratickém státě 9. Územní samospráva</vt:lpstr>
      <vt:lpstr>  Samospráva  </vt:lpstr>
      <vt:lpstr>Mapa obcí – města a vesnice</vt:lpstr>
      <vt:lpstr>Mapa 14 krajů v ČR</vt:lpstr>
      <vt:lpstr> Obce  </vt:lpstr>
      <vt:lpstr> Obce</vt:lpstr>
      <vt:lpstr> Nejvyšší orgán obcí je volen v komunálních volbách  </vt:lpstr>
      <vt:lpstr>Starosta. Primátor.</vt:lpstr>
      <vt:lpstr> Ing. Pavel Svoboda , starosta města Holešova </vt:lpstr>
      <vt:lpstr> Bohumil Škarpich , starosta obce Rusava</vt:lpstr>
      <vt:lpstr> </vt:lpstr>
      <vt:lpstr>Kraje</vt:lpstr>
      <vt:lpstr> Názvy krajů ČR Srovnání krajů podle velikosti  </vt:lpstr>
      <vt:lpstr> Srovnání krajů podle počtu obyvatel </vt:lpstr>
      <vt:lpstr>Krajský úřad  Zlín</vt:lpstr>
      <vt:lpstr>Pracovní zasedání s hejtmanem – zpráva z tisku</vt:lpstr>
      <vt:lpstr>Krajské úřady</vt:lpstr>
      <vt:lpstr>Náš Zlínský kraj</vt:lpstr>
      <vt:lpstr>Mapa Zlínského kraje</vt:lpstr>
      <vt:lpstr>Zlínský kraj</vt:lpstr>
      <vt:lpstr>   Územní samospráva    </vt:lpstr>
      <vt:lpstr>Použitá literatura a zdroje </vt:lpstr>
      <vt:lpstr>Snímek 24</vt:lpstr>
      <vt:lpstr>Snímek 25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Dum</cp:lastModifiedBy>
  <cp:revision>38</cp:revision>
  <dcterms:created xsi:type="dcterms:W3CDTF">2013-11-22T15:12:52Z</dcterms:created>
  <dcterms:modified xsi:type="dcterms:W3CDTF">2014-02-03T18:48:58Z</dcterms:modified>
</cp:coreProperties>
</file>