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7"/>
  </p:notesMasterIdLst>
  <p:sldIdLst>
    <p:sldId id="268" r:id="rId2"/>
    <p:sldId id="257" r:id="rId3"/>
    <p:sldId id="264" r:id="rId4"/>
    <p:sldId id="270" r:id="rId5"/>
    <p:sldId id="271" r:id="rId6"/>
    <p:sldId id="269" r:id="rId7"/>
    <p:sldId id="258" r:id="rId8"/>
    <p:sldId id="272" r:id="rId9"/>
    <p:sldId id="259" r:id="rId10"/>
    <p:sldId id="280" r:id="rId11"/>
    <p:sldId id="273" r:id="rId12"/>
    <p:sldId id="260" r:id="rId13"/>
    <p:sldId id="281" r:id="rId14"/>
    <p:sldId id="261" r:id="rId15"/>
    <p:sldId id="275" r:id="rId16"/>
    <p:sldId id="276" r:id="rId17"/>
    <p:sldId id="262" r:id="rId18"/>
    <p:sldId id="274" r:id="rId19"/>
    <p:sldId id="277" r:id="rId20"/>
    <p:sldId id="265" r:id="rId21"/>
    <p:sldId id="263" r:id="rId22"/>
    <p:sldId id="266" r:id="rId23"/>
    <p:sldId id="267" r:id="rId24"/>
    <p:sldId id="278" r:id="rId25"/>
    <p:sldId id="279" r:id="rId2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475" autoAdjust="0"/>
    <p:restoredTop sz="94660"/>
  </p:normalViewPr>
  <p:slideViewPr>
    <p:cSldViewPr>
      <p:cViewPr>
        <p:scale>
          <a:sx n="50" d="100"/>
          <a:sy n="50" d="100"/>
        </p:scale>
        <p:origin x="-600" y="-49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79533C-9585-4707-94D2-C1620431D97F}" type="datetimeFigureOut">
              <a:rPr lang="cs-CZ" smtClean="0"/>
              <a:t>31.1.2014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8FE1130-011E-46F8-9602-E99497976AF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941897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27140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271407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648631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871509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773698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01456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988944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0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8681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632505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3429352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637120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001424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t>14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269947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t>15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7663689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t>16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0887870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t>17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45004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t>18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0498492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t>19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9816457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t>20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9912442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t>21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3260831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t>22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9351285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t>23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8842068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t>24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5955236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t>25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266870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5956B-FD7B-4D06-8718-55C70EE108D1}" type="datetimeFigureOut">
              <a:rPr lang="cs-CZ" smtClean="0"/>
              <a:t>31.1.2014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22E8A-2286-4886-90D4-90D7D7693A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03875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5956B-FD7B-4D06-8718-55C70EE108D1}" type="datetimeFigureOut">
              <a:rPr lang="cs-CZ" smtClean="0"/>
              <a:t>31.1.2014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22E8A-2286-4886-90D4-90D7D7693A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02491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5956B-FD7B-4D06-8718-55C70EE108D1}" type="datetimeFigureOut">
              <a:rPr lang="cs-CZ" smtClean="0"/>
              <a:t>31.1.2014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22E8A-2286-4886-90D4-90D7D7693A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67654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5956B-FD7B-4D06-8718-55C70EE108D1}" type="datetimeFigureOut">
              <a:rPr lang="cs-CZ" smtClean="0"/>
              <a:t>31.1.2014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22E8A-2286-4886-90D4-90D7D7693A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0771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5956B-FD7B-4D06-8718-55C70EE108D1}" type="datetimeFigureOut">
              <a:rPr lang="cs-CZ" smtClean="0"/>
              <a:t>31.1.2014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22E8A-2286-4886-90D4-90D7D7693A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03481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5956B-FD7B-4D06-8718-55C70EE108D1}" type="datetimeFigureOut">
              <a:rPr lang="cs-CZ" smtClean="0"/>
              <a:t>31.1.2014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22E8A-2286-4886-90D4-90D7D7693A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7091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5956B-FD7B-4D06-8718-55C70EE108D1}" type="datetimeFigureOut">
              <a:rPr lang="cs-CZ" smtClean="0"/>
              <a:t>31.1.2014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22E8A-2286-4886-90D4-90D7D7693A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08391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5956B-FD7B-4D06-8718-55C70EE108D1}" type="datetimeFigureOut">
              <a:rPr lang="cs-CZ" smtClean="0"/>
              <a:t>31.1.2014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22E8A-2286-4886-90D4-90D7D7693A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8949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5956B-FD7B-4D06-8718-55C70EE108D1}" type="datetimeFigureOut">
              <a:rPr lang="cs-CZ" smtClean="0"/>
              <a:t>31.1.2014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22E8A-2286-4886-90D4-90D7D7693A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53159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5956B-FD7B-4D06-8718-55C70EE108D1}" type="datetimeFigureOut">
              <a:rPr lang="cs-CZ" smtClean="0"/>
              <a:t>31.1.2014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22E8A-2286-4886-90D4-90D7D7693A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83402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5956B-FD7B-4D06-8718-55C70EE108D1}" type="datetimeFigureOut">
              <a:rPr lang="cs-CZ" smtClean="0"/>
              <a:t>31.1.2014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22E8A-2286-4886-90D4-90D7D7693A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03756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F5956B-FD7B-4D06-8718-55C70EE108D1}" type="datetimeFigureOut">
              <a:rPr lang="cs-CZ" smtClean="0"/>
              <a:t>31.1.2014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9122E8A-2286-4886-90D4-90D7D7693A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17374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png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pn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AutoShape 2" descr="data:image/jpeg;base64,/9j/4AAQSkZJRgABAQAAAQABAAD/2wCEAAkGBhAQEBAPDxAPDw8PDwwNDQ8NDw4NDQ8PFBAVFRQQEhQXHCYeFxkjGRIUHy8gIycpLSwsFR4xQTwqNSYrLCkBCQoKDgwNGQ8PGS0kHiQpKSkpLSwsKSwpLCkpKSkpLSkpMCkpLCkpKSopKSwpKSkpKSksKSwpLCwvLCkpKSwpKf/AABEIALoA+AMBIgACEQEDEQH/xAAcAAACAgMBAQAAAAAAAAAAAAAAAQQFAgMGBwj/xABDEAACAgEBBQQGBQkGBwAAAAAAAQIDEQQFBhIhMUFRYXEHEyKBkaEjMlKxwRRCYmNygpPR8CQzQ1TS4RUWF5KywvH/xAAaAQEAAgMBAAAAAAAAAAAAAAAAAgQBAwUG/8QAKREBAAICAQQCAQIHAAAAAAAAAAECAxEEEiExQQVRIhMyFEJSYXGBof/aAAwDAQACEQMRAD8A9xAAABYGAAAAAALAAAxAAwEADAQAMAFgBgGAAAAAAAAAAAAAEMAAAAAAAAAABAAwFkYgAAwMAAAEBjOWCsntXEsPks4zn7ybrLVGLb7Dl9TdkDqaNRnl2kg4/RbY4PZnnh7JLrHwfei+p2zU1n1tf/cl8mBPnYksvlhZeeWF3mijXwmk4yUovKzF5We45neLbqs+iqeYf4kl0l+ivArdl7SdMny4oSxxRz2/aXiB6CmModPvJX09teLin9zLOjXxlzTTXh1+AErIzCNiZmAAAAAhgAAAAAAIBgAAAAIBgAAACDIDAQAAZMZTwabLgN0rEiJftBR8fLl8yNqL/ErdReBlrtdKfXp2JdCousNl1pCtsAwsmaWOTEAGyqJhFEuisDfp6y30leOnyImlpLfTVASqckiNrXVGFcTY2A/XmyM0ys12o4Vy6m/ZrfDlgTgE2V2q27TXLhlPEl1STePPAFkBE0+0ITXFGSlF9sefx7iUpAAxDAAFkAGAsjAAAAFgAyRdobSrog7LZqEI9ZPv7ku1+A1vwJLZUbe3mo0kc2SzNr2ao4dkvd2LxZxW3PSHdY3HTfQw6cbSd0vwj8zj9RqZSblOUpSfOUpNyk/Nl/Fw7T3u1zd2+j9Jz43+UUpVtvhdLbnBd0k/r+fI6bSbbp1EeOiyNi7eF+1H9qPVe88UuuIq2hOuSnXOUJrpKEnGS95vycOk/t7Ixefb2/UXldfccDsz0lyWIauPGunralia8ZQ6P3Y8mdTptqVXx9ZVONkH2xeWvBrqn5nPyYbY/LZFolvtsI8pBKRiaUgCQG2uAGVUCw09RqoqLTTUAb9LSWdNZporJkEBkjXZMcpYIl9wGrUST6k/SWJLBQ6m8iQ2pOt+y8r7Mua/2A7G3o8HEbw08NzfZYuPyecP5r5lvRvTXjE1KDx3ccfiik23tGN004J8MU0m1htt5bx8AI2j1sqpcUX+0n0ku5/zOo0e8tOPak4PtjKMm/c11OPM4wA6+W9dWcJTa+1wrHwzks9PrVLDTynzTXajitJRxSSzjLSyzoNJBxkopNRikl4+IF+M1xsRmmAwEMAAQAefVekxer50S9bjopr1We/L54OT2xty7VT47pZx9SCyq4Luivx6kfaGisom6rYuMl71JdkovtTINlp3ceHHWeqsNE2mWdlhDuvMbtQQLtQb0WV95AuvMbryJZaY2HZYPR7Rtpn6ymcq5rti+q7mujXgyPKRiRmIntLLv9i+kGE8Q1SVcunrYJ+qf7Uesfu8jr6rIySlFqUWsxlFqUWu9NHiSLTY2279NLNM8RzmVcvaql5x/Fcyll4cT3onF/t6/CBMppOZ3f3109+IW/2ezkvaeaZPwn2e/B2+l0+cePNY6M516WpOrNkTs9NQWmnpMNPQT64EGTrgZykDeCPbaArrSs1OoNmp1BVai8DDUXEG2wd1hobAxbADOMQCMSRVWKusmVVAZUVFnp5yXRv4keqskxAlQufa2+8kV65Lq/kVsrSPbeBf17Ri3hSWe7o/mSYWpnFW3lpsjaTksN+1DGe9x7/cB0gGFVmVkAOe25u/DUQddiXR+qn+dXPsafd3o8S1NrTafVNxfmnhn0VquSz3c/hzPmLVapuUm+1yfxbZ0+DadTDVdnfqSFbca7biNOZ0EGc7DS2DYjABpDjE3QqAwhWSqqTZVQTqdMBjRpzp9394tRpcKEuOvtqszKHu7Y+4qqaCXCsWpFo1Y29V2BvjptTiLfqLX/h2tcMn+hPo/kzpGeFMudk786jTYi366pY+jtbbS/Rn1XzRz8vC90lsi/29WtsK/UXlPs7fXS6rEYz9Xa/8K1qMv3X0kbtRec+1JrOphsjv4LUagrrrTHV6yMec5Riv05Rj97KfUbzaSPXUV+UW5/8AimQmYhsrjvbxCxlIxKSe+mjX585fs1T/ABFHffS9138Nf6jHXX7bY4uaf5ZdBGBIrqKCrfbSd138NfzJdW+uk/Xfw/8Acx11+z+Ezf0yvqqSXXWc7/z1pV0je/3Ir/2NF3pEgv7vTyfjOyMfkkx+pX7Trwc9vFXYRWBOw871fpB1MvqRpr8oux/GTx8ik1m8+rs+tqLfKMlWvhHBCc1VinxeWfMxD1e7UJc20l4tL7yr1G2qI/WvpXnbX/M8lv1Epc5NyffJuX3mgh+t/ZZj4mPdnqdm8Wl/zNH8SI9PvNpoSUo6mjK/WLDXameb7K2NdqrFVRBzl1b6QhH7U5dEv65no+wNwNPp8SuS1V3J+0n+TwfhH87zfwROt7W9K/I4vHwfutO/p2+xdtVXQU6pKUHy9l5Sfak+33CDSaObab5JJJLoku5LsA3OXPnsttSuXkfM++Ox56LV3UST4eKVlMuydMm3FrvxzT8UfTs45R5l6ZtkRlofXtfSaa6vgl28Fj4ZR8s8L80WuLk6L6+0LxuHiMpGDDBmonYaWODONZshUSaqANNdJMq05up0xOp05lhpp05PqoNldJvjAyMYVmbeBtmi2wAtsIN94X3kCybl+LI3vFK9Vp7J48dslorWNyVljb5f/CRZt7U8Kr/KLnGPJL1kunn1Ic546EeUjzfK5c5p1HaHq+H8fTDG7d7HbY5PLbb75PifzMVEIo3QrKLpa14KFZJrpM6qSbTQGWqqglQqN0KTNxwBp4TTZI22yIlswMbLCPKQTkYoBGUazOFZdbubE/KdRXU8qLblY11VcVmTXj2e8zEbnSN7RSs2l6FuXpaloqPUY+kTeoljE5XLlJS8uiXd5nZaPZyislVsrRRjwwqgoVw5QjFYS8fF+J0la5F6I1Gnjct+u82gRgkBkBlrIpd6Njw1Wnu09mVC6Dg2usX1jNeKaT9xdGNlaawzMTqdj5h29ubq9FNq6tuvLUL605UTXen+a/B4aK2qg+ndRs58+Ho+q6p+a7Tlts7iaS/OaY0WPpbQlDn3yh9WS/rkdHHzI8WhrmjxarTk2nTFlrtiz09s6bFiUHjK+rJdk496aw/6Y66Do1mJjcNTTVQSoVGyNZngyEoibHKRHttMgttIN94r7yLPvfw/mVs/Iphru0rXH4uTPbVI/wB+mM5Z8jRZZ3DttI0pHnORybZ7d/H09XxeHTj17efciUxJAkb66ysuCusmU0hRSWNGnAxo05MrpNlVJu4QNLhg0WyN9siBqLQNV1hCsmZXWkdsBm2uBhXEsdBo5WTjXCLlOclGMV1bYYmYiNyWn07fJLLfJJdW+5Hpm6u7r0sZSsx6+1KLS5+rrznhb73yz5JFZu/ufbTfGzUKCjU1OKjOM3Oa+quXRJ8/cjv9maTL4pFjFT3LhfIczqj9PHMa9p2z9PwxJglHBkWHFAAACABgI120Jo2iA5beDdyvURxYmnHPq7Y/Xh4eK8PxOA2ru3dpsuS46+y2HOP73bF+Z7LOpPqV+o2djLj711TXcyxh5FsXbzCM1iXi5hKR3W3tzIzzPTpVW8263yqn5fYfy8jz7WKUJShNOE4vhlGSxJPuaOtjzVyRuGqazElbaQ7LG+nx7DKfe/gRrrihyvkK0/HH3l1+J8XbJ+WXtH/ZYzkl/MiW2hbaRpyOHe9rzu093pceOuOvTSNQmbJ2dLVairTwlGMrpqClNvhXLLbx4LoXm8Ho71Wk4ZQ/tUJPhctPXNzhLulDm0nz59Dl6bZQlGcJOMotSjKLxKLTypJ9jPaNyt5Ja6hyn7OoplGu9x9mNnEsxsS7G8PK70SpFbdpUuZmy4dXr3r7h5zpdwdozXEtLOK/WSqqk/3ZSTNGo2NdRLgvqnVLqlOOMrvT6P3HvNWym1nJp2hsSNkPV21xth14ZrOH3p9U/FGycMepUKfK26vyjs8T09BYVVHdz3J0ifKN8fBWJpfGOTGe5tGPZndB9jlwzXvWF95r/Ssux8lgn7ccomuyRZbY2TZppYnzi/qWRzwS9/Y/ArqNFbfLhprlY/0VyXm+i97Nep3pejLSa9W+yBqLStvtOts9H+tks5oT+w7va+KWPmcltfZ12nn6u+uVc8ZSljEl3xkuUl4ozNZjyjTPjyTqtolDnI3aHQ2XT4Ka52zfPhri5vHfy6D2RsyzVX10VLM7JYy/qxS5ynLwS5ntOwthV6atUadcuXrLMfSXS7Zzf3LsJUp1K/L5kYI1HeXmEdzdfHm9Jf7oqXyTOv3M3Zsok9RfHgnwuFNcscab6zkuzlyS8Wd1HZL7zdRsnDyzfGKInbj5fkcmSnTqIadFszPNlxTSorCHXXhYRmbXNIYAAAAAIYAACGIBiaAAI+o0ql5nE787sq2qV0I/2imLkmutla5uD72llp+GDviNqqcrK6j0njvNLxaPT5uuvIdtp6hvH6Mq7Jys01i08pNt1WRlKnPfBrnFeHNeXQ47V+jjaUXhUwtX2qbqpL4Saa+BTnHMPU4ubhyR+7X+XLykYHRf9Pdp/wCUn/E0/wDrLjdX0ealamuzWVeqpqatcZTrk7ZReYwSi3yzjLfYjEUmZTvysVazPVCdu76Ma/Vwt10rOOaU1p6mocCfNesnhvi8F07zvdj7Froiq9PVGqvPE1HLcpfalJ85PxZZbP0vG3KXaXEKUuhbrSKvMZuTkzT+U9iohhI2OOQHkkrtMtNF9hhLRR7iSAFPq9m8msKUX1jJKUfgyNXs6f1UlGPdFKK+COgYuEM7nWlVXshdvUrdv7s16mqVFqzF/wB3P8+qzsnF+fZ2nUGrUQyjExtmtpraJh5Z6O923p67brF9NbOzT1/o11zcZNftTj8Io9J2dpFFZ95Do0D4umEuiXJdS6hHCMVrqNQnmy2y3m1jwGBgSagAAAAAAGAAAABZDIDAWQyAwFkMgMTAYEe7Rxl1RDs2Quws8gBUf8H8Rx2PzLYANVFKisG3IxAMBZABgIMgMAABA0GRgY8JkAALIwFkBgLIZAYCyGQGAsjAQAAAAAAAAAAAABgAABiGIAAAAYgAAAAAAAYALADAAAAEGBgAh4AADAYAAAAAD//Z"/>
          <p:cNvSpPr>
            <a:spLocks noChangeAspect="1" noChangeArrowheads="1"/>
          </p:cNvSpPr>
          <p:nvPr/>
        </p:nvSpPr>
        <p:spPr bwMode="auto">
          <a:xfrm>
            <a:off x="899592" y="948400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539552" y="188640"/>
            <a:ext cx="7992888" cy="1077218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3200" b="0" cap="none" spc="0" dirty="0" smtClean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O</a:t>
            </a:r>
            <a:r>
              <a:rPr lang="cs-CZ" sz="3200" b="0" cap="none" spc="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200" b="0" cap="none" spc="0" dirty="0" err="1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dborné</a:t>
            </a:r>
            <a:r>
              <a:rPr lang="cs-CZ" sz="3200" b="0" cap="none" spc="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200" b="0" cap="none" spc="0" dirty="0" smtClean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U</a:t>
            </a:r>
            <a:r>
              <a:rPr lang="cs-CZ" sz="3200" b="0" cap="none" spc="0" dirty="0" smtClean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200" b="0" cap="none" spc="0" dirty="0" err="1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čiliště</a:t>
            </a:r>
            <a:endParaRPr lang="cs-CZ" sz="3200" b="0" cap="none" spc="0" dirty="0" smtClean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50800" dist="63500" dir="2700000" sx="103000" sy="103000" algn="tl" rotWithShape="0">
                  <a:prstClr val="black">
                    <a:alpha val="40000"/>
                  </a:prstClr>
                </a:outerShdw>
              </a:effectLst>
              <a:latin typeface="Berlin Sans FB" pitchFamily="34" charset="0"/>
            </a:endParaRPr>
          </a:p>
          <a:p>
            <a:r>
              <a:rPr lang="cs-CZ" sz="32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              a </a:t>
            </a:r>
            <a:r>
              <a:rPr lang="cs-CZ" sz="3200" dirty="0" smtClean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Z</a:t>
            </a:r>
            <a:r>
              <a:rPr lang="cs-CZ" sz="3200" dirty="0" smtClean="0">
                <a:ln w="18415" cmpd="sng">
                  <a:solidFill>
                    <a:schemeClr val="tx2">
                      <a:lumMod val="60000"/>
                      <a:lumOff val="40000"/>
                    </a:schemeClr>
                  </a:solidFill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200" dirty="0" err="1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ákladní</a:t>
            </a:r>
            <a:r>
              <a:rPr lang="cs-CZ" sz="32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200" dirty="0" smtClean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Š</a:t>
            </a:r>
            <a:r>
              <a:rPr lang="cs-CZ" sz="3200" dirty="0" smtClean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2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kola praktická </a:t>
            </a:r>
            <a:r>
              <a:rPr lang="cs-CZ" sz="3200" dirty="0" smtClean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Holešov</a:t>
            </a:r>
            <a:endParaRPr lang="cs-CZ" sz="3200" b="0" cap="none" spc="0" dirty="0">
              <a:ln w="18415" cmpd="sng">
                <a:solidFill>
                  <a:srgbClr val="00B0F0"/>
                </a:solidFill>
                <a:prstDash val="solid"/>
              </a:ln>
              <a:solidFill>
                <a:srgbClr val="00B0F0"/>
              </a:solidFill>
              <a:effectLst>
                <a:outerShdw blurRad="50800" dist="63500" dir="2700000" sx="103000" sy="103000" algn="tl" rotWithShape="0">
                  <a:prstClr val="black">
                    <a:alpha val="40000"/>
                  </a:prstClr>
                </a:outerShdw>
              </a:effectLst>
              <a:latin typeface="Berlin Sans FB" pitchFamily="34" charset="0"/>
            </a:endParaRPr>
          </a:p>
        </p:txBody>
      </p:sp>
      <p:sp>
        <p:nvSpPr>
          <p:cNvPr id="10" name="Nadpis 1"/>
          <p:cNvSpPr>
            <a:spLocks noGrp="1"/>
          </p:cNvSpPr>
          <p:nvPr>
            <p:ph type="ctrTitle"/>
          </p:nvPr>
        </p:nvSpPr>
        <p:spPr>
          <a:xfrm>
            <a:off x="611560" y="1556792"/>
            <a:ext cx="7772400" cy="1440159"/>
          </a:xfrm>
        </p:spPr>
        <p:txBody>
          <a:bodyPr>
            <a:normAutofit fontScale="90000"/>
          </a:bodyPr>
          <a:lstStyle/>
          <a:p>
            <a:r>
              <a:rPr lang="cs-CZ" sz="5300" dirty="0" smtClean="0">
                <a:solidFill>
                  <a:schemeClr val="accent4">
                    <a:lumMod val="10000"/>
                  </a:schemeClr>
                </a:solidFill>
              </a:rPr>
              <a:t>Výukový materiál</a:t>
            </a:r>
            <a: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  <a:t/>
            </a:r>
            <a:b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</a:br>
            <a:r>
              <a:rPr lang="cs-CZ" sz="2200" dirty="0" smtClean="0">
                <a:solidFill>
                  <a:schemeClr val="accent4">
                    <a:lumMod val="10000"/>
                  </a:schemeClr>
                </a:solidFill>
              </a:rPr>
              <a:t>Zpracovaný v rámci projektu EU peníze školám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11" name="Podnadpis 2"/>
          <p:cNvSpPr>
            <a:spLocks noGrp="1"/>
          </p:cNvSpPr>
          <p:nvPr>
            <p:ph type="subTitle" idx="1"/>
          </p:nvPr>
        </p:nvSpPr>
        <p:spPr>
          <a:xfrm>
            <a:off x="323528" y="2564904"/>
            <a:ext cx="8640960" cy="3888432"/>
          </a:xfrm>
        </p:spPr>
        <p:txBody>
          <a:bodyPr>
            <a:normAutofit fontScale="77500" lnSpcReduction="20000"/>
          </a:bodyPr>
          <a:lstStyle/>
          <a:p>
            <a:pPr algn="l"/>
            <a:r>
              <a:rPr lang="cs-CZ" sz="2100" b="1" dirty="0" smtClean="0">
                <a:solidFill>
                  <a:schemeClr val="accent4">
                    <a:lumMod val="10000"/>
                  </a:schemeClr>
                </a:solidFill>
              </a:rPr>
              <a:t>Název projektu</a:t>
            </a:r>
            <a:r>
              <a:rPr lang="cs-CZ" sz="2100" dirty="0" smtClean="0">
                <a:solidFill>
                  <a:schemeClr val="accent4">
                    <a:lumMod val="10000"/>
                  </a:schemeClr>
                </a:solidFill>
              </a:rPr>
              <a:t>: Zlepšujeme a vzděláváme</a:t>
            </a:r>
          </a:p>
          <a:p>
            <a:pPr algn="l"/>
            <a:r>
              <a:rPr lang="cs-CZ" sz="2100" b="1" dirty="0" smtClean="0">
                <a:solidFill>
                  <a:schemeClr val="accent4">
                    <a:lumMod val="10000"/>
                  </a:schemeClr>
                </a:solidFill>
              </a:rPr>
              <a:t>Název programu</a:t>
            </a:r>
            <a:r>
              <a:rPr lang="cs-CZ" sz="2100" dirty="0" smtClean="0">
                <a:solidFill>
                  <a:schemeClr val="accent4">
                    <a:lumMod val="10000"/>
                  </a:schemeClr>
                </a:solidFill>
              </a:rPr>
              <a:t>: Operační program Vzdělávání pro konkurenceschopnost</a:t>
            </a:r>
          </a:p>
          <a:p>
            <a:pPr algn="l"/>
            <a:r>
              <a:rPr lang="cs-CZ" sz="2100" b="1" dirty="0" smtClean="0">
                <a:solidFill>
                  <a:schemeClr val="accent4">
                    <a:lumMod val="10000"/>
                  </a:schemeClr>
                </a:solidFill>
              </a:rPr>
              <a:t>Číslo výzvy</a:t>
            </a:r>
            <a:r>
              <a:rPr lang="cs-CZ" sz="2100" dirty="0" smtClean="0">
                <a:solidFill>
                  <a:schemeClr val="accent4">
                    <a:lumMod val="10000"/>
                  </a:schemeClr>
                </a:solidFill>
              </a:rPr>
              <a:t>: 34</a:t>
            </a:r>
          </a:p>
          <a:p>
            <a:pPr algn="l"/>
            <a:endParaRPr lang="cs-CZ" sz="2100" b="1" dirty="0" smtClean="0">
              <a:solidFill>
                <a:schemeClr val="accent4">
                  <a:lumMod val="10000"/>
                </a:schemeClr>
              </a:solidFill>
            </a:endParaRPr>
          </a:p>
          <a:p>
            <a:pPr algn="l"/>
            <a:r>
              <a:rPr lang="cs-CZ" sz="2100" b="1" dirty="0" smtClean="0">
                <a:solidFill>
                  <a:schemeClr val="accent4">
                    <a:lumMod val="10000"/>
                  </a:schemeClr>
                </a:solidFill>
              </a:rPr>
              <a:t>Předmě</a:t>
            </a:r>
            <a:r>
              <a:rPr lang="cs-CZ" sz="2100" dirty="0" smtClean="0">
                <a:solidFill>
                  <a:schemeClr val="accent4">
                    <a:lumMod val="10000"/>
                  </a:schemeClr>
                </a:solidFill>
              </a:rPr>
              <a:t>t: </a:t>
            </a:r>
            <a:r>
              <a:rPr lang="cs-CZ" sz="2100" b="1" dirty="0" smtClean="0">
                <a:solidFill>
                  <a:srgbClr val="FF0000"/>
                </a:solidFill>
              </a:rPr>
              <a:t>Občanská výchova</a:t>
            </a:r>
          </a:p>
          <a:p>
            <a:pPr algn="l"/>
            <a:r>
              <a:rPr lang="cs-CZ" sz="2100" b="1" dirty="0" smtClean="0">
                <a:solidFill>
                  <a:srgbClr val="FF0000"/>
                </a:solidFill>
              </a:rPr>
              <a:t>Ročník: 3</a:t>
            </a:r>
          </a:p>
          <a:p>
            <a:pPr algn="l"/>
            <a:r>
              <a:rPr lang="cs-CZ" sz="2100" b="1" dirty="0" smtClean="0">
                <a:solidFill>
                  <a:schemeClr val="accent4">
                    <a:lumMod val="10000"/>
                  </a:schemeClr>
                </a:solidFill>
              </a:rPr>
              <a:t>Tematická oblast</a:t>
            </a:r>
            <a:r>
              <a:rPr lang="cs-CZ" sz="2100" dirty="0" smtClean="0">
                <a:solidFill>
                  <a:schemeClr val="accent4">
                    <a:lumMod val="10000"/>
                  </a:schemeClr>
                </a:solidFill>
              </a:rPr>
              <a:t>: OV3</a:t>
            </a:r>
          </a:p>
          <a:p>
            <a:pPr algn="l"/>
            <a:r>
              <a:rPr lang="cs-CZ" sz="2100" b="1" dirty="0" smtClean="0">
                <a:solidFill>
                  <a:schemeClr val="tx1"/>
                </a:solidFill>
              </a:rPr>
              <a:t>Anotace: </a:t>
            </a:r>
            <a:r>
              <a:rPr lang="cs-CZ" sz="2400" dirty="0" smtClean="0">
                <a:solidFill>
                  <a:schemeClr val="tx1"/>
                </a:solidFill>
              </a:rPr>
              <a:t>Tento materiál slouží k výuce a opakování učiva pro žáky, kteří byli v souladu s § 9 vyhlášky číslo 73/2005 Sb. o vzdělávání dětí</a:t>
            </a:r>
            <a:r>
              <a:rPr lang="cs-CZ" sz="2400" dirty="0" smtClean="0">
                <a:solidFill>
                  <a:schemeClr val="tx1"/>
                </a:solidFill>
              </a:rPr>
              <a:t>, žáků </a:t>
            </a:r>
            <a:r>
              <a:rPr lang="cs-CZ" sz="2400" dirty="0" smtClean="0">
                <a:solidFill>
                  <a:schemeClr val="tx1"/>
                </a:solidFill>
              </a:rPr>
              <a:t>a studentů se speciálními vzdělávacími potřebami a dětí, žáků a studentů mimořádně nadaných, v platném znění, zařazeni do třídy odborného učiliště, kde se vzdělávají dle ŠVP v oborech 65-51-E/01 Stravovací a ubytovací služby, 66-51-E/01 Prodavačské práce a 75-41-E/01 Pečovatelské služby.</a:t>
            </a:r>
            <a:endParaRPr lang="cs-CZ" sz="2100" dirty="0" smtClean="0">
              <a:solidFill>
                <a:schemeClr val="tx1"/>
              </a:solidFill>
            </a:endParaRPr>
          </a:p>
          <a:p>
            <a:pPr algn="l"/>
            <a:r>
              <a:rPr lang="cs-CZ" sz="2100" b="1" dirty="0" smtClean="0">
                <a:solidFill>
                  <a:schemeClr val="accent4">
                    <a:lumMod val="10000"/>
                  </a:schemeClr>
                </a:solidFill>
              </a:rPr>
              <a:t>Autor</a:t>
            </a:r>
            <a:r>
              <a:rPr lang="cs-CZ" sz="2100" dirty="0" smtClean="0">
                <a:solidFill>
                  <a:schemeClr val="accent4">
                    <a:lumMod val="10000"/>
                  </a:schemeClr>
                </a:solidFill>
              </a:rPr>
              <a:t>: </a:t>
            </a:r>
            <a:r>
              <a:rPr lang="cs-CZ" sz="2100" b="1" dirty="0" smtClean="0">
                <a:solidFill>
                  <a:schemeClr val="accent4">
                    <a:lumMod val="10000"/>
                  </a:schemeClr>
                </a:solidFill>
              </a:rPr>
              <a:t>Mgr. Marcela VLASATÍKOVÁ</a:t>
            </a:r>
          </a:p>
          <a:p>
            <a:pPr algn="l"/>
            <a:r>
              <a:rPr lang="cs-CZ" sz="2100" b="1" dirty="0" smtClean="0">
                <a:solidFill>
                  <a:schemeClr val="accent4">
                    <a:lumMod val="10000"/>
                  </a:schemeClr>
                </a:solidFill>
              </a:rPr>
              <a:t>Období vytvoření</a:t>
            </a:r>
            <a:r>
              <a:rPr lang="cs-CZ" sz="2100" dirty="0" smtClean="0">
                <a:solidFill>
                  <a:schemeClr val="accent4">
                    <a:lumMod val="10000"/>
                  </a:schemeClr>
                </a:solidFill>
              </a:rPr>
              <a:t>: Srpen 2013</a:t>
            </a:r>
          </a:p>
          <a:p>
            <a:pPr algn="l"/>
            <a:endParaRPr lang="cs-CZ" dirty="0" smtClean="0"/>
          </a:p>
          <a:p>
            <a:pPr algn="l"/>
            <a:endParaRPr lang="cs-CZ" dirty="0"/>
          </a:p>
        </p:txBody>
      </p:sp>
      <p:cxnSp>
        <p:nvCxnSpPr>
          <p:cNvPr id="12" name="Přímá spojovací čára 6"/>
          <p:cNvCxnSpPr/>
          <p:nvPr/>
        </p:nvCxnSpPr>
        <p:spPr>
          <a:xfrm>
            <a:off x="395536" y="1268760"/>
            <a:ext cx="8424936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651548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4392" y="1988840"/>
            <a:ext cx="7772400" cy="1470025"/>
          </a:xfrm>
        </p:spPr>
        <p:txBody>
          <a:bodyPr>
            <a:normAutofit/>
          </a:bodyPr>
          <a:lstStyle/>
          <a:p>
            <a:r>
              <a:rPr lang="cs-CZ" sz="2000" b="1" dirty="0" smtClean="0">
                <a:solidFill>
                  <a:schemeClr val="bg2">
                    <a:lumMod val="50000"/>
                  </a:schemeClr>
                </a:solidFill>
              </a:rPr>
              <a:t> Téma</a:t>
            </a:r>
            <a:r>
              <a:rPr lang="cs-CZ" sz="2000" b="1" dirty="0" smtClean="0">
                <a:solidFill>
                  <a:schemeClr val="bg2">
                    <a:lumMod val="50000"/>
                  </a:schemeClr>
                </a:solidFill>
              </a:rPr>
              <a:t>: Člověk v demokratickém státě</a:t>
            </a:r>
            <a:r>
              <a:rPr lang="cs-CZ" sz="2000" b="1" dirty="0" smtClean="0"/>
              <a:t/>
            </a:r>
            <a:br>
              <a:rPr lang="cs-CZ" sz="2000" b="1" dirty="0" smtClean="0"/>
            </a:br>
            <a:r>
              <a:rPr lang="cs-CZ" sz="3200" b="1" dirty="0" smtClean="0"/>
              <a:t>15.  Občan v ekonomických vztazích </a:t>
            </a:r>
            <a:endParaRPr lang="cs-CZ" sz="3200" b="1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51464" y="4725144"/>
            <a:ext cx="6400800" cy="1896616"/>
          </a:xfrm>
        </p:spPr>
        <p:txBody>
          <a:bodyPr>
            <a:normAutofit/>
          </a:bodyPr>
          <a:lstStyle/>
          <a:p>
            <a:pPr algn="r"/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4" name="obrázek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14678" y="214290"/>
            <a:ext cx="5743575" cy="140017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6" name="AutoShape 2" descr="data:image/jpeg;base64,/9j/4AAQSkZJRgABAQAAAQABAAD/2wCEAAkGBhAQEBAPDxAPDw8PDwwNDQ8NDw4NDQ8PFBAVFRQQEhQXHCYeFxkjGRIUHy8gIycpLSwsFR4xQTwqNSYrLCkBCQoKDgwNGQ8PGS0kHiQpKSkpLSwsKSwpLCkpKSkpLSkpMCkpLCkpKSopKSwpKSkpKSksKSwpLCwvLCkpKSwpKf/AABEIALoA+AMBIgACEQEDEQH/xAAcAAACAgMBAQAAAAAAAAAAAAAAAQQFAgMGBwj/xABDEAACAgEBBQQGBQkGBwAAAAAAAQIDEQQFBhIhMUFRYXEHEyKBkaEjMlKxwRRCYmNygpPR8CQzQ1TS4RUWF5KywvH/xAAaAQEAAgMBAAAAAAAAAAAAAAAAAgQBAwUG/8QAKREBAAICAQQCAQIHAAAAAAAAAAECAxEEEiExQQVRIhMyFEJSYXGBof/aAAwDAQACEQMRAD8A9xAAABYGAAAAAALAAAxAAwEADAQAMAFgBgGAAAAAAAAAAAAAEMAAAAAAAAAABAAwFkYgAAwMAAAEBjOWCsntXEsPks4zn7ybrLVGLb7Dl9TdkDqaNRnl2kg4/RbY4PZnnh7JLrHwfei+p2zU1n1tf/cl8mBPnYksvlhZeeWF3mijXwmk4yUovKzF5We45neLbqs+iqeYf4kl0l+ivArdl7SdMny4oSxxRz2/aXiB6CmModPvJX09teLin9zLOjXxlzTTXh1+AErIzCNiZmAAAAAhgAAAAAAIBgAAAAIBgAAACDIDAQAAZMZTwabLgN0rEiJftBR8fLl8yNqL/ErdReBlrtdKfXp2JdCousNl1pCtsAwsmaWOTEAGyqJhFEuisDfp6y30leOnyImlpLfTVASqckiNrXVGFcTY2A/XmyM0ys12o4Vy6m/ZrfDlgTgE2V2q27TXLhlPEl1STePPAFkBE0+0ITXFGSlF9sefx7iUpAAxDAAFkAGAsjAAAAFgAyRdobSrog7LZqEI9ZPv7ku1+A1vwJLZUbe3mo0kc2SzNr2ao4dkvd2LxZxW3PSHdY3HTfQw6cbSd0vwj8zj9RqZSblOUpSfOUpNyk/Nl/Fw7T3u1zd2+j9Jz43+UUpVtvhdLbnBd0k/r+fI6bSbbp1EeOiyNi7eF+1H9qPVe88UuuIq2hOuSnXOUJrpKEnGS95vycOk/t7Ixefb2/UXldfccDsz0lyWIauPGunralia8ZQ6P3Y8mdTptqVXx9ZVONkH2xeWvBrqn5nPyYbY/LZFolvtsI8pBKRiaUgCQG2uAGVUCw09RqoqLTTUAb9LSWdNZporJkEBkjXZMcpYIl9wGrUST6k/SWJLBQ6m8iQ2pOt+y8r7Mua/2A7G3o8HEbw08NzfZYuPyecP5r5lvRvTXjE1KDx3ccfiik23tGN004J8MU0m1htt5bx8AI2j1sqpcUX+0n0ku5/zOo0e8tOPak4PtjKMm/c11OPM4wA6+W9dWcJTa+1wrHwzks9PrVLDTynzTXajitJRxSSzjLSyzoNJBxkopNRikl4+IF+M1xsRmmAwEMAAQAefVekxer50S9bjopr1We/L54OT2xty7VT47pZx9SCyq4Luivx6kfaGisom6rYuMl71JdkovtTINlp3ceHHWeqsNE2mWdlhDuvMbtQQLtQb0WV95AuvMbryJZaY2HZYPR7Rtpn6ymcq5rti+q7mujXgyPKRiRmIntLLv9i+kGE8Q1SVcunrYJ+qf7Uesfu8jr6rIySlFqUWsxlFqUWu9NHiSLTY2279NLNM8RzmVcvaql5x/Fcyll4cT3onF/t6/CBMppOZ3f3109+IW/2ezkvaeaZPwn2e/B2+l0+cePNY6M516WpOrNkTs9NQWmnpMNPQT64EGTrgZykDeCPbaArrSs1OoNmp1BVai8DDUXEG2wd1hobAxbADOMQCMSRVWKusmVVAZUVFnp5yXRv4keqskxAlQufa2+8kV65Lq/kVsrSPbeBf17Ri3hSWe7o/mSYWpnFW3lpsjaTksN+1DGe9x7/cB0gGFVmVkAOe25u/DUQddiXR+qn+dXPsafd3o8S1NrTafVNxfmnhn0VquSz3c/hzPmLVapuUm+1yfxbZ0+DadTDVdnfqSFbca7biNOZ0EGc7DS2DYjABpDjE3QqAwhWSqqTZVQTqdMBjRpzp9394tRpcKEuOvtqszKHu7Y+4qqaCXCsWpFo1Y29V2BvjptTiLfqLX/h2tcMn+hPo/kzpGeFMudk786jTYi366pY+jtbbS/Rn1XzRz8vC90lsi/29WtsK/UXlPs7fXS6rEYz9Xa/8K1qMv3X0kbtRec+1JrOphsjv4LUagrrrTHV6yMec5Riv05Rj97KfUbzaSPXUV+UW5/8AimQmYhsrjvbxCxlIxKSe+mjX585fs1T/ABFHffS9138Nf6jHXX7bY4uaf5ZdBGBIrqKCrfbSd138NfzJdW+uk/Xfw/8Acx11+z+Ezf0yvqqSXXWc7/z1pV0je/3Ir/2NF3pEgv7vTyfjOyMfkkx+pX7Trwc9vFXYRWBOw871fpB1MvqRpr8oux/GTx8ik1m8+rs+tqLfKMlWvhHBCc1VinxeWfMxD1e7UJc20l4tL7yr1G2qI/WvpXnbX/M8lv1Epc5NyffJuX3mgh+t/ZZj4mPdnqdm8Wl/zNH8SI9PvNpoSUo6mjK/WLDXameb7K2NdqrFVRBzl1b6QhH7U5dEv65no+wNwNPp8SuS1V3J+0n+TwfhH87zfwROt7W9K/I4vHwfutO/p2+xdtVXQU6pKUHy9l5Sfak+33CDSaObab5JJJLoku5LsA3OXPnsttSuXkfM++Ox56LV3UST4eKVlMuydMm3FrvxzT8UfTs45R5l6ZtkRlofXtfSaa6vgl28Fj4ZR8s8L80WuLk6L6+0LxuHiMpGDDBmonYaWODONZshUSaqANNdJMq05up0xOp05lhpp05PqoNldJvjAyMYVmbeBtmi2wAtsIN94X3kCybl+LI3vFK9Vp7J48dslorWNyVljb5f/CRZt7U8Kr/KLnGPJL1kunn1Ic546EeUjzfK5c5p1HaHq+H8fTDG7d7HbY5PLbb75PifzMVEIo3QrKLpa14KFZJrpM6qSbTQGWqqglQqN0KTNxwBp4TTZI22yIlswMbLCPKQTkYoBGUazOFZdbubE/KdRXU8qLblY11VcVmTXj2e8zEbnSN7RSs2l6FuXpaloqPUY+kTeoljE5XLlJS8uiXd5nZaPZyislVsrRRjwwqgoVw5QjFYS8fF+J0la5F6I1Gnjct+u82gRgkBkBlrIpd6Njw1Wnu09mVC6Dg2usX1jNeKaT9xdGNlaawzMTqdj5h29ubq9FNq6tuvLUL605UTXen+a/B4aK2qg+ndRs58+Ho+q6p+a7Tlts7iaS/OaY0WPpbQlDn3yh9WS/rkdHHzI8WhrmjxarTk2nTFlrtiz09s6bFiUHjK+rJdk496aw/6Y66Do1mJjcNTTVQSoVGyNZngyEoibHKRHttMgttIN94r7yLPvfw/mVs/Iphru0rXH4uTPbVI/wB+mM5Z8jRZZ3DttI0pHnORybZ7d/H09XxeHTj17efciUxJAkb66ysuCusmU0hRSWNGnAxo05MrpNlVJu4QNLhg0WyN9siBqLQNV1hCsmZXWkdsBm2uBhXEsdBo5WTjXCLlOclGMV1bYYmYiNyWn07fJLLfJJdW+5Hpm6u7r0sZSsx6+1KLS5+rrznhb73yz5JFZu/ufbTfGzUKCjU1OKjOM3Oa+quXRJ8/cjv9maTL4pFjFT3LhfIczqj9PHMa9p2z9PwxJglHBkWHFAAACABgI120Jo2iA5beDdyvURxYmnHPq7Y/Xh4eK8PxOA2ru3dpsuS46+y2HOP73bF+Z7LOpPqV+o2djLj711TXcyxh5FsXbzCM1iXi5hKR3W3tzIzzPTpVW8263yqn5fYfy8jz7WKUJShNOE4vhlGSxJPuaOtjzVyRuGqazElbaQ7LG+nx7DKfe/gRrrihyvkK0/HH3l1+J8XbJ+WXtH/ZYzkl/MiW2hbaRpyOHe9rzu093pceOuOvTSNQmbJ2dLVairTwlGMrpqClNvhXLLbx4LoXm8Ho71Wk4ZQ/tUJPhctPXNzhLulDm0nz59Dl6bZQlGcJOMotSjKLxKLTypJ9jPaNyt5Ja6hyn7OoplGu9x9mNnEsxsS7G8PK70SpFbdpUuZmy4dXr3r7h5zpdwdozXEtLOK/WSqqk/3ZSTNGo2NdRLgvqnVLqlOOMrvT6P3HvNWym1nJp2hsSNkPV21xth14ZrOH3p9U/FGycMepUKfK26vyjs8T09BYVVHdz3J0ifKN8fBWJpfGOTGe5tGPZndB9jlwzXvWF95r/Ssux8lgn7ccomuyRZbY2TZppYnzi/qWRzwS9/Y/ArqNFbfLhprlY/0VyXm+i97Nep3pejLSa9W+yBqLStvtOts9H+tks5oT+w7va+KWPmcltfZ12nn6u+uVc8ZSljEl3xkuUl4ozNZjyjTPjyTqtolDnI3aHQ2XT4Ka52zfPhri5vHfy6D2RsyzVX10VLM7JYy/qxS5ynLwS5ntOwthV6atUadcuXrLMfSXS7Zzf3LsJUp1K/L5kYI1HeXmEdzdfHm9Jf7oqXyTOv3M3Zsok9RfHgnwuFNcscab6zkuzlyS8Wd1HZL7zdRsnDyzfGKInbj5fkcmSnTqIadFszPNlxTSorCHXXhYRmbXNIYAAAAAIYAACGIBiaAAI+o0ql5nE787sq2qV0I/2imLkmutla5uD72llp+GDviNqqcrK6j0njvNLxaPT5uuvIdtp6hvH6Mq7Jys01i08pNt1WRlKnPfBrnFeHNeXQ47V+jjaUXhUwtX2qbqpL4Saa+BTnHMPU4ubhyR+7X+XLykYHRf9Pdp/wCUn/E0/wDrLjdX0ealamuzWVeqpqatcZTrk7ZReYwSi3yzjLfYjEUmZTvysVazPVCdu76Ma/Vwt10rOOaU1p6mocCfNesnhvi8F07zvdj7Froiq9PVGqvPE1HLcpfalJ85PxZZbP0vG3KXaXEKUuhbrSKvMZuTkzT+U9iohhI2OOQHkkrtMtNF9hhLRR7iSAFPq9m8msKUX1jJKUfgyNXs6f1UlGPdFKK+COgYuEM7nWlVXshdvUrdv7s16mqVFqzF/wB3P8+qzsnF+fZ2nUGrUQyjExtmtpraJh5Z6O923p67brF9NbOzT1/o11zcZNftTj8Io9J2dpFFZ95Do0D4umEuiXJdS6hHCMVrqNQnmy2y3m1jwGBgSagAAAAAAGAAAABZDIDAWQyAwFkMgMTAYEe7Rxl1RDs2Quws8gBUf8H8Rx2PzLYANVFKisG3IxAMBZABgIMgMAABA0GRgY8JkAALIwFkBgLIZAYCyGQGAsjAQAAAAAAAAAAAABgAABiGIAAAAYgAAAAAAAYALADAAAAEGBgAh4AADAYAAAAAD//Z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67744" y="3429000"/>
            <a:ext cx="4057833" cy="30499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32484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Hospodářství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124744"/>
            <a:ext cx="8964488" cy="5472608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Dříve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rgbClr val="002060"/>
                </a:solidFill>
              </a:rPr>
              <a:t>Lidé vyrábí to, co potřebují k životu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rgbClr val="002060"/>
                </a:solidFill>
              </a:rPr>
              <a:t>    (pečivo , zeleninu, oblečení, …)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rgbClr val="002060"/>
                </a:solidFill>
              </a:rPr>
              <a:t>Výrobky si mezi sebou  vyměňují, </a:t>
            </a:r>
            <a:r>
              <a:rPr lang="cs-CZ" sz="2800" b="1" dirty="0" smtClean="0">
                <a:solidFill>
                  <a:srgbClr val="002060"/>
                </a:solidFill>
              </a:rPr>
              <a:t>směňují.</a:t>
            </a:r>
          </a:p>
          <a:p>
            <a:endParaRPr lang="cs-CZ" sz="2800" b="1" dirty="0" smtClean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Později 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rgbClr val="002060"/>
                </a:solidFill>
              </a:rPr>
              <a:t>Přišli na to, že je lépe výrobky vyměnit za </a:t>
            </a:r>
            <a:r>
              <a:rPr lang="cs-CZ" sz="2800" b="1" dirty="0" smtClean="0">
                <a:solidFill>
                  <a:srgbClr val="002060"/>
                </a:solidFill>
              </a:rPr>
              <a:t>peníze, prodat.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rgbClr val="002060"/>
                </a:solidFill>
              </a:rPr>
              <a:t>Za peníze lze koupit cokoliv, nejrůznější výrobky i služby</a:t>
            </a:r>
            <a:r>
              <a:rPr lang="cs-CZ" sz="2800" dirty="0" smtClean="0">
                <a:solidFill>
                  <a:srgbClr val="002060"/>
                </a:solidFill>
              </a:rPr>
              <a:t>.</a:t>
            </a:r>
          </a:p>
          <a:p>
            <a:pPr marL="0" indent="0">
              <a:buNone/>
            </a:pPr>
            <a:endParaRPr lang="cs-CZ" sz="2800" dirty="0" smtClean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cs-CZ" sz="2800" dirty="0" smtClean="0">
                <a:solidFill>
                  <a:srgbClr val="002060"/>
                </a:solidFill>
              </a:rPr>
              <a:t>Peníze vyděláme a utratíme,  stále </a:t>
            </a:r>
            <a:r>
              <a:rPr lang="cs-CZ" sz="2800" b="1" dirty="0" smtClean="0">
                <a:solidFill>
                  <a:srgbClr val="002060"/>
                </a:solidFill>
              </a:rPr>
              <a:t>obíhají </a:t>
            </a:r>
            <a:r>
              <a:rPr lang="cs-CZ" sz="2800" dirty="0" smtClean="0">
                <a:solidFill>
                  <a:srgbClr val="002060"/>
                </a:solidFill>
              </a:rPr>
              <a:t>mezi </a:t>
            </a:r>
            <a:r>
              <a:rPr lang="cs-CZ" sz="2800" dirty="0" smtClean="0">
                <a:solidFill>
                  <a:srgbClr val="002060"/>
                </a:solidFill>
              </a:rPr>
              <a:t>lidmi -</a:t>
            </a:r>
            <a:r>
              <a:rPr lang="cs-CZ" sz="2800" b="1" dirty="0" smtClean="0">
                <a:solidFill>
                  <a:srgbClr val="002060"/>
                </a:solidFill>
              </a:rPr>
              <a:t>oběživo.</a:t>
            </a:r>
            <a:endParaRPr lang="cs-CZ" sz="28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5534990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 fontScale="90000"/>
          </a:bodyPr>
          <a:lstStyle/>
          <a:p>
            <a:pPr algn="l"/>
            <a:r>
              <a:rPr lang="cs-CZ" b="1" dirty="0" smtClean="0">
                <a:solidFill>
                  <a:srgbClr val="002060"/>
                </a:solidFill>
              </a:rPr>
              <a:t>           Dříve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257800"/>
          </a:xfrm>
        </p:spPr>
        <p:txBody>
          <a:bodyPr>
            <a:normAutofit fontScale="92500" lnSpcReduction="20000"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b="1" dirty="0" smtClean="0">
                <a:solidFill>
                  <a:srgbClr val="002060"/>
                </a:solidFill>
              </a:rPr>
              <a:t>Dříve všichni dělali všechno, </a:t>
            </a:r>
            <a:r>
              <a:rPr lang="cs-CZ" b="1" dirty="0" smtClean="0">
                <a:solidFill>
                  <a:srgbClr val="002060"/>
                </a:solidFill>
              </a:rPr>
              <a:t>lov, oděvy </a:t>
            </a:r>
            <a:r>
              <a:rPr lang="cs-CZ" b="1" dirty="0" smtClean="0">
                <a:solidFill>
                  <a:srgbClr val="002060"/>
                </a:solidFill>
              </a:rPr>
              <a:t>i stavbu obydlí.</a:t>
            </a:r>
          </a:p>
          <a:p>
            <a:pPr marL="0" indent="0">
              <a:buNone/>
            </a:pPr>
            <a:endParaRPr lang="cs-CZ" b="1" dirty="0" smtClean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cs-CZ" b="1" dirty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002060"/>
                </a:solidFill>
              </a:rPr>
              <a:t>Práce byly stále</a:t>
            </a:r>
          </a:p>
          <a:p>
            <a:pPr marL="0" indent="0">
              <a:buNone/>
            </a:pPr>
            <a:r>
              <a:rPr lang="cs-CZ" b="1" dirty="0">
                <a:solidFill>
                  <a:srgbClr val="002060"/>
                </a:solidFill>
              </a:rPr>
              <a:t>r</a:t>
            </a:r>
            <a:r>
              <a:rPr lang="cs-CZ" b="1" dirty="0" smtClean="0">
                <a:solidFill>
                  <a:srgbClr val="002060"/>
                </a:solidFill>
              </a:rPr>
              <a:t>ozmanitější.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002060"/>
                </a:solidFill>
              </a:rPr>
              <a:t>Výrobky se směňují.</a:t>
            </a:r>
            <a:endParaRPr lang="cs-CZ" b="1" dirty="0">
              <a:solidFill>
                <a:srgbClr val="002060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873660"/>
            <a:ext cx="4139952" cy="25640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4" descr="http://www.ucenicko.estranky.cz/img/picture/27/polozemnice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548680"/>
            <a:ext cx="2857500" cy="2143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82219" y="4149080"/>
            <a:ext cx="4093046" cy="2251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5291119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1116632" y="188640"/>
            <a:ext cx="9921280" cy="1287016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002060"/>
                </a:solidFill>
              </a:rPr>
              <a:t>V pozdějších dobách prodávají</a:t>
            </a:r>
            <a:br>
              <a:rPr lang="cs-CZ" b="1" dirty="0" smtClean="0">
                <a:solidFill>
                  <a:srgbClr val="002060"/>
                </a:solidFill>
              </a:rPr>
            </a:br>
            <a:r>
              <a:rPr lang="cs-CZ" b="1" dirty="0" smtClean="0">
                <a:solidFill>
                  <a:srgbClr val="002060"/>
                </a:solidFill>
              </a:rPr>
              <a:t>zboží za peníze.</a:t>
            </a:r>
            <a:endParaRPr lang="cs-CZ" b="1" dirty="0">
              <a:solidFill>
                <a:srgbClr val="002060"/>
              </a:solidFill>
            </a:endParaRPr>
          </a:p>
        </p:txBody>
      </p:sp>
      <p:pic>
        <p:nvPicPr>
          <p:cNvPr id="4" name="Picture 7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844201"/>
            <a:ext cx="5460085" cy="34563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1763043"/>
            <a:ext cx="2808312" cy="2162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5973789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57041"/>
          </a:xfrm>
        </p:spPr>
        <p:txBody>
          <a:bodyPr/>
          <a:lstStyle/>
          <a:p>
            <a:r>
              <a:rPr lang="cs-CZ" b="1" dirty="0" smtClean="0">
                <a:solidFill>
                  <a:srgbClr val="002060"/>
                </a:solidFill>
              </a:rPr>
              <a:t>Dělba práce byla stále složitější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63414"/>
            <a:ext cx="8229600" cy="5019250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                                              </a:t>
            </a:r>
            <a:r>
              <a:rPr lang="cs-CZ" dirty="0" smtClean="0">
                <a:solidFill>
                  <a:srgbClr val="002060"/>
                </a:solidFill>
              </a:rPr>
              <a:t>Výrobky jsou složité,</a:t>
            </a:r>
          </a:p>
          <a:p>
            <a:r>
              <a:rPr lang="cs-CZ" dirty="0">
                <a:solidFill>
                  <a:srgbClr val="002060"/>
                </a:solidFill>
              </a:rPr>
              <a:t> </a:t>
            </a:r>
            <a:r>
              <a:rPr lang="cs-CZ" dirty="0" smtClean="0">
                <a:solidFill>
                  <a:srgbClr val="002060"/>
                </a:solidFill>
              </a:rPr>
              <a:t>                                              specializované.</a:t>
            </a:r>
            <a:endParaRPr lang="cs-CZ" dirty="0">
              <a:solidFill>
                <a:srgbClr val="00206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652" y="1001014"/>
            <a:ext cx="4743450" cy="2886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55410" y="1844824"/>
            <a:ext cx="3810000" cy="2667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3887089"/>
            <a:ext cx="4143375" cy="2695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3636810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936104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>
                <a:solidFill>
                  <a:srgbClr val="FF0000"/>
                </a:solidFill>
              </a:rPr>
              <a:t>Dělba </a:t>
            </a:r>
            <a:r>
              <a:rPr lang="cs-CZ" b="1" dirty="0">
                <a:solidFill>
                  <a:srgbClr val="FF0000"/>
                </a:solidFill>
              </a:rPr>
              <a:t>práce</a:t>
            </a:r>
            <a:r>
              <a:rPr lang="cs-CZ" b="1" dirty="0" smtClean="0"/>
              <a:t/>
            </a:r>
            <a:br>
              <a:rPr lang="cs-CZ" b="1" dirty="0" smtClean="0"/>
            </a:b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179512" y="1124744"/>
            <a:ext cx="8784976" cy="5400600"/>
          </a:xfrm>
        </p:spPr>
        <p:txBody>
          <a:bodyPr>
            <a:normAutofit fontScale="92500" lnSpcReduction="20000"/>
          </a:bodyPr>
          <a:lstStyle/>
          <a:p>
            <a:pPr marL="0" indent="0" algn="ctr">
              <a:buNone/>
            </a:pPr>
            <a:r>
              <a:rPr lang="cs-CZ" b="1" dirty="0">
                <a:solidFill>
                  <a:srgbClr val="002060"/>
                </a:solidFill>
              </a:rPr>
              <a:t>Hospodářství je založeno na DĚLBĚ PRÁCE</a:t>
            </a:r>
            <a:r>
              <a:rPr lang="cs-CZ" b="1" dirty="0" smtClean="0">
                <a:solidFill>
                  <a:srgbClr val="002060"/>
                </a:solidFill>
              </a:rPr>
              <a:t>.</a:t>
            </a:r>
          </a:p>
          <a:p>
            <a:pPr marL="0" indent="0">
              <a:buNone/>
            </a:pPr>
            <a:endParaRPr lang="cs-CZ" dirty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cs-CZ" b="1" dirty="0">
                <a:solidFill>
                  <a:srgbClr val="002060"/>
                </a:solidFill>
              </a:rPr>
              <a:t>Dělba práce -</a:t>
            </a:r>
            <a:r>
              <a:rPr lang="cs-CZ" b="1" dirty="0" smtClean="0">
                <a:solidFill>
                  <a:srgbClr val="002060"/>
                </a:solidFill>
              </a:rPr>
              <a:t> </a:t>
            </a:r>
            <a:r>
              <a:rPr lang="cs-CZ" dirty="0">
                <a:solidFill>
                  <a:srgbClr val="002060"/>
                </a:solidFill>
              </a:rPr>
              <a:t>každý člověk </a:t>
            </a:r>
            <a:r>
              <a:rPr lang="cs-CZ" dirty="0" smtClean="0">
                <a:solidFill>
                  <a:srgbClr val="002060"/>
                </a:solidFill>
              </a:rPr>
              <a:t>dělá </a:t>
            </a:r>
            <a:r>
              <a:rPr lang="cs-CZ" dirty="0">
                <a:solidFill>
                  <a:srgbClr val="002060"/>
                </a:solidFill>
              </a:rPr>
              <a:t>něco z </a:t>
            </a:r>
            <a:r>
              <a:rPr lang="cs-CZ" dirty="0" smtClean="0">
                <a:solidFill>
                  <a:srgbClr val="002060"/>
                </a:solidFill>
              </a:rPr>
              <a:t>toho, </a:t>
            </a:r>
            <a:r>
              <a:rPr lang="cs-CZ" dirty="0">
                <a:solidFill>
                  <a:srgbClr val="002060"/>
                </a:solidFill>
              </a:rPr>
              <a:t>co lidé </a:t>
            </a:r>
            <a:r>
              <a:rPr lang="cs-CZ" dirty="0">
                <a:solidFill>
                  <a:srgbClr val="FF0000"/>
                </a:solidFill>
              </a:rPr>
              <a:t>potřebují. </a:t>
            </a:r>
            <a:r>
              <a:rPr lang="cs-CZ" dirty="0">
                <a:solidFill>
                  <a:srgbClr val="002060"/>
                </a:solidFill>
              </a:rPr>
              <a:t>(průmysl, zemědělství a služby</a:t>
            </a:r>
            <a:r>
              <a:rPr lang="cs-CZ" dirty="0" smtClean="0">
                <a:solidFill>
                  <a:srgbClr val="002060"/>
                </a:solidFill>
              </a:rPr>
              <a:t>)</a:t>
            </a:r>
          </a:p>
          <a:p>
            <a:endParaRPr lang="cs-CZ" dirty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cs-CZ" dirty="0">
                <a:solidFill>
                  <a:srgbClr val="002060"/>
                </a:solidFill>
              </a:rPr>
              <a:t>Dříve lidé výrobky mezi sebou směňovali. Postupně přišli na to, že je lepší směnit je za </a:t>
            </a:r>
            <a:r>
              <a:rPr lang="cs-CZ" b="1" dirty="0">
                <a:solidFill>
                  <a:srgbClr val="002060"/>
                </a:solidFill>
              </a:rPr>
              <a:t>peníze</a:t>
            </a:r>
            <a:r>
              <a:rPr lang="cs-CZ" dirty="0">
                <a:solidFill>
                  <a:srgbClr val="002060"/>
                </a:solidFill>
              </a:rPr>
              <a:t> = prodat. </a:t>
            </a:r>
            <a:endParaRPr lang="cs-CZ" dirty="0" smtClean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cs-CZ" dirty="0">
                <a:solidFill>
                  <a:srgbClr val="002060"/>
                </a:solidFill>
              </a:rPr>
              <a:t> </a:t>
            </a:r>
            <a:r>
              <a:rPr lang="cs-CZ" dirty="0" smtClean="0">
                <a:solidFill>
                  <a:srgbClr val="002060"/>
                </a:solidFill>
              </a:rPr>
              <a:t>                     (obchod)</a:t>
            </a:r>
          </a:p>
          <a:p>
            <a:endParaRPr lang="cs-CZ" dirty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cs-CZ" dirty="0">
                <a:solidFill>
                  <a:srgbClr val="002060"/>
                </a:solidFill>
              </a:rPr>
              <a:t>Za vydělané peníze lze koupit </a:t>
            </a:r>
            <a:r>
              <a:rPr lang="cs-CZ" b="1" dirty="0">
                <a:solidFill>
                  <a:srgbClr val="002060"/>
                </a:solidFill>
              </a:rPr>
              <a:t>zboží i služby</a:t>
            </a:r>
            <a:r>
              <a:rPr lang="cs-CZ" b="1" dirty="0" smtClean="0">
                <a:solidFill>
                  <a:srgbClr val="002060"/>
                </a:solidFill>
              </a:rPr>
              <a:t>.</a:t>
            </a:r>
          </a:p>
          <a:p>
            <a:endParaRPr lang="cs-CZ" dirty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002060"/>
                </a:solidFill>
              </a:rPr>
              <a:t>Peníze stále obíhají, nazývají se </a:t>
            </a:r>
            <a:r>
              <a:rPr lang="cs-CZ" b="1" dirty="0" smtClean="0">
                <a:solidFill>
                  <a:srgbClr val="002060"/>
                </a:solidFill>
              </a:rPr>
              <a:t>oběživo</a:t>
            </a:r>
            <a:r>
              <a:rPr lang="cs-CZ" dirty="0" smtClean="0">
                <a:solidFill>
                  <a:srgbClr val="002060"/>
                </a:solidFill>
              </a:rPr>
              <a:t>.</a:t>
            </a:r>
            <a:endParaRPr lang="cs-CZ" dirty="0">
              <a:solidFill>
                <a:srgbClr val="002060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1931112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Autofit/>
          </a:bodyPr>
          <a:lstStyle/>
          <a:p>
            <a:r>
              <a:rPr lang="cs-CZ" sz="6000" b="1" dirty="0" smtClean="0">
                <a:solidFill>
                  <a:srgbClr val="002060"/>
                </a:solidFill>
              </a:rPr>
              <a:t>Peníze - oběživo</a:t>
            </a:r>
            <a:endParaRPr lang="cs-CZ" sz="6000" b="1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38509" y="1468928"/>
            <a:ext cx="8229600" cy="5069160"/>
          </a:xfrm>
        </p:spPr>
        <p:txBody>
          <a:bodyPr>
            <a:normAutofit fontScale="70000" lnSpcReduction="20000"/>
          </a:bodyPr>
          <a:lstStyle/>
          <a:p>
            <a:endParaRPr lang="cs-CZ" dirty="0" smtClean="0"/>
          </a:p>
          <a:p>
            <a:endParaRPr lang="cs-CZ" sz="4800" b="1" dirty="0">
              <a:solidFill>
                <a:srgbClr val="002060"/>
              </a:solidFill>
            </a:endParaRPr>
          </a:p>
          <a:p>
            <a:endParaRPr lang="cs-CZ" sz="4800" b="1" dirty="0" smtClean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cs-CZ" sz="4800" b="1" dirty="0" smtClean="0">
                <a:solidFill>
                  <a:srgbClr val="002060"/>
                </a:solidFill>
              </a:rPr>
              <a:t>                                                               Bankovky</a:t>
            </a:r>
          </a:p>
          <a:p>
            <a:pPr marL="0" indent="0">
              <a:buNone/>
            </a:pPr>
            <a:endParaRPr lang="cs-CZ" sz="4800" b="1" dirty="0" smtClean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cs-CZ" sz="4800" b="1" dirty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cs-CZ" sz="4800" b="1" dirty="0" smtClean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cs-CZ" sz="4800" b="1" dirty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cs-CZ" sz="6900" dirty="0" smtClean="0">
                <a:solidFill>
                  <a:srgbClr val="002060"/>
                </a:solidFill>
              </a:rPr>
              <a:t>Mince</a:t>
            </a:r>
            <a:endParaRPr lang="cs-CZ" sz="6900" dirty="0">
              <a:solidFill>
                <a:srgbClr val="002060"/>
              </a:solidFill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484784"/>
            <a:ext cx="5493296" cy="38884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3933056"/>
            <a:ext cx="3429000" cy="2571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0115960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cs-CZ" sz="4000" b="1" dirty="0">
                <a:solidFill>
                  <a:srgbClr val="FF0000"/>
                </a:solidFill>
              </a:rPr>
              <a:t>Cena</a:t>
            </a:r>
            <a:r>
              <a:rPr lang="cs-CZ" sz="4000" dirty="0">
                <a:solidFill>
                  <a:srgbClr val="FF0000"/>
                </a:solidFill>
              </a:rPr>
              <a:t> </a:t>
            </a:r>
            <a:r>
              <a:rPr lang="cs-CZ" sz="4000" b="1" dirty="0">
                <a:solidFill>
                  <a:srgbClr val="FF0000"/>
                </a:solidFill>
              </a:rPr>
              <a:t>výrobku</a:t>
            </a:r>
            <a:r>
              <a:rPr lang="cs-CZ" dirty="0"/>
              <a:t>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412776"/>
            <a:ext cx="9036496" cy="5328592"/>
          </a:xfrm>
        </p:spPr>
        <p:txBody>
          <a:bodyPr>
            <a:normAutofit fontScale="92500" lnSpcReduction="20000"/>
          </a:bodyPr>
          <a:lstStyle/>
          <a:p>
            <a:pPr marL="0" lvl="0" indent="0" algn="ctr">
              <a:buNone/>
            </a:pPr>
            <a:r>
              <a:rPr lang="cs-CZ" sz="3900" b="1" dirty="0" smtClean="0">
                <a:solidFill>
                  <a:srgbClr val="002060"/>
                </a:solidFill>
              </a:rPr>
              <a:t>Cena </a:t>
            </a:r>
            <a:r>
              <a:rPr lang="cs-CZ" sz="3900" b="1" dirty="0">
                <a:solidFill>
                  <a:srgbClr val="002060"/>
                </a:solidFill>
              </a:rPr>
              <a:t>zboží </a:t>
            </a:r>
            <a:r>
              <a:rPr lang="cs-CZ" sz="3900" b="1" dirty="0" smtClean="0">
                <a:solidFill>
                  <a:srgbClr val="002060"/>
                </a:solidFill>
              </a:rPr>
              <a:t>je </a:t>
            </a:r>
            <a:r>
              <a:rPr lang="cs-CZ" sz="3900" b="1" dirty="0">
                <a:solidFill>
                  <a:srgbClr val="FF0000"/>
                </a:solidFill>
              </a:rPr>
              <a:t>součet nákladů </a:t>
            </a:r>
            <a:r>
              <a:rPr lang="cs-CZ" sz="3900" b="1" dirty="0">
                <a:solidFill>
                  <a:srgbClr val="002060"/>
                </a:solidFill>
              </a:rPr>
              <a:t>na jeho </a:t>
            </a:r>
            <a:r>
              <a:rPr lang="cs-CZ" sz="3900" b="1" dirty="0" smtClean="0">
                <a:solidFill>
                  <a:srgbClr val="002060"/>
                </a:solidFill>
              </a:rPr>
              <a:t>výrobu. </a:t>
            </a:r>
          </a:p>
          <a:p>
            <a:pPr marL="0" lvl="0" indent="0" algn="ctr">
              <a:buNone/>
            </a:pPr>
            <a:r>
              <a:rPr lang="cs-CZ" sz="3900" b="1" dirty="0" smtClean="0">
                <a:solidFill>
                  <a:srgbClr val="002060"/>
                </a:solidFill>
              </a:rPr>
              <a:t>Jsou to suroviny</a:t>
            </a:r>
            <a:r>
              <a:rPr lang="cs-CZ" sz="3900" b="1" dirty="0">
                <a:solidFill>
                  <a:srgbClr val="002060"/>
                </a:solidFill>
              </a:rPr>
              <a:t>, </a:t>
            </a:r>
            <a:r>
              <a:rPr lang="cs-CZ" sz="3900" b="1" dirty="0" smtClean="0">
                <a:solidFill>
                  <a:srgbClr val="002060"/>
                </a:solidFill>
              </a:rPr>
              <a:t>energie, doprava, reklama </a:t>
            </a:r>
          </a:p>
          <a:p>
            <a:pPr marL="0" lvl="0" indent="0" algn="ctr">
              <a:buNone/>
            </a:pPr>
            <a:r>
              <a:rPr lang="cs-CZ" sz="3900" b="1" dirty="0" smtClean="0">
                <a:solidFill>
                  <a:srgbClr val="002060"/>
                </a:solidFill>
              </a:rPr>
              <a:t>a </a:t>
            </a:r>
            <a:r>
              <a:rPr lang="cs-CZ" sz="3900" b="1" dirty="0">
                <a:solidFill>
                  <a:srgbClr val="002060"/>
                </a:solidFill>
              </a:rPr>
              <a:t>prodej. </a:t>
            </a:r>
            <a:endParaRPr lang="cs-CZ" sz="3900" b="1" dirty="0" smtClean="0">
              <a:solidFill>
                <a:srgbClr val="002060"/>
              </a:solidFill>
            </a:endParaRPr>
          </a:p>
          <a:p>
            <a:pPr marL="0" lvl="0" indent="0">
              <a:buNone/>
            </a:pPr>
            <a:endParaRPr lang="cs-CZ" sz="3900" dirty="0"/>
          </a:p>
          <a:p>
            <a:pPr marL="0" indent="0" algn="ctr">
              <a:buNone/>
            </a:pPr>
            <a:r>
              <a:rPr lang="cs-CZ" b="1" dirty="0" smtClean="0"/>
              <a:t> </a:t>
            </a:r>
            <a:r>
              <a:rPr lang="cs-CZ" sz="4000" b="1" dirty="0" smtClean="0">
                <a:solidFill>
                  <a:srgbClr val="002060"/>
                </a:solidFill>
              </a:rPr>
              <a:t>Cena</a:t>
            </a:r>
            <a:r>
              <a:rPr lang="cs-CZ" sz="4000" dirty="0" smtClean="0">
                <a:solidFill>
                  <a:srgbClr val="002060"/>
                </a:solidFill>
              </a:rPr>
              <a:t> </a:t>
            </a:r>
            <a:r>
              <a:rPr lang="cs-CZ" sz="4000" b="1" dirty="0" smtClean="0">
                <a:solidFill>
                  <a:srgbClr val="002060"/>
                </a:solidFill>
              </a:rPr>
              <a:t>výrobku</a:t>
            </a:r>
            <a:r>
              <a:rPr lang="cs-CZ" sz="4000" dirty="0" smtClean="0">
                <a:solidFill>
                  <a:srgbClr val="002060"/>
                </a:solidFill>
              </a:rPr>
              <a:t> </a:t>
            </a:r>
            <a:r>
              <a:rPr lang="cs-CZ" sz="4000" dirty="0" smtClean="0">
                <a:solidFill>
                  <a:srgbClr val="002060"/>
                </a:solidFill>
              </a:rPr>
              <a:t>se také</a:t>
            </a:r>
            <a:r>
              <a:rPr lang="cs-CZ" sz="4000" dirty="0" smtClean="0">
                <a:solidFill>
                  <a:srgbClr val="FF0000"/>
                </a:solidFill>
              </a:rPr>
              <a:t> řídí</a:t>
            </a:r>
          </a:p>
          <a:p>
            <a:pPr marL="0" indent="0" algn="ctr">
              <a:buNone/>
            </a:pPr>
            <a:r>
              <a:rPr lang="cs-CZ" sz="4000" dirty="0" smtClean="0">
                <a:solidFill>
                  <a:srgbClr val="FF0000"/>
                </a:solidFill>
              </a:rPr>
              <a:t> </a:t>
            </a:r>
            <a:endParaRPr lang="cs-CZ" sz="4000" dirty="0">
              <a:solidFill>
                <a:srgbClr val="FF0000"/>
              </a:solidFill>
            </a:endParaRP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002060"/>
                </a:solidFill>
              </a:rPr>
              <a:t>nabídkou</a:t>
            </a:r>
            <a:r>
              <a:rPr lang="cs-CZ" dirty="0" smtClean="0">
                <a:solidFill>
                  <a:srgbClr val="002060"/>
                </a:solidFill>
              </a:rPr>
              <a:t> </a:t>
            </a:r>
            <a:r>
              <a:rPr lang="cs-CZ" dirty="0">
                <a:solidFill>
                  <a:srgbClr val="002060"/>
                </a:solidFill>
              </a:rPr>
              <a:t>= co se nabízí  </a:t>
            </a:r>
            <a:r>
              <a:rPr lang="cs-CZ" dirty="0" smtClean="0">
                <a:solidFill>
                  <a:srgbClr val="002060"/>
                </a:solidFill>
              </a:rPr>
              <a:t>ke koupi </a:t>
            </a:r>
            <a:endParaRPr lang="cs-CZ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dirty="0">
                <a:solidFill>
                  <a:srgbClr val="002060"/>
                </a:solidFill>
              </a:rPr>
              <a:t>                           </a:t>
            </a:r>
            <a:r>
              <a:rPr lang="cs-CZ" dirty="0" smtClean="0">
                <a:solidFill>
                  <a:srgbClr val="002060"/>
                </a:solidFill>
              </a:rPr>
              <a:t>                  </a:t>
            </a:r>
            <a:endParaRPr lang="cs-CZ" dirty="0" smtClean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002060"/>
                </a:solidFill>
              </a:rPr>
              <a:t>poptávkou</a:t>
            </a:r>
            <a:r>
              <a:rPr lang="cs-CZ" dirty="0" smtClean="0">
                <a:solidFill>
                  <a:srgbClr val="002060"/>
                </a:solidFill>
              </a:rPr>
              <a:t> </a:t>
            </a:r>
            <a:r>
              <a:rPr lang="cs-CZ" dirty="0">
                <a:solidFill>
                  <a:srgbClr val="002060"/>
                </a:solidFill>
              </a:rPr>
              <a:t>= o co </a:t>
            </a:r>
            <a:r>
              <a:rPr lang="cs-CZ" dirty="0" smtClean="0">
                <a:solidFill>
                  <a:srgbClr val="002060"/>
                </a:solidFill>
              </a:rPr>
              <a:t>mají lidé </a:t>
            </a:r>
            <a:r>
              <a:rPr lang="cs-CZ" dirty="0">
                <a:solidFill>
                  <a:srgbClr val="002060"/>
                </a:solidFill>
              </a:rPr>
              <a:t>zájem</a:t>
            </a:r>
          </a:p>
          <a:p>
            <a:pPr marL="0" indent="0" algn="ctr">
              <a:buNone/>
            </a:pPr>
            <a:r>
              <a:rPr lang="cs-CZ" dirty="0"/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282706113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Cena výrobku podle zájmu zákazníků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44824"/>
            <a:ext cx="8229600" cy="5013176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>
                <a:solidFill>
                  <a:srgbClr val="002060"/>
                </a:solidFill>
              </a:rPr>
              <a:t>Čím více lidí má o výrobek zájem, tím </a:t>
            </a:r>
            <a:r>
              <a:rPr lang="cs-CZ" dirty="0">
                <a:solidFill>
                  <a:srgbClr val="FF0000"/>
                </a:solidFill>
              </a:rPr>
              <a:t>vyšší</a:t>
            </a:r>
            <a:r>
              <a:rPr lang="cs-CZ" dirty="0"/>
              <a:t> </a:t>
            </a:r>
            <a:r>
              <a:rPr lang="cs-CZ" dirty="0">
                <a:solidFill>
                  <a:srgbClr val="002060"/>
                </a:solidFill>
              </a:rPr>
              <a:t>je jeho cena.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>
                <a:solidFill>
                  <a:srgbClr val="002060"/>
                </a:solidFill>
              </a:rPr>
              <a:t>Čím více je výrobek všude nabízen, tím </a:t>
            </a:r>
            <a:r>
              <a:rPr lang="cs-CZ" dirty="0">
                <a:solidFill>
                  <a:srgbClr val="FF0000"/>
                </a:solidFill>
              </a:rPr>
              <a:t>klesá</a:t>
            </a:r>
            <a:r>
              <a:rPr lang="cs-CZ" dirty="0"/>
              <a:t> </a:t>
            </a:r>
            <a:r>
              <a:rPr lang="cs-CZ" dirty="0">
                <a:solidFill>
                  <a:srgbClr val="002060"/>
                </a:solidFill>
              </a:rPr>
              <a:t>jeho cena.</a:t>
            </a:r>
          </a:p>
          <a:p>
            <a:pPr marL="0" indent="0">
              <a:buNone/>
            </a:pPr>
            <a:r>
              <a:rPr lang="cs-CZ" dirty="0">
                <a:solidFill>
                  <a:srgbClr val="002060"/>
                </a:solidFill>
              </a:rPr>
              <a:t>                               ČEHO JE MOC, JE LEVNÉ.</a:t>
            </a:r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dirty="0"/>
              <a:t> </a:t>
            </a:r>
            <a:r>
              <a:rPr lang="cs-CZ" dirty="0">
                <a:solidFill>
                  <a:srgbClr val="FF0000"/>
                </a:solidFill>
              </a:rPr>
              <a:t>Stejné výrobky soutěží  o zákazníka.</a:t>
            </a:r>
          </a:p>
          <a:p>
            <a:pPr marL="0" indent="0" algn="ctr">
              <a:buNone/>
            </a:pPr>
            <a:r>
              <a:rPr lang="cs-CZ" b="1" dirty="0">
                <a:solidFill>
                  <a:srgbClr val="FF0000"/>
                </a:solidFill>
              </a:rPr>
              <a:t>Tržní soutěž </a:t>
            </a:r>
            <a:r>
              <a:rPr lang="cs-CZ" dirty="0">
                <a:solidFill>
                  <a:srgbClr val="FF0000"/>
                </a:solidFill>
              </a:rPr>
              <a:t>pomáhá </a:t>
            </a:r>
            <a:r>
              <a:rPr lang="cs-CZ" b="1" dirty="0">
                <a:solidFill>
                  <a:srgbClr val="FF0000"/>
                </a:solidFill>
              </a:rPr>
              <a:t>stanovit cenu.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2284521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2060"/>
                </a:solidFill>
              </a:rPr>
              <a:t>Cena výrobku záleží na poptávce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141168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b="1" dirty="0" smtClean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002060"/>
                </a:solidFill>
              </a:rPr>
              <a:t>Zájem turistů zvyšuje cenu suvenýrů u moře</a:t>
            </a:r>
            <a:endParaRPr lang="cs-CZ" b="1" dirty="0">
              <a:solidFill>
                <a:srgbClr val="002060"/>
              </a:solidFill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1389864"/>
            <a:ext cx="6014690" cy="391134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0519203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Zisk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340768"/>
            <a:ext cx="9144000" cy="5517232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cs-CZ" b="1" dirty="0" smtClean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sz="4000" b="1" dirty="0" smtClean="0">
                <a:solidFill>
                  <a:srgbClr val="002060"/>
                </a:solidFill>
              </a:rPr>
              <a:t>V </a:t>
            </a:r>
            <a:r>
              <a:rPr lang="cs-CZ" sz="4000" b="1" dirty="0" smtClean="0">
                <a:solidFill>
                  <a:srgbClr val="002060"/>
                </a:solidFill>
              </a:rPr>
              <a:t>ceně výrobku je také započítán zisk. </a:t>
            </a:r>
          </a:p>
          <a:p>
            <a:pPr marL="0" indent="0" algn="ctr">
              <a:buNone/>
            </a:pPr>
            <a:r>
              <a:rPr lang="cs-CZ" sz="4400" dirty="0" smtClean="0">
                <a:solidFill>
                  <a:srgbClr val="002060"/>
                </a:solidFill>
              </a:rPr>
              <a:t>Pro </a:t>
            </a:r>
            <a:r>
              <a:rPr lang="cs-CZ" sz="4400" dirty="0">
                <a:solidFill>
                  <a:srgbClr val="002060"/>
                </a:solidFill>
              </a:rPr>
              <a:t>o</a:t>
            </a:r>
            <a:r>
              <a:rPr lang="cs-CZ" sz="4400" dirty="0" smtClean="0">
                <a:solidFill>
                  <a:srgbClr val="002060"/>
                </a:solidFill>
              </a:rPr>
              <a:t>bchodníky </a:t>
            </a:r>
            <a:r>
              <a:rPr lang="cs-CZ" sz="4400" dirty="0" smtClean="0">
                <a:solidFill>
                  <a:srgbClr val="002060"/>
                </a:solidFill>
              </a:rPr>
              <a:t>je </a:t>
            </a:r>
            <a:r>
              <a:rPr lang="cs-CZ" sz="4400" dirty="0" smtClean="0">
                <a:solidFill>
                  <a:srgbClr val="002060"/>
                </a:solidFill>
              </a:rPr>
              <a:t>to rozdíl </a:t>
            </a:r>
            <a:endParaRPr lang="cs-CZ" sz="4400" dirty="0" smtClean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sz="4400" dirty="0" smtClean="0">
                <a:solidFill>
                  <a:srgbClr val="002060"/>
                </a:solidFill>
              </a:rPr>
              <a:t>mezi </a:t>
            </a:r>
            <a:r>
              <a:rPr lang="cs-CZ" sz="4400" dirty="0" smtClean="0">
                <a:solidFill>
                  <a:srgbClr val="002060"/>
                </a:solidFill>
              </a:rPr>
              <a:t>nákupní </a:t>
            </a:r>
            <a:endParaRPr lang="cs-CZ" sz="4400" dirty="0" smtClean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sz="4400" dirty="0" smtClean="0">
                <a:solidFill>
                  <a:srgbClr val="002060"/>
                </a:solidFill>
              </a:rPr>
              <a:t>a </a:t>
            </a:r>
          </a:p>
          <a:p>
            <a:pPr marL="0" indent="0" algn="ctr">
              <a:buNone/>
            </a:pPr>
            <a:r>
              <a:rPr lang="cs-CZ" sz="4400" dirty="0" smtClean="0">
                <a:solidFill>
                  <a:srgbClr val="002060"/>
                </a:solidFill>
              </a:rPr>
              <a:t>prodejní </a:t>
            </a:r>
            <a:r>
              <a:rPr lang="cs-CZ" sz="4400" dirty="0" smtClean="0">
                <a:solidFill>
                  <a:srgbClr val="002060"/>
                </a:solidFill>
              </a:rPr>
              <a:t>cenou</a:t>
            </a:r>
          </a:p>
          <a:p>
            <a:pPr marL="0" indent="0" algn="ctr">
              <a:buNone/>
            </a:pPr>
            <a:endParaRPr lang="cs-CZ" sz="24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9935020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2060"/>
                </a:solidFill>
              </a:rPr>
              <a:t>Zisk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060848"/>
            <a:ext cx="8229600" cy="4797152"/>
          </a:xfrm>
        </p:spPr>
        <p:txBody>
          <a:bodyPr/>
          <a:lstStyle/>
          <a:p>
            <a:pPr marL="0" indent="0" algn="ctr">
              <a:buNone/>
            </a:pPr>
            <a:r>
              <a:rPr lang="cs-CZ" sz="3600" b="1" dirty="0">
                <a:solidFill>
                  <a:srgbClr val="002060"/>
                </a:solidFill>
              </a:rPr>
              <a:t>Prodávající</a:t>
            </a:r>
          </a:p>
          <a:p>
            <a:pPr marL="0" indent="0" algn="ctr">
              <a:buNone/>
            </a:pPr>
            <a:r>
              <a:rPr lang="cs-CZ" b="1" dirty="0">
                <a:solidFill>
                  <a:srgbClr val="FF0000"/>
                </a:solidFill>
              </a:rPr>
              <a:t>Cílem </a:t>
            </a:r>
            <a:r>
              <a:rPr lang="cs-CZ" dirty="0">
                <a:solidFill>
                  <a:srgbClr val="FF0000"/>
                </a:solidFill>
              </a:rPr>
              <a:t>každého prodávajícího je co nejvyšší </a:t>
            </a:r>
            <a:r>
              <a:rPr lang="cs-CZ" b="1" dirty="0">
                <a:solidFill>
                  <a:srgbClr val="FF0000"/>
                </a:solidFill>
              </a:rPr>
              <a:t>zisk. </a:t>
            </a:r>
          </a:p>
          <a:p>
            <a:pPr marL="0" indent="0" algn="ctr">
              <a:buNone/>
            </a:pPr>
            <a:endParaRPr lang="cs-CZ" b="1" dirty="0"/>
          </a:p>
          <a:p>
            <a:pPr marL="0" indent="0" algn="ctr">
              <a:buNone/>
            </a:pPr>
            <a:r>
              <a:rPr lang="cs-CZ" sz="3600" b="1" dirty="0">
                <a:solidFill>
                  <a:srgbClr val="002060"/>
                </a:solidFill>
              </a:rPr>
              <a:t> Kupující</a:t>
            </a:r>
          </a:p>
          <a:p>
            <a:pPr marL="0" indent="0" algn="ctr">
              <a:buNone/>
            </a:pPr>
            <a:r>
              <a:rPr lang="cs-CZ" dirty="0">
                <a:solidFill>
                  <a:srgbClr val="FF0000"/>
                </a:solidFill>
              </a:rPr>
              <a:t>Kupující chce koupit co </a:t>
            </a:r>
            <a:r>
              <a:rPr lang="cs-CZ" b="1" dirty="0">
                <a:solidFill>
                  <a:srgbClr val="FF0000"/>
                </a:solidFill>
              </a:rPr>
              <a:t>nejlevněji.</a:t>
            </a:r>
          </a:p>
          <a:p>
            <a:pPr marL="0" indent="0" algn="ctr">
              <a:buNone/>
            </a:pPr>
            <a:r>
              <a:rPr lang="cs-CZ" dirty="0">
                <a:solidFill>
                  <a:srgbClr val="002060"/>
                </a:solidFill>
              </a:rPr>
              <a:t>Je výhodné nakupovat zboží přímo u </a:t>
            </a:r>
            <a:r>
              <a:rPr lang="cs-CZ" b="1" dirty="0">
                <a:solidFill>
                  <a:srgbClr val="002060"/>
                </a:solidFill>
              </a:rPr>
              <a:t>výrobce</a:t>
            </a:r>
          </a:p>
          <a:p>
            <a:pPr marL="0" indent="0" algn="ctr">
              <a:buNone/>
            </a:pPr>
            <a:r>
              <a:rPr lang="cs-CZ" dirty="0">
                <a:solidFill>
                  <a:srgbClr val="002060"/>
                </a:solidFill>
              </a:rPr>
              <a:t>(nejnižší ceny).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736056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Konkurence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124744"/>
            <a:ext cx="8784976" cy="5733256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endParaRPr lang="cs-CZ" sz="2800" dirty="0" smtClean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sz="2800" dirty="0" smtClean="0">
                <a:solidFill>
                  <a:srgbClr val="002060"/>
                </a:solidFill>
              </a:rPr>
              <a:t>Na </a:t>
            </a:r>
            <a:r>
              <a:rPr lang="cs-CZ" sz="2800" dirty="0">
                <a:solidFill>
                  <a:srgbClr val="002060"/>
                </a:solidFill>
              </a:rPr>
              <a:t>trhu mezi sebou výrobky </a:t>
            </a:r>
            <a:endParaRPr lang="cs-CZ" sz="2800" dirty="0" smtClean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sz="2800" dirty="0" smtClean="0">
                <a:solidFill>
                  <a:srgbClr val="FF0000"/>
                </a:solidFill>
              </a:rPr>
              <a:t>soutěží </a:t>
            </a:r>
            <a:r>
              <a:rPr lang="cs-CZ" sz="2800" dirty="0">
                <a:solidFill>
                  <a:srgbClr val="FF0000"/>
                </a:solidFill>
              </a:rPr>
              <a:t>o zákazníky = konkurují si</a:t>
            </a:r>
            <a:r>
              <a:rPr lang="cs-CZ" sz="2800" dirty="0" smtClean="0">
                <a:solidFill>
                  <a:srgbClr val="FF0000"/>
                </a:solidFill>
              </a:rPr>
              <a:t>.</a:t>
            </a:r>
          </a:p>
          <a:p>
            <a:pPr marL="0" indent="0" algn="ctr">
              <a:buNone/>
            </a:pPr>
            <a:endParaRPr lang="cs-CZ" sz="2800" dirty="0" smtClean="0">
              <a:solidFill>
                <a:srgbClr val="FF0000"/>
              </a:solidFill>
            </a:endParaRPr>
          </a:p>
          <a:p>
            <a:pPr marL="0" indent="0" algn="ctr"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Stejný </a:t>
            </a:r>
            <a:r>
              <a:rPr lang="cs-CZ" sz="2800" b="1" dirty="0">
                <a:solidFill>
                  <a:srgbClr val="002060"/>
                </a:solidFill>
              </a:rPr>
              <a:t>výrobek</a:t>
            </a:r>
            <a:r>
              <a:rPr lang="cs-CZ" sz="2800" dirty="0">
                <a:solidFill>
                  <a:srgbClr val="002060"/>
                </a:solidFill>
              </a:rPr>
              <a:t> se může prodávat za </a:t>
            </a:r>
            <a:r>
              <a:rPr lang="cs-CZ" sz="2800" b="1" dirty="0">
                <a:solidFill>
                  <a:srgbClr val="002060"/>
                </a:solidFill>
              </a:rPr>
              <a:t>různé </a:t>
            </a:r>
            <a:r>
              <a:rPr lang="cs-CZ" sz="2800" b="1" dirty="0" smtClean="0">
                <a:solidFill>
                  <a:srgbClr val="002060"/>
                </a:solidFill>
              </a:rPr>
              <a:t>ceny </a:t>
            </a:r>
          </a:p>
          <a:p>
            <a:pPr marL="0" indent="0" algn="ctr">
              <a:buNone/>
            </a:pPr>
            <a:r>
              <a:rPr lang="cs-CZ" sz="2800" dirty="0" smtClean="0">
                <a:solidFill>
                  <a:srgbClr val="002060"/>
                </a:solidFill>
              </a:rPr>
              <a:t>Prodejci </a:t>
            </a:r>
            <a:r>
              <a:rPr lang="cs-CZ" sz="2800" dirty="0" smtClean="0">
                <a:solidFill>
                  <a:srgbClr val="002060"/>
                </a:solidFill>
              </a:rPr>
              <a:t>přidávají </a:t>
            </a:r>
            <a:r>
              <a:rPr lang="cs-CZ" sz="2800" dirty="0">
                <a:solidFill>
                  <a:srgbClr val="002060"/>
                </a:solidFill>
              </a:rPr>
              <a:t>různé </a:t>
            </a:r>
            <a:r>
              <a:rPr lang="cs-CZ" sz="2800" b="1" dirty="0">
                <a:solidFill>
                  <a:srgbClr val="002060"/>
                </a:solidFill>
              </a:rPr>
              <a:t>výhody </a:t>
            </a:r>
            <a:endParaRPr lang="cs-CZ" sz="2800" b="1" dirty="0" smtClean="0">
              <a:solidFill>
                <a:srgbClr val="002060"/>
              </a:solidFill>
            </a:endParaRPr>
          </a:p>
          <a:p>
            <a:pPr algn="ctr"/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záruční dobu</a:t>
            </a:r>
          </a:p>
          <a:p>
            <a:pPr algn="ctr"/>
            <a:r>
              <a:rPr lang="cs-CZ" sz="2800" dirty="0" smtClean="0">
                <a:solidFill>
                  <a:schemeClr val="accent5"/>
                </a:solidFill>
              </a:rPr>
              <a:t>soutěže</a:t>
            </a:r>
          </a:p>
          <a:p>
            <a:pPr algn="ctr"/>
            <a:r>
              <a:rPr lang="cs-CZ" sz="2800" dirty="0">
                <a:solidFill>
                  <a:srgbClr val="FFC000"/>
                </a:solidFill>
              </a:rPr>
              <a:t>p</a:t>
            </a:r>
            <a:r>
              <a:rPr lang="cs-CZ" sz="2800" dirty="0" smtClean="0">
                <a:solidFill>
                  <a:srgbClr val="FFC000"/>
                </a:solidFill>
              </a:rPr>
              <a:t>rodejní akce</a:t>
            </a:r>
          </a:p>
          <a:p>
            <a:pPr algn="ctr"/>
            <a:r>
              <a:rPr lang="cs-CZ" sz="2800" dirty="0" smtClean="0">
                <a:solidFill>
                  <a:schemeClr val="accent5"/>
                </a:solidFill>
              </a:rPr>
              <a:t>dárky</a:t>
            </a:r>
          </a:p>
          <a:p>
            <a:pPr algn="ctr"/>
            <a:r>
              <a:rPr lang="cs-CZ" sz="2800" dirty="0" smtClean="0">
                <a:solidFill>
                  <a:schemeClr val="accent6"/>
                </a:solidFill>
              </a:rPr>
              <a:t>dovoz </a:t>
            </a:r>
            <a:r>
              <a:rPr lang="cs-CZ" sz="2800" dirty="0">
                <a:solidFill>
                  <a:schemeClr val="accent6"/>
                </a:solidFill>
              </a:rPr>
              <a:t>zdarma aj. </a:t>
            </a:r>
          </a:p>
          <a:p>
            <a:pPr marL="0" indent="0">
              <a:buNone/>
            </a:pPr>
            <a:r>
              <a:rPr lang="cs-CZ" sz="2800" dirty="0">
                <a:solidFill>
                  <a:srgbClr val="002060"/>
                </a:solidFill>
              </a:rPr>
              <a:t> </a:t>
            </a:r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80700079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 fontScale="90000"/>
          </a:bodyPr>
          <a:lstStyle/>
          <a:p>
            <a:pPr algn="l"/>
            <a:r>
              <a:rPr lang="cs-CZ" sz="6000" b="1" dirty="0" smtClean="0">
                <a:solidFill>
                  <a:srgbClr val="002060"/>
                </a:solidFill>
              </a:rPr>
              <a:t>                 Prodejní akce</a:t>
            </a:r>
            <a:endParaRPr lang="cs-CZ" sz="6000" b="1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r>
              <a:rPr lang="cs-CZ" b="1" dirty="0" smtClean="0">
                <a:solidFill>
                  <a:srgbClr val="002060"/>
                </a:solidFill>
              </a:rPr>
              <a:t>Dárky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002060"/>
                </a:solidFill>
              </a:rPr>
              <a:t>Výhody</a:t>
            </a:r>
            <a:endParaRPr lang="cs-CZ" b="1" dirty="0">
              <a:solidFill>
                <a:srgbClr val="002060"/>
              </a:solidFill>
            </a:endParaRPr>
          </a:p>
        </p:txBody>
      </p:sp>
      <p:pic>
        <p:nvPicPr>
          <p:cNvPr id="7170" name="Picture 2" descr="http://www.thomsit.cz/aktuality/akce-leto-2013/visual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672" y="188639"/>
            <a:ext cx="2241137" cy="31683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6951" y="4653136"/>
            <a:ext cx="4191033" cy="16764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22795" y="1165828"/>
            <a:ext cx="6423892" cy="32145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3" name="Picture 5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3990231"/>
            <a:ext cx="4046509" cy="28677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3289882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0724"/>
          </a:xfrm>
        </p:spPr>
        <p:txBody>
          <a:bodyPr/>
          <a:lstStyle/>
          <a:p>
            <a:r>
              <a:rPr lang="cs-CZ" b="1" dirty="0" smtClean="0">
                <a:solidFill>
                  <a:srgbClr val="002060"/>
                </a:solidFill>
              </a:rPr>
              <a:t>Prodejní akce – slevy, výhody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8194" name="Picture 2" descr="http://www.zetina.cz/picture/akce/Zetina-Burda10-05-screen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4526" y="1121643"/>
            <a:ext cx="4437955" cy="57606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481" y="1121643"/>
            <a:ext cx="4071425" cy="575587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3422624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>
                <a:solidFill>
                  <a:srgbClr val="FF0000"/>
                </a:solidFill>
              </a:rPr>
              <a:t>Podstata </a:t>
            </a:r>
            <a:r>
              <a:rPr lang="cs-CZ" b="1" dirty="0">
                <a:solidFill>
                  <a:srgbClr val="FF0000"/>
                </a:solidFill>
              </a:rPr>
              <a:t>tržního hospodářství</a:t>
            </a:r>
            <a:r>
              <a:rPr lang="cs-CZ" dirty="0">
                <a:solidFill>
                  <a:srgbClr val="FF0000"/>
                </a:solidFill>
              </a:rPr>
              <a:t/>
            </a:r>
            <a:br>
              <a:rPr lang="cs-CZ" dirty="0">
                <a:solidFill>
                  <a:srgbClr val="FF0000"/>
                </a:solidFill>
              </a:rPr>
            </a:b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916832"/>
            <a:ext cx="8712968" cy="4752528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 </a:t>
            </a:r>
            <a:r>
              <a:rPr lang="cs-CZ" dirty="0">
                <a:solidFill>
                  <a:srgbClr val="002060"/>
                </a:solidFill>
              </a:rPr>
              <a:t>Tržní systém se opírá </a:t>
            </a:r>
            <a:r>
              <a:rPr lang="cs-CZ" dirty="0">
                <a:solidFill>
                  <a:srgbClr val="FF0000"/>
                </a:solidFill>
              </a:rPr>
              <a:t>o svobodnou tvorbu cen.</a:t>
            </a:r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r>
              <a:rPr lang="cs-CZ" dirty="0">
                <a:solidFill>
                  <a:srgbClr val="002060"/>
                </a:solidFill>
              </a:rPr>
              <a:t>O jejich výši rozhoduje </a:t>
            </a:r>
            <a:r>
              <a:rPr lang="cs-CZ" dirty="0">
                <a:solidFill>
                  <a:srgbClr val="FF0000"/>
                </a:solidFill>
              </a:rPr>
              <a:t>nabídka a poptávka trhu. </a:t>
            </a:r>
            <a:endParaRPr lang="cs-CZ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dirty="0">
              <a:solidFill>
                <a:srgbClr val="FF0000"/>
              </a:solidFill>
            </a:endParaRPr>
          </a:p>
          <a:p>
            <a:r>
              <a:rPr lang="cs-CZ" dirty="0"/>
              <a:t> </a:t>
            </a:r>
            <a:r>
              <a:rPr lang="cs-CZ" dirty="0" smtClean="0">
                <a:solidFill>
                  <a:srgbClr val="002060"/>
                </a:solidFill>
              </a:rPr>
              <a:t>Nikdo </a:t>
            </a:r>
            <a:r>
              <a:rPr lang="cs-CZ" dirty="0">
                <a:solidFill>
                  <a:srgbClr val="002060"/>
                </a:solidFill>
              </a:rPr>
              <a:t>nenařizuje, které výrobky se budou vyrábět a které ne</a:t>
            </a:r>
            <a:r>
              <a:rPr lang="cs-CZ" dirty="0" smtClean="0"/>
              <a:t>. </a:t>
            </a:r>
            <a:r>
              <a:rPr lang="cs-CZ" dirty="0" smtClean="0">
                <a:solidFill>
                  <a:srgbClr val="FF0000"/>
                </a:solidFill>
              </a:rPr>
              <a:t>Rozhodne prodej</a:t>
            </a:r>
            <a:r>
              <a:rPr lang="cs-CZ" dirty="0" smtClean="0">
                <a:solidFill>
                  <a:srgbClr val="002060"/>
                </a:solidFill>
              </a:rPr>
              <a:t>, zájem zákazníků.</a:t>
            </a:r>
            <a:endParaRPr lang="cs-CZ" dirty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4312624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Výrobky je nutno modernizovat, aby byly lépe prodejné, musí se líbit.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                                                </a:t>
            </a:r>
          </a:p>
          <a:p>
            <a:endParaRPr lang="cs-CZ" dirty="0"/>
          </a:p>
          <a:p>
            <a:r>
              <a:rPr lang="cs-CZ" dirty="0" smtClean="0"/>
              <a:t>                                                 </a:t>
            </a:r>
            <a:r>
              <a:rPr lang="cs-CZ" dirty="0" smtClean="0">
                <a:solidFill>
                  <a:srgbClr val="002060"/>
                </a:solidFill>
              </a:rPr>
              <a:t>Batoh, který má </a:t>
            </a:r>
          </a:p>
          <a:p>
            <a:r>
              <a:rPr lang="cs-CZ" dirty="0">
                <a:solidFill>
                  <a:srgbClr val="002060"/>
                </a:solidFill>
              </a:rPr>
              <a:t> </a:t>
            </a:r>
            <a:r>
              <a:rPr lang="cs-CZ" dirty="0" smtClean="0">
                <a:solidFill>
                  <a:srgbClr val="002060"/>
                </a:solidFill>
              </a:rPr>
              <a:t>                                                na trhu úspěch.       </a:t>
            </a:r>
          </a:p>
          <a:p>
            <a:r>
              <a:rPr lang="cs-CZ" dirty="0">
                <a:solidFill>
                  <a:srgbClr val="002060"/>
                </a:solidFill>
              </a:rPr>
              <a:t> </a:t>
            </a:r>
            <a:r>
              <a:rPr lang="cs-CZ" dirty="0" smtClean="0">
                <a:solidFill>
                  <a:srgbClr val="002060"/>
                </a:solidFill>
              </a:rPr>
              <a:t>                                                 </a:t>
            </a:r>
            <a:r>
              <a:rPr lang="cs-CZ" sz="6600" dirty="0" smtClean="0">
                <a:solidFill>
                  <a:srgbClr val="002060"/>
                </a:solidFill>
              </a:rPr>
              <a:t>Proč?</a:t>
            </a:r>
            <a:endParaRPr lang="cs-CZ" sz="6600" dirty="0">
              <a:solidFill>
                <a:srgbClr val="002060"/>
              </a:solidFill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590158"/>
            <a:ext cx="4464496" cy="526784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2103136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l"/>
            <a:r>
              <a:rPr lang="cs-CZ" sz="8000" b="1" dirty="0" smtClean="0">
                <a:solidFill>
                  <a:srgbClr val="002060"/>
                </a:solidFill>
              </a:rPr>
              <a:t>Akce</a:t>
            </a:r>
            <a:endParaRPr lang="cs-CZ" sz="8000" b="1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endParaRPr lang="cs-CZ" sz="6000" b="1" dirty="0" smtClean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cs-CZ" sz="6000" b="1" dirty="0" smtClean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cs-CZ" sz="6000" b="1" dirty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cs-CZ" sz="6000" b="1" dirty="0" smtClean="0">
                <a:solidFill>
                  <a:srgbClr val="002060"/>
                </a:solidFill>
              </a:rPr>
              <a:t>Kvalita</a:t>
            </a:r>
            <a:endParaRPr lang="cs-CZ" sz="6000" b="1" dirty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cs-CZ" sz="6000" b="1" dirty="0" smtClean="0">
                <a:solidFill>
                  <a:srgbClr val="002060"/>
                </a:solidFill>
              </a:rPr>
              <a:t>Slevy</a:t>
            </a:r>
            <a:endParaRPr lang="cs-CZ" sz="6000" b="1" dirty="0">
              <a:solidFill>
                <a:srgbClr val="002060"/>
              </a:solidFill>
            </a:endParaRPr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-6474"/>
            <a:ext cx="5261992" cy="744507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5508982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>
                <a:solidFill>
                  <a:srgbClr val="002060"/>
                </a:solidFill>
              </a:rPr>
              <a:t>Daně.</a:t>
            </a:r>
            <a:r>
              <a:rPr lang="cs-CZ" b="1" dirty="0" smtClean="0"/>
              <a:t> </a:t>
            </a:r>
            <a:r>
              <a:rPr lang="cs-CZ" b="1" dirty="0" smtClean="0">
                <a:solidFill>
                  <a:srgbClr val="002060"/>
                </a:solidFill>
              </a:rPr>
              <a:t> </a:t>
            </a:r>
            <a:r>
              <a:rPr lang="cs-CZ" b="1" dirty="0"/>
              <a:t> 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5257800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>
                <a:solidFill>
                  <a:srgbClr val="002060"/>
                </a:solidFill>
              </a:rPr>
              <a:t>Všichni lidé odvádějí státu část svých zisků formou </a:t>
            </a:r>
            <a:r>
              <a:rPr lang="cs-CZ" dirty="0" smtClean="0">
                <a:solidFill>
                  <a:srgbClr val="002060"/>
                </a:solidFill>
              </a:rPr>
              <a:t>daní a DPH.</a:t>
            </a:r>
            <a:endParaRPr lang="cs-CZ" dirty="0" smtClean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Daně jsou nutné. Jsou to </a:t>
            </a:r>
            <a:r>
              <a:rPr lang="cs-CZ" b="1" dirty="0" smtClean="0">
                <a:solidFill>
                  <a:srgbClr val="FF0000"/>
                </a:solidFill>
              </a:rPr>
              <a:t>příjmy státu.</a:t>
            </a:r>
            <a:endParaRPr lang="cs-CZ" b="1" dirty="0" smtClean="0">
              <a:solidFill>
                <a:srgbClr val="FF0000"/>
              </a:solidFill>
            </a:endParaRPr>
          </a:p>
          <a:p>
            <a:pPr marL="0" indent="0" algn="ctr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dirty="0">
                <a:solidFill>
                  <a:srgbClr val="002060"/>
                </a:solidFill>
              </a:rPr>
              <a:t>Tyto prostředky stát přerozděluje na sociální výdaje, školství, obranu, státní správu aj. </a:t>
            </a:r>
            <a:endParaRPr lang="cs-CZ" dirty="0" smtClean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dirty="0" smtClean="0">
                <a:solidFill>
                  <a:srgbClr val="FF0000"/>
                </a:solidFill>
              </a:rPr>
              <a:t>To </a:t>
            </a:r>
            <a:r>
              <a:rPr lang="cs-CZ" dirty="0">
                <a:solidFill>
                  <a:srgbClr val="FF0000"/>
                </a:solidFill>
              </a:rPr>
              <a:t>jsou </a:t>
            </a:r>
            <a:r>
              <a:rPr lang="cs-CZ" b="1" dirty="0" smtClean="0">
                <a:solidFill>
                  <a:srgbClr val="FF0000"/>
                </a:solidFill>
              </a:rPr>
              <a:t>výdaje státu.</a:t>
            </a:r>
            <a:endParaRPr lang="cs-CZ" dirty="0">
              <a:solidFill>
                <a:srgbClr val="FF0000"/>
              </a:solidFill>
            </a:endParaRPr>
          </a:p>
          <a:p>
            <a:pPr marL="0" indent="0" algn="ctr">
              <a:buNone/>
            </a:pPr>
            <a:r>
              <a:rPr lang="cs-CZ" dirty="0"/>
              <a:t> 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9777863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>
                <a:solidFill>
                  <a:srgbClr val="002060"/>
                </a:solidFill>
              </a:rPr>
              <a:t>Státní </a:t>
            </a:r>
            <a:r>
              <a:rPr lang="cs-CZ" b="1" dirty="0" smtClean="0">
                <a:solidFill>
                  <a:srgbClr val="002060"/>
                </a:solidFill>
              </a:rPr>
              <a:t>rozpočet </a:t>
            </a:r>
            <a:br>
              <a:rPr lang="cs-CZ" b="1" dirty="0" smtClean="0">
                <a:solidFill>
                  <a:srgbClr val="002060"/>
                </a:solidFill>
              </a:rPr>
            </a:br>
            <a:r>
              <a:rPr lang="cs-CZ" sz="3100" dirty="0" smtClean="0">
                <a:solidFill>
                  <a:srgbClr val="FF0000"/>
                </a:solidFill>
              </a:rPr>
              <a:t>je </a:t>
            </a:r>
            <a:r>
              <a:rPr lang="cs-CZ" sz="3100" dirty="0">
                <a:solidFill>
                  <a:srgbClr val="FF0000"/>
                </a:solidFill>
              </a:rPr>
              <a:t>hlavním nástrojem hospodářské politiky</a:t>
            </a:r>
            <a:r>
              <a:rPr lang="cs-CZ" sz="3100" dirty="0">
                <a:solidFill>
                  <a:srgbClr val="002060"/>
                </a:solidFill>
              </a:rPr>
              <a:t/>
            </a:r>
            <a:br>
              <a:rPr lang="cs-CZ" sz="3100" dirty="0">
                <a:solidFill>
                  <a:srgbClr val="002060"/>
                </a:solidFill>
              </a:rPr>
            </a:br>
            <a:endParaRPr lang="cs-CZ" sz="3100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060848"/>
            <a:ext cx="8229600" cy="4608512"/>
          </a:xfrm>
        </p:spPr>
        <p:txBody>
          <a:bodyPr/>
          <a:lstStyle/>
          <a:p>
            <a:pPr marL="0" indent="0" algn="ctr">
              <a:buNone/>
            </a:pPr>
            <a:endParaRPr lang="cs-CZ" b="1" dirty="0" smtClean="0">
              <a:solidFill>
                <a:srgbClr val="FF0000"/>
              </a:solidFill>
            </a:endParaRPr>
          </a:p>
          <a:p>
            <a:pPr marL="0" indent="0" algn="ctr">
              <a:buNone/>
            </a:pPr>
            <a:r>
              <a:rPr lang="cs-CZ" sz="3600" b="1" dirty="0" smtClean="0">
                <a:solidFill>
                  <a:srgbClr val="FF0000"/>
                </a:solidFill>
              </a:rPr>
              <a:t>Státní </a:t>
            </a:r>
            <a:r>
              <a:rPr lang="cs-CZ" sz="3600" b="1" dirty="0" smtClean="0">
                <a:solidFill>
                  <a:srgbClr val="FF0000"/>
                </a:solidFill>
              </a:rPr>
              <a:t>rozpočet</a:t>
            </a:r>
            <a:r>
              <a:rPr lang="cs-CZ" b="1" dirty="0">
                <a:solidFill>
                  <a:srgbClr val="FF0000"/>
                </a:solidFill>
              </a:rPr>
              <a:t> </a:t>
            </a:r>
            <a:r>
              <a:rPr lang="cs-CZ" b="1" dirty="0">
                <a:solidFill>
                  <a:srgbClr val="002060"/>
                </a:solidFill>
              </a:rPr>
              <a:t> = příjmy a výdaje </a:t>
            </a:r>
            <a:r>
              <a:rPr lang="cs-CZ" b="1" dirty="0" smtClean="0">
                <a:solidFill>
                  <a:srgbClr val="002060"/>
                </a:solidFill>
              </a:rPr>
              <a:t>státu</a:t>
            </a:r>
          </a:p>
          <a:p>
            <a:pPr marL="0" indent="0" algn="ctr">
              <a:buNone/>
            </a:pPr>
            <a:r>
              <a:rPr lang="cs-CZ" dirty="0" smtClean="0">
                <a:solidFill>
                  <a:srgbClr val="FF0000"/>
                </a:solidFill>
              </a:rPr>
              <a:t>.</a:t>
            </a:r>
            <a:endParaRPr lang="cs-CZ" dirty="0">
              <a:solidFill>
                <a:srgbClr val="FF0000"/>
              </a:solidFill>
            </a:endParaRPr>
          </a:p>
          <a:p>
            <a:r>
              <a:rPr lang="cs-CZ" dirty="0">
                <a:solidFill>
                  <a:srgbClr val="002060"/>
                </a:solidFill>
              </a:rPr>
              <a:t>Měl by být vyrovnaný </a:t>
            </a:r>
            <a:r>
              <a:rPr lang="cs-CZ" b="1" dirty="0">
                <a:solidFill>
                  <a:srgbClr val="002060"/>
                </a:solidFill>
              </a:rPr>
              <a:t>= příjmy a výdaje by měly být v rovnováze</a:t>
            </a:r>
            <a:r>
              <a:rPr lang="cs-CZ" b="1" dirty="0" smtClean="0">
                <a:solidFill>
                  <a:srgbClr val="002060"/>
                </a:solidFill>
              </a:rPr>
              <a:t>.</a:t>
            </a:r>
          </a:p>
          <a:p>
            <a:pPr marL="0" indent="0">
              <a:buNone/>
            </a:pPr>
            <a:endParaRPr lang="cs-CZ" dirty="0">
              <a:solidFill>
                <a:srgbClr val="002060"/>
              </a:solidFill>
            </a:endParaRPr>
          </a:p>
          <a:p>
            <a:r>
              <a:rPr lang="cs-CZ" dirty="0">
                <a:solidFill>
                  <a:srgbClr val="002060"/>
                </a:solidFill>
              </a:rPr>
              <a:t>Sestavuje se na jeden rok.</a:t>
            </a:r>
          </a:p>
          <a:p>
            <a:pPr marL="0" indent="0">
              <a:buNone/>
            </a:pPr>
            <a:endParaRPr lang="cs-CZ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4677717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>
                <a:solidFill>
                  <a:srgbClr val="002060"/>
                </a:solidFill>
              </a:rPr>
              <a:t>Otázky</a:t>
            </a:r>
            <a:r>
              <a:rPr lang="cs-CZ" dirty="0">
                <a:solidFill>
                  <a:srgbClr val="002060"/>
                </a:solidFill>
              </a:rPr>
              <a:t>:</a:t>
            </a:r>
            <a:br>
              <a:rPr lang="cs-CZ" dirty="0">
                <a:solidFill>
                  <a:srgbClr val="002060"/>
                </a:solidFill>
              </a:rPr>
            </a:b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514350" lvl="0" indent="-514350">
              <a:buFont typeface="+mj-lt"/>
              <a:buAutoNum type="arabicPeriod"/>
            </a:pPr>
            <a:r>
              <a:rPr lang="cs-CZ" dirty="0" smtClean="0">
                <a:solidFill>
                  <a:srgbClr val="002060"/>
                </a:solidFill>
              </a:rPr>
              <a:t>Co </a:t>
            </a:r>
            <a:r>
              <a:rPr lang="cs-CZ" dirty="0">
                <a:solidFill>
                  <a:srgbClr val="002060"/>
                </a:solidFill>
              </a:rPr>
              <a:t>je to dělba práce?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dirty="0">
                <a:solidFill>
                  <a:srgbClr val="002060"/>
                </a:solidFill>
              </a:rPr>
              <a:t>Co jsou peníze?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dirty="0">
                <a:solidFill>
                  <a:srgbClr val="002060"/>
                </a:solidFill>
              </a:rPr>
              <a:t>Čím se řídí cena výrobku?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dirty="0">
                <a:solidFill>
                  <a:srgbClr val="002060"/>
                </a:solidFill>
              </a:rPr>
              <a:t>Co tvoří cenu výrobku?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dirty="0">
                <a:solidFill>
                  <a:srgbClr val="002060"/>
                </a:solidFill>
              </a:rPr>
              <a:t>Co je to trh? Co platí pro ceny výrobků?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dirty="0">
                <a:solidFill>
                  <a:srgbClr val="002060"/>
                </a:solidFill>
              </a:rPr>
              <a:t>Kdo rozhoduje o tom, které výrobky se budou vyrábět?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dirty="0">
                <a:solidFill>
                  <a:srgbClr val="002060"/>
                </a:solidFill>
              </a:rPr>
              <a:t>Co je to státní rozpočet?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dirty="0">
                <a:solidFill>
                  <a:srgbClr val="002060"/>
                </a:solidFill>
              </a:rPr>
              <a:t>Na jak dlouho se sestavuje?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dirty="0">
                <a:solidFill>
                  <a:srgbClr val="002060"/>
                </a:solidFill>
              </a:rPr>
              <a:t>Co tvoří jeho příjmy?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dirty="0">
                <a:solidFill>
                  <a:srgbClr val="002060"/>
                </a:solidFill>
              </a:rPr>
              <a:t>Co tvoří jeho výdaje?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solidFill>
                  <a:srgbClr val="002060"/>
                </a:solidFill>
              </a:rPr>
              <a:t>Co </a:t>
            </a:r>
            <a:r>
              <a:rPr lang="cs-CZ" dirty="0">
                <a:solidFill>
                  <a:srgbClr val="002060"/>
                </a:solidFill>
              </a:rPr>
              <a:t>je to vyrovnaný rozpočet?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795619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/>
              <a:t>Použitá literatura a zdroje</a:t>
            </a:r>
            <a:br>
              <a:rPr lang="cs-CZ" sz="3200" dirty="0"/>
            </a:b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s-CZ" dirty="0" smtClean="0"/>
              <a:t>PaeDr</a:t>
            </a:r>
            <a:r>
              <a:rPr lang="cs-CZ" dirty="0"/>
              <a:t>. Hana  Kovaříková, Občanská výchova III/pro odborná učiliště,  Praha: Septima, s.r.o., 2006</a:t>
            </a:r>
          </a:p>
          <a:p>
            <a:pPr marL="0" indent="0">
              <a:buNone/>
            </a:pPr>
            <a:r>
              <a:rPr lang="cs-CZ" dirty="0"/>
              <a:t>Sokol J. a kol. , Občanské minimum, Praha: ÚIV, 20002</a:t>
            </a:r>
          </a:p>
          <a:p>
            <a:pPr marL="0" indent="0">
              <a:buNone/>
            </a:pPr>
            <a:r>
              <a:rPr lang="cs-CZ" dirty="0" err="1"/>
              <a:t>Emmert</a:t>
            </a:r>
            <a:r>
              <a:rPr lang="cs-CZ" dirty="0"/>
              <a:t>  F. a kol., Odmaturuj ze společenských věd. Brno: </a:t>
            </a:r>
            <a:r>
              <a:rPr lang="cs-CZ" dirty="0" err="1"/>
              <a:t>Didaktis</a:t>
            </a:r>
            <a:r>
              <a:rPr lang="cs-CZ" dirty="0"/>
              <a:t>, 2004 </a:t>
            </a:r>
          </a:p>
          <a:p>
            <a:pPr marL="0" indent="0">
              <a:buNone/>
            </a:pPr>
            <a:r>
              <a:rPr lang="cs-CZ" sz="2600" dirty="0"/>
              <a:t>Ústava České republiky, 1/1993 Sb.</a:t>
            </a:r>
          </a:p>
          <a:p>
            <a:pPr marL="0" indent="0">
              <a:buNone/>
            </a:pPr>
            <a:r>
              <a:rPr lang="cs-CZ" sz="2600" dirty="0"/>
              <a:t> </a:t>
            </a:r>
            <a:r>
              <a:rPr lang="cs-CZ" sz="2600" dirty="0" smtClean="0"/>
              <a:t>Zákon </a:t>
            </a:r>
            <a:r>
              <a:rPr lang="cs-CZ" sz="2600" dirty="0"/>
              <a:t>č. 200 o přestupcích, ve znění pozdějších předpisů</a:t>
            </a:r>
          </a:p>
          <a:p>
            <a:pPr marL="0" indent="0">
              <a:buNone/>
            </a:pPr>
            <a:r>
              <a:rPr lang="cs-CZ" sz="2600" dirty="0"/>
              <a:t> </a:t>
            </a:r>
            <a:r>
              <a:rPr lang="cs-CZ" sz="2600" dirty="0" smtClean="0"/>
              <a:t>Zákon </a:t>
            </a:r>
            <a:r>
              <a:rPr lang="cs-CZ" sz="2600" dirty="0"/>
              <a:t>č. 40/1993Sb. České národní rady o nabývání a pozbývání státního občanství České republiky</a:t>
            </a:r>
          </a:p>
          <a:p>
            <a:pPr marL="0" indent="0">
              <a:buNone/>
            </a:pPr>
            <a:r>
              <a:rPr lang="cs-CZ" sz="2600" dirty="0" smtClean="0"/>
              <a:t> </a:t>
            </a:r>
            <a:r>
              <a:rPr lang="cs-CZ" sz="2600" u="sng" dirty="0" smtClean="0"/>
              <a:t>http</a:t>
            </a:r>
            <a:r>
              <a:rPr lang="cs-CZ" sz="2600" u="sng" dirty="0"/>
              <a:t>://www.hrad.cz/cz/stat_symboly</a:t>
            </a:r>
            <a:endParaRPr lang="cs-CZ" sz="2600" dirty="0"/>
          </a:p>
          <a:p>
            <a:pPr marL="0" indent="0">
              <a:buNone/>
            </a:pPr>
            <a:r>
              <a:rPr lang="cs-CZ" sz="2600" dirty="0"/>
              <a:t>Platné zákony a vyhlášky lze najít na internetové adrese:</a:t>
            </a:r>
          </a:p>
          <a:p>
            <a:pPr marL="0" indent="0">
              <a:buNone/>
            </a:pPr>
            <a:r>
              <a:rPr lang="cs-CZ" sz="2600" u="sng" dirty="0"/>
              <a:t>http://</a:t>
            </a:r>
            <a:r>
              <a:rPr lang="cs-CZ" sz="2600" u="sng" dirty="0" smtClean="0"/>
              <a:t>www/aspi.cz</a:t>
            </a:r>
            <a:r>
              <a:rPr lang="cs-CZ" sz="2600" dirty="0" smtClean="0"/>
              <a:t>  </a:t>
            </a:r>
            <a:r>
              <a:rPr lang="cs-CZ" sz="2600" dirty="0"/>
              <a:t>( ASPI = Automatizovaný systém  právních informací)</a:t>
            </a:r>
          </a:p>
          <a:p>
            <a:pPr marL="0" indent="0">
              <a:buNone/>
            </a:pPr>
            <a:r>
              <a:rPr lang="cs-CZ" dirty="0"/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186486419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Použité adresy a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1600" u="sng" dirty="0"/>
              <a:t>http://www.bing.com/images/search?q=d%C4%9Blba+pr%C3%A1ce&amp;qs=n&amp;form=QBLH&amp;pq=d%C4%9Blba+pr%C3%A1ce&amp;sc=0-2&amp;sp=-1&amp;sk=#view=detail&amp;id=9EA040D11C1CC54D26A818584E31D8D109BB857B&amp;selectedIndex=1</a:t>
            </a:r>
            <a:endParaRPr lang="cs-CZ" sz="1600" dirty="0"/>
          </a:p>
          <a:p>
            <a:pPr marL="0" indent="0">
              <a:buNone/>
            </a:pPr>
            <a:r>
              <a:rPr lang="cs-CZ" sz="1600" u="sng" dirty="0"/>
              <a:t>http://www.bing.com/images/search?q=d%C4%9Blba+pr%C3%A1ce&amp;qs=n&amp;form=QBLH&amp;pq=d%C4%9Blba+pr%C3%A1ce&amp;sc=0-2&amp;sp=-1&amp;sk=#view=detail&amp;id=2A12CC062F9CE46E904F457A48249C04706C92EF&amp;selectedIndex=11</a:t>
            </a:r>
            <a:endParaRPr lang="cs-CZ" sz="1600" dirty="0"/>
          </a:p>
          <a:p>
            <a:pPr marL="0" indent="0">
              <a:buNone/>
            </a:pPr>
            <a:r>
              <a:rPr lang="cs-CZ" sz="1600" u="sng" dirty="0"/>
              <a:t>http://www.bing.com/images/search?q=d%C4%9Blba+pr%C3%A1ce&amp;qs=n&amp;form=QBLH&amp;pq=d%C4%9Blba+pr%C3%A1ce&amp;sc=0-2&amp;sp=-1&amp;sk=#view=detail&amp;id=9EA040D11C1CC54D26A8A54215172DB1D7121FA4&amp;selectedIndex=30</a:t>
            </a:r>
            <a:endParaRPr lang="cs-CZ" sz="1600" dirty="0"/>
          </a:p>
          <a:p>
            <a:pPr marL="0" indent="0">
              <a:buNone/>
            </a:pPr>
            <a:r>
              <a:rPr lang="cs-CZ" sz="1600" dirty="0"/>
              <a:t>http://www.bing.com/images/search?q=d%C4%9Blba+pr%C3%A1ce&amp;qs=n&amp;form=QBLH&amp;pq=d%C4%9Blba+pr%C3%A1ce&amp;sc=0-2&amp;sp=-1&amp;sk=#view=detail&amp;id=2A1F4FC18CDEECE8F7E4C2DBC3D7AFF4E1038E49&amp;selectedIndex=31</a:t>
            </a:r>
          </a:p>
          <a:p>
            <a:pPr marL="0" indent="0">
              <a:buNone/>
            </a:pPr>
            <a:r>
              <a:rPr lang="cs-CZ" sz="1600" u="sng" dirty="0"/>
              <a:t>http://www.bing.com/images/search?q=d%C4%9Blba+pr%C3%A1ce&amp;qs=n&amp;form=QBLH&amp;pq=d%C4%9Blba+pr%C3%A1ce&amp;sc=0-2&amp;sp=-1&amp;sk=#view=detail&amp;id=9EA040D11C1CC54D26A83B112C4D203687144BFD&amp;selectedIndex=32</a:t>
            </a:r>
            <a:endParaRPr lang="cs-CZ" sz="1600" dirty="0"/>
          </a:p>
          <a:p>
            <a:pPr marL="0" indent="0">
              <a:buNone/>
            </a:pPr>
            <a:r>
              <a:rPr lang="cs-CZ" sz="1600" u="sng" dirty="0"/>
              <a:t>http://www.bing.com/images/search?q=d%C4%9Blba+pr%C3%A1ce&amp;qs=n&amp;form=QBLH&amp;pq=d%C4%9Blba+pr%C3%A1ce&amp;sc=0-2&amp;sp=-1&amp;sk=#view=detail&amp;id=BD159BA8984FEB9D26633AD250EFD085ADC5543C&amp;selectedIndex=55</a:t>
            </a:r>
            <a:endParaRPr lang="cs-CZ" sz="1600" dirty="0"/>
          </a:p>
          <a:p>
            <a:pPr marL="0" indent="0">
              <a:buNone/>
            </a:pPr>
            <a:r>
              <a:rPr lang="cs-CZ" sz="1600" u="sng" dirty="0"/>
              <a:t>http://www.bing.com/images/search?q=d%C4%9Blba+pr%C3%A1ce&amp;qs=n&amp;form=QBLH&amp;pq=d%C4%9Blba+pr%C3%A1ce&amp;sc=0-2&amp;sp=-1&amp;sk=#view=detail&amp;id=78648DF1B46D7E39A03AEC4AD6C41FBF8957A299&amp;selectedIndex=45</a:t>
            </a:r>
            <a:endParaRPr lang="cs-CZ" sz="1600" dirty="0"/>
          </a:p>
          <a:p>
            <a:pPr marL="0" indent="0">
              <a:buNone/>
            </a:pP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363409427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cs-CZ" dirty="0"/>
              <a:t>Použité adresy a zdroje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733256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sz="2000" u="sng" dirty="0"/>
              <a:t>http://www.bing.com/images/search?q=cena+v%C3%BDrobk%C5%AF&amp;qs=n&amp;form=QBIR&amp;pq=cena+v%C3%BDrobk%C5%AF&amp;sc=0-0&amp;sp=-1&amp;sk=#view=detail&amp;id=65300E2A4B7FC4C705E09B5987890DA77B5A3E7A&amp;selectedIndex=9</a:t>
            </a:r>
            <a:endParaRPr lang="cs-CZ" sz="2000" dirty="0"/>
          </a:p>
          <a:p>
            <a:pPr marL="0" indent="0">
              <a:buNone/>
            </a:pPr>
            <a:r>
              <a:rPr lang="cs-CZ" sz="2000" u="sng" dirty="0"/>
              <a:t>http://www.bing.com/images/search?q=prodejn%C3%AD+akce&amp;qs=n&amp;form=QBIR&amp;pq=prodejn%C3%AD+akce&amp;sc=0-9&amp;sp=-1&amp;sk=#view=detail&amp;id=239A2EC819119045D07BB9911F4DF32CEBD11B73&amp;selectedIndex=5</a:t>
            </a:r>
            <a:endParaRPr lang="cs-CZ" sz="2000" dirty="0"/>
          </a:p>
          <a:p>
            <a:pPr marL="0" indent="0">
              <a:buNone/>
            </a:pPr>
            <a:r>
              <a:rPr lang="cs-CZ" sz="2000" u="sng" dirty="0"/>
              <a:t>http://www.bing.com/images/search?q=prodejn%C3%AD+akce&amp;qs=n&amp;form=QBIR&amp;pq=prodejn%C3%AD+akce&amp;sc=0-9&amp;sp=-1&amp;sk=#view=detail&amp;id=AE1D02B2F7F6253306B5C99A16C6AB483AA7DC34&amp;selectedIndex=28</a:t>
            </a:r>
            <a:endParaRPr lang="cs-CZ" sz="2000" dirty="0"/>
          </a:p>
          <a:p>
            <a:pPr marL="0" indent="0">
              <a:buNone/>
            </a:pPr>
            <a:r>
              <a:rPr lang="cs-CZ" sz="2000" u="sng" dirty="0"/>
              <a:t>http://www.bing.com/images/search?q=prodejn%C3%AD+akce&amp;qs=n&amp;form=QBIR&amp;pq=prodejn%C3%AD+akce&amp;sc=0-9&amp;sp=-1&amp;sk=#a</a:t>
            </a:r>
            <a:endParaRPr lang="cs-CZ" sz="2000" dirty="0"/>
          </a:p>
          <a:p>
            <a:pPr marL="0" indent="0">
              <a:buNone/>
            </a:pPr>
            <a:r>
              <a:rPr lang="cs-CZ" sz="2000" u="sng" dirty="0"/>
              <a:t>http://www.bing.com/images/search?q=prodejn%C3%AD+akce&amp;qs=n&amp;form=QBIR&amp;pq=prodejn%C3%AD+akce&amp;sc=0-9&amp;sp=-1&amp;sk=#</a:t>
            </a:r>
            <a:r>
              <a:rPr lang="cs-CZ" sz="2000" u="sng" dirty="0" smtClean="0"/>
              <a:t>view=detail&amp;id=86D59A1AEE7A60E9A0E36BC2E8EBB9FBBA50C3CF&amp;selectedIndex=100</a:t>
            </a:r>
          </a:p>
          <a:p>
            <a:pPr marL="0" indent="0">
              <a:buNone/>
            </a:pPr>
            <a:r>
              <a:rPr lang="cs-CZ" sz="2000" dirty="0"/>
              <a:t>http://www.bing.com/images/search?q=prodejn%C3%AD+akce&amp;qs=n&amp;form=QBIR&amp;pq=prodejn%C3%AD+akce&amp;sc=0-9&amp;sp=-1&amp;sk=#view=detail&amp;id=A50FF233214B995D595430EE79DCFF3369A54E4A&amp;selectedIndex=103</a:t>
            </a:r>
          </a:p>
          <a:p>
            <a:pPr marL="0" indent="0">
              <a:buNone/>
            </a:pPr>
            <a:endParaRPr lang="cs-CZ" sz="2000" u="sng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03610896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1204</TotalTime>
  <Words>795</Words>
  <Application>Microsoft Office PowerPoint</Application>
  <PresentationFormat>Předvádění na obrazovce (4:3)</PresentationFormat>
  <Paragraphs>228</Paragraphs>
  <Slides>25</Slides>
  <Notes>25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25</vt:i4>
      </vt:variant>
    </vt:vector>
  </HeadingPairs>
  <TitlesOfParts>
    <vt:vector size="26" baseType="lpstr">
      <vt:lpstr>Motiv systému Office</vt:lpstr>
      <vt:lpstr>Výukový materiál Zpracovaný v rámci projektu EU peníze školám </vt:lpstr>
      <vt:lpstr> Téma: Člověk v demokratickém státě 15.  Občan v ekonomických vztazích </vt:lpstr>
      <vt:lpstr>Hospodářství</vt:lpstr>
      <vt:lpstr>           Dříve</vt:lpstr>
      <vt:lpstr>V pozdějších dobách prodávají zboží za peníze.</vt:lpstr>
      <vt:lpstr>Dělba práce byla stále složitější</vt:lpstr>
      <vt:lpstr> Dělba práce </vt:lpstr>
      <vt:lpstr>Peníze - oběživo</vt:lpstr>
      <vt:lpstr>Cena výrobku </vt:lpstr>
      <vt:lpstr>Cena výrobku podle zájmu zákazníků</vt:lpstr>
      <vt:lpstr>Cena výrobku záleží na poptávce</vt:lpstr>
      <vt:lpstr>Zisk</vt:lpstr>
      <vt:lpstr>Zisk</vt:lpstr>
      <vt:lpstr>Konkurence</vt:lpstr>
      <vt:lpstr>                 Prodejní akce</vt:lpstr>
      <vt:lpstr>Prodejní akce – slevy, výhody</vt:lpstr>
      <vt:lpstr> Podstata tržního hospodářství </vt:lpstr>
      <vt:lpstr>Výrobky je nutno modernizovat, aby byly lépe prodejné, musí se líbit.</vt:lpstr>
      <vt:lpstr>Akce</vt:lpstr>
      <vt:lpstr> Daně.    </vt:lpstr>
      <vt:lpstr> Státní rozpočet  je hlavním nástrojem hospodářské politiky </vt:lpstr>
      <vt:lpstr> Otázky: </vt:lpstr>
      <vt:lpstr>Použitá literatura a zdroje </vt:lpstr>
      <vt:lpstr>Použité adresy a zdroje</vt:lpstr>
      <vt:lpstr>Použité adresy a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Windows User</dc:creator>
  <cp:lastModifiedBy>Windows User</cp:lastModifiedBy>
  <cp:revision>38</cp:revision>
  <dcterms:created xsi:type="dcterms:W3CDTF">2013-11-22T15:12:52Z</dcterms:created>
  <dcterms:modified xsi:type="dcterms:W3CDTF">2014-01-31T22:00:16Z</dcterms:modified>
</cp:coreProperties>
</file>