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70" r:id="rId5"/>
    <p:sldId id="271" r:id="rId6"/>
    <p:sldId id="272" r:id="rId7"/>
    <p:sldId id="269" r:id="rId8"/>
    <p:sldId id="259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5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5F56CA-4A4B-4CB8-9918-DE58B50E9912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8E77FC-A71E-4CC9-B9EF-C5547F736E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0615B8-BE22-4D16-804A-817DEF5A08D7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A0B91D-C5F2-4125-8ECF-53E08A518C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9A46A2-5256-433F-BF1C-11E4FC7C761C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D3C9A0-F092-470B-807C-FF99B61E35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363979-CA01-4124-91A8-9DC7A8CCF708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F67B85-953D-488D-A839-6111D788E6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2A8D3D-A553-4AA3-ADC4-B103BC4D0295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20049E-981B-4867-A571-CFE3EE9274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B26A7E-DA82-4B64-8722-06FB5E7A01C2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28A7B4-2CAD-47F6-A4F4-FB6CB2D26E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33C424-5D29-467C-BCCF-1161BD3726E5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F9DD95-97FE-4DF6-9F47-9C0FC73E61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5EFB01-B064-41C1-91F2-07875276FC17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4F90EC-B157-4A2F-B0A6-4B1511FE06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80951-13CD-4485-A503-458CD795FA3E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7624C3-C977-447C-A88B-E7747C68BB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FD80A7-5BA9-43F8-8EE0-71922A2BFD1F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B94EDA-6183-4B43-AB7B-CAF7A78B9F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023C6D-7B98-49F4-B2EB-51BA3F696A6A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014AF7-E21C-4ECC-A43C-083CFAC156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36000"/>
            <a:lum/>
          </a:blip>
          <a:srcRect/>
          <a:stretch>
            <a:fillRect l="-14000" r="-1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7A19D41-404B-4ABE-B43C-C7C0106D0E00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E245194-E410-4D39-940B-8C65EF90C1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11188" y="1557338"/>
            <a:ext cx="7772400" cy="1439862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300" dirty="0" smtClean="0">
                <a:solidFill>
                  <a:schemeClr val="accent4">
                    <a:lumMod val="10000"/>
                  </a:schemeClr>
                </a:solidFill>
              </a:rPr>
              <a:t>Výukový materiál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</a:br>
            <a:r>
              <a:rPr lang="cs-CZ" sz="2200" dirty="0" smtClean="0">
                <a:solidFill>
                  <a:schemeClr val="accent4">
                    <a:lumMod val="10000"/>
                  </a:schemeClr>
                </a:solidFill>
              </a:rPr>
              <a:t>Zpracovaný v rámci projektu EU peníze školám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323850" y="2781300"/>
            <a:ext cx="8640763" cy="3671888"/>
          </a:xfrm>
        </p:spPr>
        <p:txBody>
          <a:bodyPr rtlCol="0">
            <a:normAutofit fontScale="70000" lnSpcReduction="20000"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Název projektu</a:t>
            </a:r>
            <a:r>
              <a:rPr lang="cs-CZ" sz="2300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: Zlepšujeme a vzděláváme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Název programu</a:t>
            </a:r>
            <a:r>
              <a:rPr lang="cs-CZ" sz="2300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: Operační program Vzdělávání pro konkurenceschopnost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Číslo výzvy</a:t>
            </a:r>
            <a:r>
              <a:rPr lang="cs-CZ" sz="2300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: 34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300" b="1" dirty="0" smtClean="0">
              <a:solidFill>
                <a:schemeClr val="accent4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Předmě</a:t>
            </a:r>
            <a:r>
              <a:rPr lang="cs-CZ" sz="2300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t: Občanská výchova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Ročník</a:t>
            </a:r>
            <a:r>
              <a:rPr lang="cs-CZ" sz="2300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: 2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Tematická oblast</a:t>
            </a:r>
            <a:r>
              <a:rPr lang="cs-CZ" sz="2300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: OV2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Anotace:</a:t>
            </a:r>
            <a:r>
              <a:rPr lang="cs-CZ" sz="2300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Tento materiál slouží k výuce a opakování učiva pro žáky, kteří byli v souladu s § 9 vyhlášky číslo 73/2005 Sb. o vzdělávání dětí,žáků 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služby.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Autor</a:t>
            </a:r>
            <a:r>
              <a:rPr lang="cs-CZ" sz="2300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: Ing. Zdeněk Peška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Období vytvoření</a:t>
            </a:r>
            <a:r>
              <a:rPr lang="cs-CZ" sz="2300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: Srpen 2013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9552" y="188640"/>
            <a:ext cx="7992888" cy="107721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O</a:t>
            </a:r>
            <a:r>
              <a: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 </a:t>
            </a:r>
            <a:r>
              <a:rPr lang="cs-CZ" sz="32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dborné</a:t>
            </a:r>
            <a:r>
              <a: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 </a:t>
            </a:r>
            <a:r>
              <a:rPr lang="cs-CZ" sz="32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U</a:t>
            </a:r>
            <a:r>
              <a:rPr lang="cs-CZ" sz="32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 </a:t>
            </a:r>
            <a:r>
              <a:rPr lang="cs-CZ" sz="32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čiliště</a:t>
            </a:r>
            <a:endParaRPr lang="cs-CZ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               a </a:t>
            </a:r>
            <a:r>
              <a:rPr lang="cs-CZ" sz="32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Z</a:t>
            </a:r>
            <a:r>
              <a:rPr lang="cs-CZ" sz="3200" dirty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 </a:t>
            </a:r>
            <a:r>
              <a:rPr lang="cs-CZ" sz="32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ákladní</a:t>
            </a:r>
            <a:r>
              <a: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 </a:t>
            </a:r>
            <a:r>
              <a:rPr lang="cs-CZ" sz="32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Š</a:t>
            </a:r>
            <a:r>
              <a:rPr lang="cs-CZ" sz="32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 </a:t>
            </a:r>
            <a:r>
              <a: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kola praktická </a:t>
            </a:r>
            <a:r>
              <a:rPr lang="cs-CZ" sz="32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Holešov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95288" y="1268413"/>
            <a:ext cx="842486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36063" cy="1557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Obdélník 10"/>
          <p:cNvSpPr/>
          <p:nvPr/>
        </p:nvSpPr>
        <p:spPr>
          <a:xfrm>
            <a:off x="539552" y="2204864"/>
            <a:ext cx="8136904" cy="212365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+mn-lt"/>
                <a:cs typeface="+mn-cs"/>
              </a:rPr>
              <a:t>ČESKÁ REPUBLIKA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+mn-lt"/>
                <a:cs typeface="+mn-cs"/>
              </a:rPr>
              <a:t>ZEMĚPISNÉ ÚDAJE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+mn-lt"/>
                <a:cs typeface="+mn-cs"/>
              </a:rPr>
              <a:t>ZÁKLADNÍ INFORMACE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70391217"/>
              </p:ext>
            </p:extLst>
          </p:nvPr>
        </p:nvGraphicFramePr>
        <p:xfrm>
          <a:off x="395536" y="981075"/>
          <a:ext cx="4176464" cy="4663440"/>
        </p:xfrm>
        <a:graphic>
          <a:graphicData uri="http://schemas.openxmlformats.org/drawingml/2006/table">
            <a:tbl>
              <a:tblPr/>
              <a:tblGrid>
                <a:gridCol w="4176464"/>
              </a:tblGrid>
              <a:tr h="0">
                <a:tc>
                  <a:txBody>
                    <a:bodyPr/>
                    <a:lstStyle/>
                    <a:p>
                      <a:r>
                        <a:rPr lang="cs-CZ" b="1" dirty="0"/>
                        <a:t>Originální název:</a:t>
                      </a:r>
                      <a:r>
                        <a:rPr lang="cs-CZ" dirty="0"/>
                        <a:t> Česká republika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b="1" dirty="0"/>
                        <a:t>Užívaný název: </a:t>
                      </a:r>
                      <a:r>
                        <a:rPr lang="cs-CZ" dirty="0"/>
                        <a:t>Česko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b="1" dirty="0"/>
                        <a:t>Rozloha: </a:t>
                      </a:r>
                      <a:r>
                        <a:rPr lang="cs-CZ" dirty="0"/>
                        <a:t>78 865 km</a:t>
                      </a:r>
                      <a:r>
                        <a:rPr lang="cs-CZ" baseline="30000" dirty="0"/>
                        <a:t>2</a:t>
                      </a:r>
                      <a:r>
                        <a:rPr lang="cs-CZ" dirty="0"/>
                        <a:t> 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b="1" dirty="0"/>
                        <a:t>Využití plochy: </a:t>
                      </a:r>
                      <a:r>
                        <a:rPr lang="cs-CZ" dirty="0"/>
                        <a:t>41 % orná půda, 11 % pastviny, 34 % lesy, 14 % ostatní 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b="1" dirty="0"/>
                        <a:t>Vodstvo: </a:t>
                      </a:r>
                      <a:r>
                        <a:rPr lang="cs-CZ" dirty="0"/>
                        <a:t>významná řeka - Vltava (430 km)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Reliéf: </a:t>
                      </a:r>
                      <a:r>
                        <a:rPr lang="cs-CZ" dirty="0" smtClean="0"/>
                        <a:t>nejvyšší bod - Sněžka (1602 m), nejnižší bod - Hřensko (115 m) </a:t>
                      </a:r>
                    </a:p>
                    <a:p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b="1" dirty="0"/>
                        <a:t>Biota: </a:t>
                      </a:r>
                      <a:r>
                        <a:rPr lang="cs-CZ" dirty="0"/>
                        <a:t>lesy mírného pásu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Klima: </a:t>
                      </a:r>
                      <a:r>
                        <a:rPr lang="cs-CZ" dirty="0" smtClean="0"/>
                        <a:t>mírný pás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Sousedí</a:t>
                      </a:r>
                      <a:r>
                        <a:rPr lang="cs-CZ" b="1" baseline="0" dirty="0" smtClean="0"/>
                        <a:t> s</a:t>
                      </a:r>
                      <a:r>
                        <a:rPr lang="cs-CZ" b="1" dirty="0" smtClean="0"/>
                        <a:t>:</a:t>
                      </a:r>
                      <a:r>
                        <a:rPr lang="cs-CZ" dirty="0" smtClean="0"/>
                        <a:t> Německem (délka hranice 810 km), Polskem (762 km), Slovenskem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(252 km) a Rakouskem (466 km)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8193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125538"/>
            <a:ext cx="4267200" cy="392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73" name="TextovéPole 6"/>
          <p:cNvSpPr txBox="1">
            <a:spLocks noChangeArrowheads="1"/>
          </p:cNvSpPr>
          <p:nvPr/>
        </p:nvSpPr>
        <p:spPr bwMode="auto">
          <a:xfrm>
            <a:off x="5651500" y="2924175"/>
            <a:ext cx="16875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 dirty="0">
                <a:latin typeface="Calibri" pitchFamily="34" charset="0"/>
              </a:rPr>
              <a:t>Česká republika</a:t>
            </a:r>
          </a:p>
        </p:txBody>
      </p:sp>
      <p:sp>
        <p:nvSpPr>
          <p:cNvPr id="15374" name="TextovéPole 7"/>
          <p:cNvSpPr txBox="1">
            <a:spLocks noChangeArrowheads="1"/>
          </p:cNvSpPr>
          <p:nvPr/>
        </p:nvSpPr>
        <p:spPr bwMode="auto">
          <a:xfrm>
            <a:off x="4643438" y="1700213"/>
            <a:ext cx="10795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 dirty="0">
                <a:latin typeface="Calibri" pitchFamily="34" charset="0"/>
              </a:rPr>
              <a:t>Německo</a:t>
            </a:r>
          </a:p>
        </p:txBody>
      </p:sp>
      <p:sp>
        <p:nvSpPr>
          <p:cNvPr id="15375" name="TextovéPole 8"/>
          <p:cNvSpPr txBox="1">
            <a:spLocks noChangeArrowheads="1"/>
          </p:cNvSpPr>
          <p:nvPr/>
        </p:nvSpPr>
        <p:spPr bwMode="auto">
          <a:xfrm>
            <a:off x="7092950" y="1773238"/>
            <a:ext cx="8016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latin typeface="Calibri" pitchFamily="34" charset="0"/>
              </a:rPr>
              <a:t>Polsko</a:t>
            </a:r>
          </a:p>
        </p:txBody>
      </p:sp>
      <p:sp>
        <p:nvSpPr>
          <p:cNvPr id="15376" name="TextovéPole 9"/>
          <p:cNvSpPr txBox="1">
            <a:spLocks noChangeArrowheads="1"/>
          </p:cNvSpPr>
          <p:nvPr/>
        </p:nvSpPr>
        <p:spPr bwMode="auto">
          <a:xfrm>
            <a:off x="7380288" y="3500438"/>
            <a:ext cx="11366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latin typeface="Calibri" pitchFamily="34" charset="0"/>
              </a:rPr>
              <a:t>Slovensko</a:t>
            </a:r>
          </a:p>
        </p:txBody>
      </p:sp>
      <p:sp>
        <p:nvSpPr>
          <p:cNvPr id="15377" name="TextovéPole 10"/>
          <p:cNvSpPr txBox="1">
            <a:spLocks noChangeArrowheads="1"/>
          </p:cNvSpPr>
          <p:nvPr/>
        </p:nvSpPr>
        <p:spPr bwMode="auto">
          <a:xfrm>
            <a:off x="5580063" y="4005263"/>
            <a:ext cx="1098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latin typeface="Calibri" pitchFamily="34" charset="0"/>
              </a:rPr>
              <a:t>Rakousko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73" grpId="0"/>
      <p:bldP spid="15374" grpId="0"/>
      <p:bldP spid="15375" grpId="0"/>
      <p:bldP spid="15376" grpId="0"/>
      <p:bldP spid="1537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+mn-lt"/>
                <a:cs typeface="+mn-cs"/>
              </a:rPr>
              <a:t>POLITIKA</a:t>
            </a:r>
          </a:p>
        </p:txBody>
      </p:sp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900113" y="981075"/>
          <a:ext cx="7776864" cy="1371600"/>
        </p:xfrm>
        <a:graphic>
          <a:graphicData uri="http://schemas.openxmlformats.org/drawingml/2006/table">
            <a:tbl>
              <a:tblPr/>
              <a:tblGrid>
                <a:gridCol w="3888432"/>
                <a:gridCol w="3888432"/>
              </a:tblGrid>
              <a:tr h="0">
                <a:tc>
                  <a:txBody>
                    <a:bodyPr/>
                    <a:lstStyle/>
                    <a:p>
                      <a:r>
                        <a:rPr lang="cs-CZ" b="1" dirty="0"/>
                        <a:t>Hlavní město: </a:t>
                      </a:r>
                      <a:r>
                        <a:rPr lang="cs-CZ" dirty="0"/>
                        <a:t>Praha (1 218 000 </a:t>
                      </a:r>
                      <a:r>
                        <a:rPr lang="cs-CZ" dirty="0" err="1"/>
                        <a:t>obyv</a:t>
                      </a:r>
                      <a:r>
                        <a:rPr lang="cs-CZ" dirty="0"/>
                        <a:t>.)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Další města (tis. obyv.): </a:t>
                      </a:r>
                      <a:r>
                        <a:rPr lang="cs-CZ"/>
                        <a:t>Brno 321, Ostrava 256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b="1"/>
                        <a:t>Správní členění: </a:t>
                      </a:r>
                      <a:r>
                        <a:rPr lang="cs-CZ"/>
                        <a:t>14 krajů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/>
                        <a:t>Datum vzniku: </a:t>
                      </a:r>
                      <a:r>
                        <a:rPr lang="cs-CZ"/>
                        <a:t>1993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b="1"/>
                        <a:t>Forma vlády: </a:t>
                      </a:r>
                      <a:r>
                        <a:rPr lang="cs-CZ"/>
                        <a:t>parlamentní 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Státní zřízení: </a:t>
                      </a:r>
                      <a:r>
                        <a:rPr lang="cs-CZ" dirty="0"/>
                        <a:t>republika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15" name="Obrázek 14" descr="1280px-Czech_Rep__-_Bohemia,_Moravia_and_Silesia_III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2988" y="2420938"/>
            <a:ext cx="7129462" cy="4048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5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+mn-lt"/>
                <a:cs typeface="+mn-cs"/>
              </a:rPr>
              <a:t>STÁTNÍ SYMBOLY</a:t>
            </a:r>
          </a:p>
        </p:txBody>
      </p:sp>
      <p:pic>
        <p:nvPicPr>
          <p:cNvPr id="5" name="Obrázek 4" descr="526px-Flag_of_the_president_of_the_Czech_Republic_svg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908050"/>
            <a:ext cx="2287587" cy="2289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800px-Tricolour_of_the_Czech_Republic_svg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8313" y="3644900"/>
            <a:ext cx="2303462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Coat_of_arms_of_the_Czech_Republic_svg.pn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375" y="908050"/>
            <a:ext cx="1924050" cy="230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Flag_of_the_Czech_Republic_svg.pn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95963" y="3644900"/>
            <a:ext cx="3243262" cy="2160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Small_coat_of_arms_of_the_Czech_Republic_svg.pn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35375" y="3644900"/>
            <a:ext cx="1944688" cy="2376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 descr="Skroup-Anthem.jp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24525" y="908050"/>
            <a:ext cx="3311525" cy="208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95288" y="4797425"/>
            <a:ext cx="1643062" cy="1627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250825" y="3284538"/>
            <a:ext cx="27908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latin typeface="Calibri" pitchFamily="34" charset="0"/>
              </a:rPr>
              <a:t>Vlajka prezidenta republiky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3708400" y="3213100"/>
            <a:ext cx="17827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latin typeface="Calibri" pitchFamily="34" charset="0"/>
              </a:rPr>
              <a:t>Velký státní znak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3779838" y="6021388"/>
            <a:ext cx="17494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latin typeface="Calibri" pitchFamily="34" charset="0"/>
              </a:rPr>
              <a:t>Malý státní znak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1763713" y="4581525"/>
            <a:ext cx="10223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latin typeface="Calibri" pitchFamily="34" charset="0"/>
              </a:rPr>
              <a:t>Trikolóra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2195513" y="5445125"/>
            <a:ext cx="7429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latin typeface="Calibri" pitchFamily="34" charset="0"/>
              </a:rPr>
              <a:t>Státní</a:t>
            </a:r>
          </a:p>
          <a:p>
            <a:r>
              <a:rPr lang="cs-CZ" b="1">
                <a:latin typeface="Calibri" pitchFamily="34" charset="0"/>
              </a:rPr>
              <a:t>pečeť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5795963" y="3213100"/>
            <a:ext cx="14493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latin typeface="Calibri" pitchFamily="34" charset="0"/>
              </a:rPr>
              <a:t>Státní hymna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5795963" y="6021388"/>
            <a:ext cx="13557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latin typeface="Calibri" pitchFamily="34" charset="0"/>
              </a:rPr>
              <a:t>Státní vlajka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8"/>
            <a:ext cx="3600400" cy="70788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+mn-lt"/>
                <a:cs typeface="+mn-cs"/>
              </a:rPr>
              <a:t>OBYVATELSTVO</a:t>
            </a:r>
          </a:p>
        </p:txBody>
      </p:sp>
      <p:graphicFrame>
        <p:nvGraphicFramePr>
          <p:cNvPr id="18455" name="Group 23"/>
          <p:cNvGraphicFramePr>
            <a:graphicFrameLocks noGrp="1"/>
          </p:cNvGraphicFramePr>
          <p:nvPr/>
        </p:nvGraphicFramePr>
        <p:xfrm>
          <a:off x="323850" y="981075"/>
          <a:ext cx="3960813" cy="4953852"/>
        </p:xfrm>
        <a:graphic>
          <a:graphicData uri="http://schemas.openxmlformats.org/drawingml/2006/table">
            <a:tbl>
              <a:tblPr/>
              <a:tblGrid>
                <a:gridCol w="3960813"/>
              </a:tblGrid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Počet obyvatel (2009):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10 506 813</a:t>
                      </a:r>
                    </a:p>
                  </a:txBody>
                  <a:tcPr marL="90311" marR="90311" marT="45156" marB="45156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7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Roční přirozený přírůstek: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-0,05 %</a:t>
                      </a:r>
                    </a:p>
                  </a:txBody>
                  <a:tcPr marL="90311" marR="90311" marT="45156" marB="45156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4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Hustota zalidnění: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133,22 obyv./km</a:t>
                      </a:r>
                      <a:r>
                        <a:rPr kumimoji="0" lang="cs-CZ" sz="1800" b="0" i="0" u="none" strike="noStrike" cap="none" normalizeH="0" baseline="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</a:t>
                      </a: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0311" marR="90311" marT="45156" marB="45156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Národnostní složení: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Češi 95 %, Moravané 1,5 %, Slováci 3%, Romové, Slezané, Poláci, Němci</a:t>
                      </a:r>
                    </a:p>
                  </a:txBody>
                  <a:tcPr marL="90311" marR="90311" marT="45156" marB="45156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1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Věkové složení: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0-14 r. 13,6 %, 15-64 r. 71,0 %, nad 65 r. 15,4 % </a:t>
                      </a:r>
                    </a:p>
                  </a:txBody>
                  <a:tcPr marL="90311" marR="90311" marT="45156" marB="45156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1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Střední délka života - muži: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73,54 let</a:t>
                      </a:r>
                    </a:p>
                  </a:txBody>
                  <a:tcPr marL="90311" marR="90311" marT="45156" marB="45156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1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Střední délka života - ženy: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80,28 let</a:t>
                      </a:r>
                    </a:p>
                  </a:txBody>
                  <a:tcPr marL="90311" marR="90311" marT="45156" marB="45156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1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Gramotnost: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99,9 %</a:t>
                      </a:r>
                    </a:p>
                  </a:txBody>
                  <a:tcPr marL="90311" marR="90311" marT="45156" marB="45156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1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Úřední jazyk: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čeština</a:t>
                      </a:r>
                    </a:p>
                  </a:txBody>
                  <a:tcPr marL="90311" marR="90311" marT="45156" marB="45156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" name="Obdélník 22"/>
          <p:cNvSpPr/>
          <p:nvPr/>
        </p:nvSpPr>
        <p:spPr>
          <a:xfrm>
            <a:off x="4716016" y="260648"/>
            <a:ext cx="3600400" cy="70788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+mn-lt"/>
                <a:cs typeface="+mn-cs"/>
              </a:rPr>
              <a:t>HOSPODÁŘSTVÍ</a:t>
            </a:r>
          </a:p>
        </p:txBody>
      </p:sp>
      <p:graphicFrame>
        <p:nvGraphicFramePr>
          <p:cNvPr id="24" name="Tabulka 23"/>
          <p:cNvGraphicFramePr>
            <a:graphicFrameLocks noGrp="1"/>
          </p:cNvGraphicFramePr>
          <p:nvPr/>
        </p:nvGraphicFramePr>
        <p:xfrm>
          <a:off x="4572000" y="1196975"/>
          <a:ext cx="3960440" cy="3749040"/>
        </p:xfrm>
        <a:graphic>
          <a:graphicData uri="http://schemas.openxmlformats.org/drawingml/2006/table">
            <a:tbl>
              <a:tblPr/>
              <a:tblGrid>
                <a:gridCol w="3960440"/>
              </a:tblGrid>
              <a:tr h="0">
                <a:tc>
                  <a:txBody>
                    <a:bodyPr/>
                    <a:lstStyle/>
                    <a:p>
                      <a:r>
                        <a:rPr lang="cs-CZ" b="1" dirty="0"/>
                        <a:t>Tvorba HDP: </a:t>
                      </a:r>
                      <a:r>
                        <a:rPr lang="cs-CZ" dirty="0"/>
                        <a:t>62,2 % služby, 35,0 % průmysl, 2,8 % zemědělství 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Zaměstnanost: </a:t>
                      </a:r>
                      <a:r>
                        <a:rPr lang="cs-CZ" dirty="0" smtClean="0"/>
                        <a:t>56,2 % služby, 40,2 % průmysl, 3,6 % zemědělství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Hospodářský růst (2012): </a:t>
                      </a:r>
                      <a:r>
                        <a:rPr lang="cs-CZ" dirty="0" smtClean="0"/>
                        <a:t>-1,7 % 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Dluh: </a:t>
                      </a:r>
                      <a:r>
                        <a:rPr lang="cs-CZ" dirty="0" smtClean="0"/>
                        <a:t>933,3mld. Kč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b="1" dirty="0"/>
                        <a:t>Inflace (</a:t>
                      </a:r>
                      <a:r>
                        <a:rPr lang="cs-CZ" b="1" dirty="0" smtClean="0"/>
                        <a:t>2012): </a:t>
                      </a:r>
                      <a:r>
                        <a:rPr lang="cs-CZ" b="0" dirty="0" smtClean="0"/>
                        <a:t>3,5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/>
                        <a:t>%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b="1" dirty="0"/>
                        <a:t>Nezaměstnanost (</a:t>
                      </a:r>
                      <a:r>
                        <a:rPr lang="cs-CZ" b="1" dirty="0" smtClean="0"/>
                        <a:t>2012): </a:t>
                      </a:r>
                      <a:r>
                        <a:rPr lang="cs-CZ" dirty="0" smtClean="0"/>
                        <a:t>8,7 </a:t>
                      </a:r>
                      <a:r>
                        <a:rPr lang="cs-CZ" dirty="0"/>
                        <a:t>%</a:t>
                      </a:r>
                      <a:r>
                        <a:rPr lang="cs-CZ" b="1" dirty="0"/>
                        <a:t> 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pl-PL" b="1" dirty="0" smtClean="0"/>
                        <a:t>Doprava: </a:t>
                      </a:r>
                      <a:r>
                        <a:rPr lang="pl-PL" dirty="0" smtClean="0"/>
                        <a:t>9 444</a:t>
                      </a:r>
                      <a:r>
                        <a:rPr lang="pl-PL" b="1" dirty="0" smtClean="0"/>
                        <a:t> </a:t>
                      </a:r>
                      <a:r>
                        <a:rPr lang="pl-PL" dirty="0" smtClean="0"/>
                        <a:t>km železnice, 55 432 km silnice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184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 descr="OLMTZ_~2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3861048"/>
            <a:ext cx="3743325" cy="2538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395536" y="260648"/>
            <a:ext cx="8280920" cy="70788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+mn-lt"/>
                <a:cs typeface="+mn-cs"/>
              </a:rPr>
              <a:t>TEST – ZNÁŠ SVOU VLAST?</a:t>
            </a:r>
          </a:p>
        </p:txBody>
      </p:sp>
      <p:pic>
        <p:nvPicPr>
          <p:cNvPr id="3" name="Obrázek 2" descr="800PX-~1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1052513"/>
            <a:ext cx="3744912" cy="2538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800PX-~3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8313" y="1052513"/>
            <a:ext cx="3743325" cy="250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Brama_Pravcicka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8313" y="3860800"/>
            <a:ext cx="3743325" cy="252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 rot="19849559">
            <a:off x="894092" y="2063948"/>
            <a:ext cx="2881942" cy="70788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OSTRAVA</a:t>
            </a:r>
          </a:p>
        </p:txBody>
      </p:sp>
      <p:sp>
        <p:nvSpPr>
          <p:cNvPr id="8" name="Obdélník 7"/>
          <p:cNvSpPr/>
          <p:nvPr/>
        </p:nvSpPr>
        <p:spPr>
          <a:xfrm rot="2059401">
            <a:off x="817321" y="4432334"/>
            <a:ext cx="2881943" cy="16004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PRAVČICKÁ BRÁNA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ČESKÉ ŠVÝCARSKO</a:t>
            </a:r>
          </a:p>
        </p:txBody>
      </p:sp>
      <p:sp>
        <p:nvSpPr>
          <p:cNvPr id="9" name="Obdélník 8"/>
          <p:cNvSpPr/>
          <p:nvPr/>
        </p:nvSpPr>
        <p:spPr>
          <a:xfrm rot="1680754">
            <a:off x="5065793" y="1926281"/>
            <a:ext cx="2881943" cy="70788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BRNO </a:t>
            </a:r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PETROV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10" name="Obdélník 9"/>
          <p:cNvSpPr/>
          <p:nvPr/>
        </p:nvSpPr>
        <p:spPr>
          <a:xfrm rot="19733782">
            <a:off x="5001465" y="4856396"/>
            <a:ext cx="2881943" cy="70788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OLOMOUC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Zdroje </a:t>
            </a:r>
            <a:r>
              <a:rPr lang="cs-CZ" sz="440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(</a:t>
            </a:r>
            <a:r>
              <a:rPr lang="cs-CZ" sz="440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02.08.2013</a:t>
            </a:r>
            <a:r>
              <a:rPr lang="cs-CZ" sz="4400" dirty="0">
                <a:solidFill>
                  <a:schemeClr val="accent4">
                    <a:lumMod val="10000"/>
                  </a:schemeClr>
                </a:solidFill>
                <a:latin typeface="+mj-lt"/>
                <a:ea typeface="+mj-ea"/>
                <a:cs typeface="+mj-cs"/>
              </a:rPr>
              <a:t>)</a:t>
            </a: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250825" y="908050"/>
            <a:ext cx="8686800" cy="522605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Zdroje obrázků: 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</a:t>
            </a: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MS Office Klipart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-http://office.</a:t>
            </a:r>
            <a:r>
              <a:rPr lang="cs-CZ" sz="1400" dirty="0" err="1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microsoft.com</a:t>
            </a: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cs</a:t>
            </a: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</a:t>
            </a:r>
            <a:r>
              <a:rPr lang="cs-CZ" sz="1400" dirty="0" err="1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cz</a:t>
            </a: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results.aspx</a:t>
            </a: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</a:t>
            </a:r>
            <a:r>
              <a:rPr lang="cs-CZ" sz="1400" dirty="0" err="1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qu</a:t>
            </a: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</a:t>
            </a:r>
            <a:r>
              <a:rPr lang="cs-CZ" sz="1400" dirty="0" err="1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czech</a:t>
            </a: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&amp;ex=2#</a:t>
            </a:r>
            <a:r>
              <a:rPr lang="cs-CZ" sz="1400" dirty="0" err="1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ai</a:t>
            </a: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:MC900405738|390090|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-http://cs.wikipedia.org/wiki/Soubor:Czech_Rep._-_Bohemia,_Moravia_and_Silesia_III.png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-http://cs.wikipedia.org/wiki/Soubor:Coat_of_arms_of_the_Czech_Republic.svg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-http://cs.wikipedia.org/wiki/Soubor:Small_coat_of_arms_of_the_Czech_Republic.svg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-http://cs.wikipedia.org/wiki/Soubor:Tricolour_of_the_Czech_Republic.svg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-http://cs.wikipedia.org/wiki/Soubor:Flag_of_the_Czech_Republic.svg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-http://cs.wikipedia.org/wiki/Soubor:Flag_of_the_president_of_the_Czech_Republic.svg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-http://cs.wikipedia.org/wiki/Soubor:Seal_of_the_Czech_Republic.png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-http://cs.wikipedia.org/wiki/Soubor:Skroup-Anthem.jpg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-http</a:t>
            </a: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://cs.wikipedia.org/wiki/Soubor:V%C3%BDhled_ze_Star%C3%A9_radnice_na_Petrov.jpg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-http</a:t>
            </a: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://cs.wikipedia.org/wiki/Soubor:Olm%C3%BCtz_hauptplatz.JPG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-http</a:t>
            </a: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://cs.wikipedia.org/wiki/Soubor:Brama_Pravcicka.jpg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-http</a:t>
            </a: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://cs.wikipedia.org/wiki/Soubor:Ostrava,_pohled_z_Nov%C3%A9_radnice_2.jpg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endParaRPr lang="cs-CZ" sz="1400" dirty="0">
              <a:solidFill>
                <a:schemeClr val="accent4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cs typeface="Times New Roman" pitchFamily="18" charset="0"/>
            </a:endParaRPr>
          </a:p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</a:t>
            </a: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archiv autora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endParaRPr lang="cs-CZ" sz="1400" dirty="0">
              <a:solidFill>
                <a:schemeClr val="accent4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cs typeface="Times New Roman" pitchFamily="18" charset="0"/>
            </a:endParaRPr>
          </a:p>
          <a:p>
            <a:pPr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Literatura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-http://cs.wikipedia.org/wiki/%C4%8Cesko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-http://cs.wikipedia.org/wiki/St%C3%A1tn%C3%AD_symboly_%C4%8Cesk%C3%A9_republiky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-http://www.</a:t>
            </a:r>
            <a:r>
              <a:rPr lang="cs-CZ" sz="1400" dirty="0" err="1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zemepis.com</a:t>
            </a: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Cesko.php</a:t>
            </a:r>
            <a:endParaRPr lang="cs-CZ" sz="1400" dirty="0">
              <a:solidFill>
                <a:schemeClr val="accent4">
                  <a:lumMod val="10000"/>
                </a:schemeClr>
              </a:solidFill>
              <a:latin typeface="+mj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916</TotalTime>
  <Words>545</Words>
  <Application>Microsoft Office PowerPoint</Application>
  <PresentationFormat>Předvádění na obrazovce (4:3)</PresentationFormat>
  <Paragraphs>93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Výukový materiál Zpracovaný v rámci projektu EU peníze školám 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Výukový materiál Zpracovaný v rámci projektu EU peníze školám</dc:title>
  <dc:creator>admin</dc:creator>
  <cp:lastModifiedBy>admin</cp:lastModifiedBy>
  <cp:revision>101</cp:revision>
  <dcterms:created xsi:type="dcterms:W3CDTF">2013-11-02T12:12:58Z</dcterms:created>
  <dcterms:modified xsi:type="dcterms:W3CDTF">2014-02-03T22:06:57Z</dcterms:modified>
</cp:coreProperties>
</file>